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4"/>
  </p:notesMasterIdLst>
  <p:handoutMasterIdLst>
    <p:handoutMasterId r:id="rId75"/>
  </p:handoutMasterIdLst>
  <p:sldIdLst>
    <p:sldId id="256" r:id="rId2"/>
    <p:sldId id="320" r:id="rId3"/>
    <p:sldId id="382" r:id="rId4"/>
    <p:sldId id="383" r:id="rId5"/>
    <p:sldId id="386" r:id="rId6"/>
    <p:sldId id="384" r:id="rId7"/>
    <p:sldId id="385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8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90" r:id="rId69"/>
    <p:sldId id="391" r:id="rId70"/>
    <p:sldId id="392" r:id="rId71"/>
    <p:sldId id="389" r:id="rId72"/>
    <p:sldId id="381" r:id="rId7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9D9D9"/>
    <a:srgbClr val="9966FF"/>
    <a:srgbClr val="74D21E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4" autoAdjust="0"/>
    <p:restoredTop sz="70330" autoAdjust="0"/>
  </p:normalViewPr>
  <p:slideViewPr>
    <p:cSldViewPr>
      <p:cViewPr varScale="1">
        <p:scale>
          <a:sx n="77" d="100"/>
          <a:sy n="77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DB80038-FE67-4BF6-9EE1-1C332167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4BDF356-1CF7-4830-A1DD-92487C04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mambo/index.php?option=com_content&amp;task=view&amp;id=98&amp;Itemid=1&amp;limit=1&amp;limitstart=7" TargetMode="External"/><Relationship Id="rId4" Type="http://schemas.openxmlformats.org/officeDocument/2006/relationships/hyperlink" Target="http://www.anandtech.com/show/2614/8" TargetMode="External"/><Relationship Id="rId5" Type="http://schemas.openxmlformats.org/officeDocument/2006/relationships/hyperlink" Target="http://www.anandtech.com/bench/SSD/26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://www.anandtech.com/show/2594/8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agner.org/optimize/microarchitecture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FLOPS are not a perfect measurement because of memory access, instruction mix, branches, etc.  Peak FLOPS are idealistic, but not often reached in practice.  FMA is</a:t>
            </a:r>
            <a:r>
              <a:rPr lang="en-US" baseline="0" dirty="0" smtClean="0"/>
              <a:t> one instruction.</a:t>
            </a: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CFE1C5-5D39-4CE3-A45E-9C523C3687CC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241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know what instructions will execute after the branch until the branch is executed. We could either stall until it is, or “speculate” and flush on a </a:t>
            </a:r>
            <a:r>
              <a:rPr lang="en-US" baseline="0" dirty="0" err="1" smtClean="0"/>
              <a:t>misprediction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96.7% accurate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vim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Flushing a pipeline means a waste of all executed instructions. Area increase</a:t>
            </a:r>
            <a:r>
              <a:rPr lang="en-US" baseline="0" dirty="0" smtClean="0"/>
              <a:t> potentially even greater for tournament predictors.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Predication avoids explicitly branches completely since the instruction is always fetched and conditionally executed.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SRAM &amp; DRAM latency, and DRAM bandwidth for Sandy Bridge from </a:t>
            </a:r>
            <a:r>
              <a:rPr lang="en-US" sz="1200" dirty="0" err="1" smtClean="0">
                <a:hlinkClick r:id="rId3"/>
              </a:rPr>
              <a:t>Lostcircuits</a:t>
            </a:r>
            <a:endParaRPr lang="en-US" sz="1200" dirty="0" smtClean="0"/>
          </a:p>
          <a:p>
            <a:r>
              <a:rPr lang="en-US" sz="1200" dirty="0" smtClean="0"/>
              <a:t>Flash and HDD latencies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 smtClean="0"/>
          </a:p>
          <a:p>
            <a:r>
              <a:rPr lang="en-US" sz="1200" dirty="0" smtClean="0"/>
              <a:t>Flash and HDD bandwidth from </a:t>
            </a:r>
            <a:r>
              <a:rPr lang="en-US" sz="1200" dirty="0" err="1" smtClean="0"/>
              <a:t>AnandTech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Bench</a:t>
            </a:r>
            <a:endParaRPr lang="en-US" sz="1200" dirty="0" smtClean="0"/>
          </a:p>
          <a:p>
            <a:r>
              <a:rPr lang="en-US" sz="1200" dirty="0" smtClean="0"/>
              <a:t>SRAM bandwidth guesstimated.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LRU-</a:t>
            </a:r>
            <a:r>
              <a:rPr lang="en-US" dirty="0" err="1" smtClean="0"/>
              <a:t>esque</a:t>
            </a:r>
            <a:r>
              <a:rPr lang="en-US" baseline="0" dirty="0" smtClean="0"/>
              <a:t> eviction algorithms used for caches. Could be inclusive, exclusive, or neither. OS manages virtual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caches – 24.7% of die is L3 cache – 15MB</a:t>
            </a:r>
          </a:p>
          <a:p>
            <a:r>
              <a:rPr lang="en-US" baseline="0" dirty="0" smtClean="0"/>
              <a:t>32KB I$ and 32KB D$</a:t>
            </a:r>
          </a:p>
          <a:p>
            <a:r>
              <a:rPr lang="en-US" baseline="0" dirty="0" smtClean="0"/>
              <a:t>256KB L2 per core</a:t>
            </a:r>
          </a:p>
          <a:p>
            <a:r>
              <a:rPr lang="en-US" baseline="0" dirty="0" smtClean="0"/>
              <a:t>Memory controller – 15% of die; 4 channels, each supporting DDR3-1600 </a:t>
            </a:r>
            <a:r>
              <a:rPr lang="en-US" baseline="0" dirty="0" smtClean="0">
                <a:sym typeface="Wingdings" pitchFamily="2" charset="2"/>
              </a:rPr>
              <a:t> 12.8GB/s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pipeline registers, execution resources,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pipeline. 3 Principal data structures.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power-usage since the fetch/decode logic is always executing – and is not powered down like other FUs.</a:t>
            </a:r>
          </a:p>
          <a:p>
            <a:endParaRPr lang="en-US" baseline="0" dirty="0" smtClean="0"/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dispatch logic scales somewhere between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quadratically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exponentially with the issue-width” - http://www.lighterra.com/papers/modernmicroprocessors/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make this go fast?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Bridge can issue 2 AVX ops per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state, return stack buffer, and large page ITLB only replicated stuff: </a:t>
            </a:r>
            <a:r>
              <a:rPr lang="en-US" dirty="0" smtClean="0">
                <a:hlinkClick r:id="rId3"/>
              </a:rPr>
              <a:t>http://www.anandtech.com/show/2594/8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Moore’s Law – the number of transistors on a chip will double about every two year (not 18 months, that was reference to performance)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20A6A7-49DA-4B84-B778-712164C674EF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76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effort put into improving IPC, and avoiding memory latencies. Attacking throughput is an entirely different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GeForce 680GTX – 16K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041F-3168-47DD-97DE-C32EB84B813F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2148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Data Parallel – The same program running on multiple data (SPMD).</a:t>
            </a:r>
          </a:p>
          <a:p>
            <a:endParaRPr lang="en-US" smtClean="0"/>
          </a:p>
          <a:p>
            <a:r>
              <a:rPr lang="en-US" smtClean="0"/>
              <a:t>Cloth is modeled with a mass-spring-damper system obeying Hook’s Law.  The force on each mass is computed independently at each time step.</a:t>
            </a:r>
          </a:p>
          <a:p>
            <a:endParaRPr lang="en-US" smtClean="0"/>
          </a:p>
          <a:p>
            <a:r>
              <a:rPr lang="en-US" smtClean="0"/>
              <a:t>Each particle in a particle system has forces like gravity and wind.  Integrating from f = ma to position can be done independently at each time step.</a:t>
            </a:r>
          </a:p>
          <a:p>
            <a:endParaRPr lang="en-US" smtClean="0"/>
          </a:p>
          <a:p>
            <a:r>
              <a:rPr lang="en-US" smtClean="0"/>
              <a:t>Can an application have more than one type of parallelism?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C24201-2164-4B6B-BAF6-8DF07CD05761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3805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fixed and programmable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Moore’s Law – the number of transistors on a chip will double about every two year (not 18 months, that was reference to performance)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20A6A7-49DA-4B84-B778-712164C674EF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991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PCI-E Gen3 is 8 GB/s in each direction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2012 CPU: 6-8 core CPU with several MB on-chip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http://www.gotw.ca/publications/concurrency-ddj.htm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Cache, branch predicator, out-of-order logic, ALUs</a:t>
            </a:r>
            <a:r>
              <a:rPr lang="en-US" smtClean="0"/>
              <a:t>, 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likes “serial,” hardware likes “parallel.”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Branch prediction accuracy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96.7% - vim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98.9%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Clocked.</a:t>
            </a:r>
            <a:r>
              <a:rPr lang="en-US" baseline="0" dirty="0" smtClean="0"/>
              <a:t> All of these steps occur in one clock period.</a:t>
            </a:r>
          </a:p>
          <a:p>
            <a:r>
              <a:rPr lang="en-US" baseline="0" dirty="0" smtClean="0"/>
              <a:t>Clock period bound by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delay.</a:t>
            </a:r>
          </a:p>
          <a:p>
            <a:r>
              <a:rPr lang="en-US" baseline="0" smtClean="0"/>
              <a:t>Bad utilization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About 12-25 gates per-stage, plus 3-5 gates for the latch.</a:t>
            </a:r>
          </a:p>
          <a:p>
            <a:endParaRPr lang="en-US" dirty="0" smtClean="0"/>
          </a:p>
          <a:p>
            <a:r>
              <a:rPr lang="en-US" dirty="0" smtClean="0"/>
              <a:t>Capitalize on instruction-level parallelism (ILP)</a:t>
            </a:r>
          </a:p>
          <a:p>
            <a:pPr marL="0" indent="0">
              <a:buNone/>
            </a:pPr>
            <a:r>
              <a:rPr lang="en-US" dirty="0" smtClean="0"/>
              <a:t>+ Significantly reduced clock period</a:t>
            </a:r>
          </a:p>
          <a:p>
            <a:pPr marL="0" indent="0">
              <a:buNone/>
            </a:pPr>
            <a:r>
              <a:rPr lang="en-US" dirty="0" smtClean="0"/>
              <a:t>– Slight latency &amp; area increase (pipeline latches)</a:t>
            </a:r>
          </a:p>
          <a:p>
            <a:pPr marL="0" indent="0">
              <a:buNone/>
            </a:pPr>
            <a:r>
              <a:rPr lang="en-US" dirty="0" smtClean="0"/>
              <a:t>? Dependent instructions</a:t>
            </a:r>
          </a:p>
          <a:p>
            <a:pPr marL="0" indent="0">
              <a:buNone/>
            </a:pPr>
            <a:r>
              <a:rPr lang="en-US" dirty="0" smtClean="0"/>
              <a:t>? Branches</a:t>
            </a:r>
          </a:p>
          <a:p>
            <a:r>
              <a:rPr lang="en-US" dirty="0" smtClean="0"/>
              <a:t>Alleged Pipeline Lengths:</a:t>
            </a:r>
          </a:p>
          <a:p>
            <a:pPr lvl="1"/>
            <a:r>
              <a:rPr lang="en-US" dirty="0" smtClean="0"/>
              <a:t>Core 2: 14 stages</a:t>
            </a:r>
          </a:p>
          <a:p>
            <a:pPr lvl="1"/>
            <a:r>
              <a:rPr lang="en-US" dirty="0" smtClean="0"/>
              <a:t>Pentium 4 (Prescott): &gt; 20 stages</a:t>
            </a:r>
          </a:p>
          <a:p>
            <a:pPr lvl="1"/>
            <a:r>
              <a:rPr lang="en-US" dirty="0" smtClean="0"/>
              <a:t>Sandy Bridge: in between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Pipelining</a:t>
            </a:r>
            <a:r>
              <a:rPr lang="en-US" baseline="0" dirty="0" smtClean="0"/>
              <a:t> allows much higher clock speeds.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Pipeline length source: </a:t>
            </a:r>
            <a:r>
              <a:rPr lang="en-US" dirty="0" err="1" smtClean="0"/>
              <a:t>Agner</a:t>
            </a:r>
            <a:r>
              <a:rPr lang="en-US" dirty="0" smtClean="0"/>
              <a:t> Fog’s Microarchitecture </a:t>
            </a:r>
            <a:r>
              <a:rPr lang="en-US" dirty="0" smtClean="0">
                <a:hlinkClick r:id="rId3"/>
              </a:rPr>
              <a:t>Guide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4861-778E-42F3-AD2A-EB44076E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159F-1E55-41A6-8339-F6DFBBA3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BD4E-B466-4610-BC18-B41E938D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293C-5088-4E30-A67C-4AADAF5F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C7B8-8CC4-4889-AD8F-317EDBE8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E347-8CA3-4084-BF2E-118BFDD0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4ADF-22CF-4A16-93CD-B60F28D4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A2D-9DFD-4CF1-88DF-0D2AE9D7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1DA8-9326-4960-A0CA-F2493A56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8B7E-49EA-403A-A56A-CF5E7479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33A9-C666-4D8E-AA4A-ACE84B2F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A07FFE8-3058-4AB1-8B4F-2F8A07FD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eas.upenn.edu/~cis501/lectures/04_pipelin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eas.upenn.edu/~cis501/lectures/04_pipeline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eas.upenn.edu/~cis501/lectures/04_pipeline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hyperlink" Target="http://http.developer.nvidia.com/GPUGems3/gpugems3_ch14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s09.idav.ucdavis.edu/talks/01-BPS-SIGGRAPH09-mhoust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u/0/photos/100838748547881402137/albums/5407605084626995217/5581900335460078306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vidia.com/cuda/cuda-c-programming-guide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vidia.com/cuda/cuda-c-programming-guide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vsampath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GPU Architecture Overview</a:t>
            </a:r>
            <a:endParaRPr lang="en-US" sz="4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2014</a:t>
            </a:r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CPU 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9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Fetch </a:t>
            </a:r>
            <a:r>
              <a:rPr lang="en-US" sz="2800" dirty="0" smtClean="0">
                <a:sym typeface="Wingdings" pitchFamily="2" charset="2"/>
              </a:rPr>
              <a:t> Decode  Execute  Memory  </a:t>
            </a:r>
            <a:r>
              <a:rPr lang="en-US" sz="2800" dirty="0" err="1" smtClean="0">
                <a:sym typeface="Wingdings" pitchFamily="2" charset="2"/>
              </a:rPr>
              <a:t>Writeback</a:t>
            </a:r>
            <a:endParaRPr lang="en-US" sz="2800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04800" y="1752600"/>
            <a:ext cx="8534400" cy="3505200"/>
            <a:chOff x="304800" y="1066800"/>
            <a:chExt cx="8534400" cy="3505200"/>
          </a:xfrm>
        </p:grpSpPr>
        <p:sp>
          <p:nvSpPr>
            <p:cNvPr id="245" name="Rectangle 4"/>
            <p:cNvSpPr>
              <a:spLocks noChangeArrowheads="1"/>
            </p:cNvSpPr>
            <p:nvPr/>
          </p:nvSpPr>
          <p:spPr bwMode="auto">
            <a:xfrm>
              <a:off x="609600" y="2514600"/>
              <a:ext cx="3048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246" name="AutoShape 5"/>
            <p:cNvSpPr>
              <a:spLocks noChangeArrowheads="1"/>
            </p:cNvSpPr>
            <p:nvPr/>
          </p:nvSpPr>
          <p:spPr bwMode="auto">
            <a:xfrm rot="5400000">
              <a:off x="609600" y="3505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7" name="Rectangle 7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I$</a:t>
              </a:r>
            </a:p>
          </p:txBody>
        </p:sp>
        <p:sp>
          <p:nvSpPr>
            <p:cNvPr id="248" name="AutoShape 8"/>
            <p:cNvSpPr>
              <a:spLocks noChangeArrowheads="1"/>
            </p:cNvSpPr>
            <p:nvPr/>
          </p:nvSpPr>
          <p:spPr bwMode="auto">
            <a:xfrm rot="5400000">
              <a:off x="1219200" y="3352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9" name="Line 9"/>
            <p:cNvSpPr>
              <a:spLocks noChangeShapeType="1"/>
            </p:cNvSpPr>
            <p:nvPr/>
          </p:nvSpPr>
          <p:spPr bwMode="auto">
            <a:xfrm>
              <a:off x="914400" y="31242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0" name="Rectangle 10"/>
            <p:cNvSpPr>
              <a:spLocks noChangeArrowheads="1"/>
            </p:cNvSpPr>
            <p:nvPr/>
          </p:nvSpPr>
          <p:spPr bwMode="auto">
            <a:xfrm>
              <a:off x="2819400" y="2514600"/>
              <a:ext cx="12192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Register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File</a:t>
              </a:r>
            </a:p>
          </p:txBody>
        </p:sp>
        <p:sp>
          <p:nvSpPr>
            <p:cNvPr id="251" name="AutoShape 11"/>
            <p:cNvSpPr>
              <a:spLocks noChangeArrowheads="1"/>
            </p:cNvSpPr>
            <p:nvPr/>
          </p:nvSpPr>
          <p:spPr bwMode="auto">
            <a:xfrm rot="5400000">
              <a:off x="2819400" y="3505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2" name="Line 12"/>
            <p:cNvSpPr>
              <a:spLocks noChangeShapeType="1"/>
            </p:cNvSpPr>
            <p:nvPr/>
          </p:nvSpPr>
          <p:spPr bwMode="auto">
            <a:xfrm flipV="1">
              <a:off x="2971800" y="3733800"/>
              <a:ext cx="0" cy="5334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3" name="Freeform 13"/>
            <p:cNvSpPr>
              <a:spLocks/>
            </p:cNvSpPr>
            <p:nvPr/>
          </p:nvSpPr>
          <p:spPr bwMode="auto">
            <a:xfrm>
              <a:off x="5867400" y="2514600"/>
              <a:ext cx="2286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4" name="Line 14"/>
            <p:cNvSpPr>
              <a:spLocks noChangeShapeType="1"/>
            </p:cNvSpPr>
            <p:nvPr/>
          </p:nvSpPr>
          <p:spPr bwMode="auto">
            <a:xfrm>
              <a:off x="4038600" y="2743200"/>
              <a:ext cx="182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5" name="Line 15"/>
            <p:cNvSpPr>
              <a:spLocks noChangeShapeType="1"/>
            </p:cNvSpPr>
            <p:nvPr/>
          </p:nvSpPr>
          <p:spPr bwMode="auto">
            <a:xfrm>
              <a:off x="4044950" y="3505200"/>
              <a:ext cx="1441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6" name="Line 16"/>
            <p:cNvSpPr>
              <a:spLocks noChangeShapeType="1"/>
            </p:cNvSpPr>
            <p:nvPr/>
          </p:nvSpPr>
          <p:spPr bwMode="auto">
            <a:xfrm flipV="1">
              <a:off x="6019800" y="3505200"/>
              <a:ext cx="0" cy="7620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7" name="Line 17"/>
            <p:cNvSpPr>
              <a:spLocks noChangeShapeType="1"/>
            </p:cNvSpPr>
            <p:nvPr/>
          </p:nvSpPr>
          <p:spPr bwMode="auto">
            <a:xfrm>
              <a:off x="5638800" y="3505200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8" name="AutoShape 18"/>
            <p:cNvSpPr>
              <a:spLocks noChangeArrowheads="1"/>
            </p:cNvSpPr>
            <p:nvPr/>
          </p:nvSpPr>
          <p:spPr bwMode="auto">
            <a:xfrm rot="5400000">
              <a:off x="5372100" y="33147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9" name="Line 1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0" cy="685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0" name="Text Box 20"/>
            <p:cNvSpPr txBox="1">
              <a:spLocks noChangeArrowheads="1"/>
            </p:cNvSpPr>
            <p:nvPr/>
          </p:nvSpPr>
          <p:spPr bwMode="auto">
            <a:xfrm>
              <a:off x="30480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s1</a:t>
              </a:r>
            </a:p>
          </p:txBody>
        </p:sp>
        <p:sp>
          <p:nvSpPr>
            <p:cNvPr id="261" name="Text Box 21"/>
            <p:cNvSpPr txBox="1">
              <a:spLocks noChangeArrowheads="1"/>
            </p:cNvSpPr>
            <p:nvPr/>
          </p:nvSpPr>
          <p:spPr bwMode="auto">
            <a:xfrm>
              <a:off x="33528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s2</a:t>
              </a:r>
            </a:p>
          </p:txBody>
        </p:sp>
        <p:sp>
          <p:nvSpPr>
            <p:cNvPr id="262" name="Text Box 22"/>
            <p:cNvSpPr txBox="1">
              <a:spLocks noChangeArrowheads="1"/>
            </p:cNvSpPr>
            <p:nvPr/>
          </p:nvSpPr>
          <p:spPr bwMode="auto">
            <a:xfrm>
              <a:off x="3733800" y="34432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</a:t>
              </a:r>
            </a:p>
          </p:txBody>
        </p:sp>
        <p:sp>
          <p:nvSpPr>
            <p:cNvPr id="263" name="Rectangle 23"/>
            <p:cNvSpPr>
              <a:spLocks noChangeArrowheads="1"/>
            </p:cNvSpPr>
            <p:nvPr/>
          </p:nvSpPr>
          <p:spPr bwMode="auto">
            <a:xfrm>
              <a:off x="7086600" y="3048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D$</a:t>
              </a:r>
            </a:p>
          </p:txBody>
        </p:sp>
        <p:sp>
          <p:nvSpPr>
            <p:cNvPr id="264" name="AutoShape 24"/>
            <p:cNvSpPr>
              <a:spLocks noChangeArrowheads="1"/>
            </p:cNvSpPr>
            <p:nvPr/>
          </p:nvSpPr>
          <p:spPr bwMode="auto">
            <a:xfrm rot="5400000">
              <a:off x="7086600" y="3581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5" name="Line 25"/>
            <p:cNvSpPr>
              <a:spLocks noChangeShapeType="1"/>
            </p:cNvSpPr>
            <p:nvPr/>
          </p:nvSpPr>
          <p:spPr bwMode="auto">
            <a:xfrm flipV="1">
              <a:off x="7239000" y="3962400"/>
              <a:ext cx="0" cy="304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6" name="AutoShape 26"/>
            <p:cNvSpPr>
              <a:spLocks noChangeArrowheads="1"/>
            </p:cNvSpPr>
            <p:nvPr/>
          </p:nvSpPr>
          <p:spPr bwMode="auto">
            <a:xfrm rot="5400000">
              <a:off x="8191500" y="2857500"/>
              <a:ext cx="685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7" name="Line 27"/>
            <p:cNvSpPr>
              <a:spLocks noChangeShapeType="1"/>
            </p:cNvSpPr>
            <p:nvPr/>
          </p:nvSpPr>
          <p:spPr bwMode="auto">
            <a:xfrm flipV="1">
              <a:off x="8534400" y="3276600"/>
              <a:ext cx="0" cy="9906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8" name="Freeform 28"/>
            <p:cNvSpPr>
              <a:spLocks/>
            </p:cNvSpPr>
            <p:nvPr/>
          </p:nvSpPr>
          <p:spPr bwMode="auto">
            <a:xfrm>
              <a:off x="1219200" y="1981200"/>
              <a:ext cx="3048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1066800" y="2438400"/>
              <a:ext cx="152400" cy="6858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0" name="Text Box 30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4</a:t>
              </a: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5867400" y="1600200"/>
              <a:ext cx="2286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2" name="AutoShape 32"/>
            <p:cNvSpPr>
              <a:spLocks noChangeArrowheads="1"/>
            </p:cNvSpPr>
            <p:nvPr/>
          </p:nvSpPr>
          <p:spPr bwMode="auto">
            <a:xfrm rot="5400000">
              <a:off x="1066800" y="1524000"/>
              <a:ext cx="4572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3" name="Line 33"/>
            <p:cNvSpPr>
              <a:spLocks noChangeShapeType="1"/>
            </p:cNvSpPr>
            <p:nvPr/>
          </p:nvSpPr>
          <p:spPr bwMode="auto">
            <a:xfrm>
              <a:off x="1828800" y="1752600"/>
              <a:ext cx="403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4" name="AutoShape 34"/>
            <p:cNvSpPr>
              <a:spLocks noChangeArrowheads="1"/>
            </p:cNvSpPr>
            <p:nvPr/>
          </p:nvSpPr>
          <p:spPr bwMode="auto">
            <a:xfrm flipH="1">
              <a:off x="5562600" y="10668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 rot="-10800000">
              <a:off x="1295400" y="1219200"/>
              <a:ext cx="42672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76" y="96"/>
                </a:cxn>
                <a:cxn ang="0">
                  <a:pos x="576" y="0"/>
                </a:cxn>
              </a:cxnLst>
              <a:rect l="0" t="0" r="r" b="b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6" name="Line 36"/>
            <p:cNvSpPr>
              <a:spLocks noChangeShapeType="1"/>
            </p:cNvSpPr>
            <p:nvPr/>
          </p:nvSpPr>
          <p:spPr bwMode="auto">
            <a:xfrm>
              <a:off x="5867400" y="1143000"/>
              <a:ext cx="685800" cy="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7" name="Line 37"/>
            <p:cNvSpPr>
              <a:spLocks noChangeShapeType="1"/>
            </p:cNvSpPr>
            <p:nvPr/>
          </p:nvSpPr>
          <p:spPr bwMode="auto">
            <a:xfrm>
              <a:off x="1828800" y="31242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8" name="Line 38"/>
            <p:cNvSpPr>
              <a:spLocks noChangeShapeType="1"/>
            </p:cNvSpPr>
            <p:nvPr/>
          </p:nvSpPr>
          <p:spPr bwMode="auto">
            <a:xfrm>
              <a:off x="6096000" y="320040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9" name="Line 39"/>
            <p:cNvSpPr>
              <a:spLocks noChangeShapeType="1"/>
            </p:cNvSpPr>
            <p:nvPr/>
          </p:nvSpPr>
          <p:spPr bwMode="auto">
            <a:xfrm>
              <a:off x="7696200" y="3200400"/>
              <a:ext cx="76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04800" y="1600200"/>
              <a:ext cx="914400" cy="152400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344"/>
                </a:cxn>
                <a:cxn ang="0">
                  <a:pos x="192" y="1344"/>
                </a:cxn>
              </a:cxnLst>
              <a:rect l="0" t="0" r="r" b="b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1371600" y="1752600"/>
              <a:ext cx="457200" cy="533400"/>
            </a:xfrm>
            <a:custGeom>
              <a:avLst/>
              <a:gdLst/>
              <a:ahLst/>
              <a:cxnLst>
                <a:cxn ang="0">
                  <a:pos x="96" y="576"/>
                </a:cxn>
                <a:cxn ang="0">
                  <a:pos x="288" y="57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2" name="Line 42"/>
            <p:cNvSpPr>
              <a:spLocks noChangeShapeType="1"/>
            </p:cNvSpPr>
            <p:nvPr/>
          </p:nvSpPr>
          <p:spPr bwMode="auto">
            <a:xfrm>
              <a:off x="2438400" y="4114800"/>
              <a:ext cx="2667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876800" y="3505200"/>
              <a:ext cx="2209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 flipV="1">
              <a:off x="6858000" y="2667000"/>
              <a:ext cx="16002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2590800" y="2286000"/>
              <a:ext cx="6248400" cy="609600"/>
            </a:xfrm>
            <a:custGeom>
              <a:avLst/>
              <a:gdLst/>
              <a:ahLst/>
              <a:cxnLst>
                <a:cxn ang="0">
                  <a:pos x="3792" y="432"/>
                </a:cxn>
                <a:cxn ang="0">
                  <a:pos x="3936" y="432"/>
                </a:cxn>
                <a:cxn ang="0">
                  <a:pos x="3936" y="0"/>
                </a:cxn>
                <a:cxn ang="0">
                  <a:pos x="0" y="0"/>
                </a:cxn>
                <a:cxn ang="0">
                  <a:pos x="0" y="336"/>
                </a:cxn>
                <a:cxn ang="0">
                  <a:pos x="144" y="336"/>
                </a:cxn>
              </a:cxnLst>
              <a:rect l="0" t="0" r="r" b="b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1371600" y="1447800"/>
              <a:ext cx="4876800" cy="457200"/>
            </a:xfrm>
            <a:custGeom>
              <a:avLst/>
              <a:gdLst/>
              <a:ahLst/>
              <a:cxnLst>
                <a:cxn ang="0">
                  <a:pos x="2976" y="288"/>
                </a:cxn>
                <a:cxn ang="0">
                  <a:pos x="3072" y="288"/>
                </a:cxn>
                <a:cxn ang="0">
                  <a:pos x="3072" y="0"/>
                </a:cxn>
                <a:cxn ang="0">
                  <a:pos x="0" y="0"/>
                </a:cxn>
              </a:cxnLst>
              <a:rect l="0" t="0" r="r" b="b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7" name="Line 47"/>
            <p:cNvSpPr>
              <a:spLocks noChangeShapeType="1"/>
            </p:cNvSpPr>
            <p:nvPr/>
          </p:nvSpPr>
          <p:spPr bwMode="auto">
            <a:xfrm flipV="1">
              <a:off x="32766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8" name="Line 48"/>
            <p:cNvSpPr>
              <a:spLocks noChangeShapeType="1"/>
            </p:cNvSpPr>
            <p:nvPr/>
          </p:nvSpPr>
          <p:spPr bwMode="auto">
            <a:xfrm flipV="1">
              <a:off x="35814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9" name="Line 49"/>
            <p:cNvSpPr>
              <a:spLocks noChangeShapeType="1"/>
            </p:cNvSpPr>
            <p:nvPr/>
          </p:nvSpPr>
          <p:spPr bwMode="auto">
            <a:xfrm flipV="1">
              <a:off x="38862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0" name="Line 50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1" name="Line 51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2" name="Line 52"/>
            <p:cNvSpPr>
              <a:spLocks noChangeShapeType="1"/>
            </p:cNvSpPr>
            <p:nvPr/>
          </p:nvSpPr>
          <p:spPr bwMode="auto">
            <a:xfrm flipH="1">
              <a:off x="37338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5105400" y="3276600"/>
              <a:ext cx="381000" cy="838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4" name="Line 54"/>
            <p:cNvSpPr>
              <a:spLocks noChangeShapeType="1"/>
            </p:cNvSpPr>
            <p:nvPr/>
          </p:nvSpPr>
          <p:spPr bwMode="auto">
            <a:xfrm flipH="1">
              <a:off x="5029200" y="3886200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5867400" y="1295400"/>
              <a:ext cx="457200" cy="1600200"/>
            </a:xfrm>
            <a:custGeom>
              <a:avLst/>
              <a:gdLst/>
              <a:ahLst/>
              <a:cxnLst>
                <a:cxn ang="0">
                  <a:pos x="144" y="1152"/>
                </a:cxn>
                <a:cxn ang="0">
                  <a:pos x="288" y="1152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1152">
                  <a:moveTo>
                    <a:pt x="144" y="1152"/>
                  </a:moveTo>
                  <a:lnTo>
                    <a:pt x="288" y="1152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5105400" y="2057400"/>
              <a:ext cx="762000" cy="1219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7" name="Line 57"/>
            <p:cNvSpPr>
              <a:spLocks noChangeShapeType="1"/>
            </p:cNvSpPr>
            <p:nvPr/>
          </p:nvSpPr>
          <p:spPr bwMode="auto">
            <a:xfrm flipV="1">
              <a:off x="2438400" y="3124200"/>
              <a:ext cx="0" cy="990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8" name="Freeform 60"/>
            <p:cNvSpPr>
              <a:spLocks/>
            </p:cNvSpPr>
            <p:nvPr/>
          </p:nvSpPr>
          <p:spPr bwMode="auto">
            <a:xfrm>
              <a:off x="2438400" y="4114800"/>
              <a:ext cx="304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816" y="192"/>
                </a:cxn>
              </a:cxnLst>
              <a:rect l="0" t="0" r="r" b="b"/>
              <a:pathLst>
                <a:path w="816" h="192">
                  <a:moveTo>
                    <a:pt x="0" y="0"/>
                  </a:moveTo>
                  <a:lnTo>
                    <a:pt x="0" y="192"/>
                  </a:lnTo>
                  <a:lnTo>
                    <a:pt x="816" y="1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9" name="Rectangle 61"/>
            <p:cNvSpPr>
              <a:spLocks noChangeArrowheads="1"/>
            </p:cNvSpPr>
            <p:nvPr/>
          </p:nvSpPr>
          <p:spPr bwMode="auto">
            <a:xfrm>
              <a:off x="2743200" y="4267200"/>
              <a:ext cx="6019800" cy="304800"/>
            </a:xfrm>
            <a:prstGeom prst="rect">
              <a:avLst/>
            </a:prstGeom>
            <a:solidFill>
              <a:srgbClr val="FD000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control</a:t>
              </a:r>
            </a:p>
          </p:txBody>
        </p:sp>
        <p:sp>
          <p:nvSpPr>
            <p:cNvPr id="300" name="Line 62"/>
            <p:cNvSpPr>
              <a:spLocks noChangeShapeType="1"/>
            </p:cNvSpPr>
            <p:nvPr/>
          </p:nvSpPr>
          <p:spPr bwMode="auto">
            <a:xfrm flipH="1">
              <a:off x="2286000" y="42672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301" name="Line 63"/>
            <p:cNvSpPr>
              <a:spLocks noChangeShapeType="1"/>
            </p:cNvSpPr>
            <p:nvPr/>
          </p:nvSpPr>
          <p:spPr bwMode="auto">
            <a:xfrm>
              <a:off x="6553200" y="1143000"/>
              <a:ext cx="0" cy="3124200"/>
            </a:xfrm>
            <a:prstGeom prst="line">
              <a:avLst/>
            </a:prstGeom>
            <a:noFill/>
            <a:ln w="12700">
              <a:solidFill>
                <a:srgbClr val="FD00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76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304800" y="1752600"/>
            <a:ext cx="8629650" cy="3657600"/>
            <a:chOff x="304800" y="990600"/>
            <a:chExt cx="8629650" cy="3657600"/>
          </a:xfrm>
        </p:grpSpPr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609600" y="2335213"/>
              <a:ext cx="304800" cy="12192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PC</a:t>
              </a:r>
            </a:p>
          </p:txBody>
        </p:sp>
        <p:sp>
          <p:nvSpPr>
            <p:cNvPr id="84" name="AutoShape 81"/>
            <p:cNvSpPr>
              <a:spLocks noChangeArrowheads="1"/>
            </p:cNvSpPr>
            <p:nvPr/>
          </p:nvSpPr>
          <p:spPr bwMode="auto">
            <a:xfrm rot="5400000">
              <a:off x="609600" y="33258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219200" y="2411413"/>
              <a:ext cx="609600" cy="11430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 rot="5400000">
              <a:off x="1219200" y="3325813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914400" y="2944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819400" y="2106613"/>
              <a:ext cx="12192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Register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File</a:t>
              </a:r>
            </a:p>
          </p:txBody>
        </p:sp>
        <p:sp>
          <p:nvSpPr>
            <p:cNvPr id="89" name="AutoShape 86"/>
            <p:cNvSpPr>
              <a:spLocks noChangeArrowheads="1"/>
            </p:cNvSpPr>
            <p:nvPr/>
          </p:nvSpPr>
          <p:spPr bwMode="auto">
            <a:xfrm rot="5400000">
              <a:off x="2819400" y="27924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62600" y="2106613"/>
              <a:ext cx="228600" cy="9144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48200" y="22860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4648200" y="28194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30480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s1</a:t>
              </a:r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33528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s2</a:t>
              </a: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3733800" y="27305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7086600" y="2411413"/>
              <a:ext cx="609600" cy="838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97" name="AutoShape 94"/>
            <p:cNvSpPr>
              <a:spLocks noChangeArrowheads="1"/>
            </p:cNvSpPr>
            <p:nvPr/>
          </p:nvSpPr>
          <p:spPr bwMode="auto">
            <a:xfrm rot="5400000">
              <a:off x="7086600" y="30210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6705600" y="25638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82296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AutoShape 97"/>
            <p:cNvSpPr>
              <a:spLocks noChangeArrowheads="1"/>
            </p:cNvSpPr>
            <p:nvPr/>
          </p:nvSpPr>
          <p:spPr bwMode="auto">
            <a:xfrm rot="5400000">
              <a:off x="8001000" y="2563813"/>
              <a:ext cx="1066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219200" y="1600200"/>
              <a:ext cx="3048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066800" y="2057400"/>
              <a:ext cx="152400" cy="887413"/>
            </a:xfrm>
            <a:custGeom>
              <a:avLst/>
              <a:gdLst>
                <a:gd name="T0" fmla="*/ 0 w 192"/>
                <a:gd name="T1" fmla="*/ 2147483647 h 576"/>
                <a:gd name="T2" fmla="*/ 0 w 192"/>
                <a:gd name="T3" fmla="*/ 0 h 576"/>
                <a:gd name="T4" fmla="*/ 2147483647 w 192"/>
                <a:gd name="T5" fmla="*/ 0 h 576"/>
                <a:gd name="T6" fmla="*/ 0 60000 65536"/>
                <a:gd name="T7" fmla="*/ 0 60000 65536"/>
                <a:gd name="T8" fmla="*/ 0 60000 65536"/>
                <a:gd name="T9" fmla="*/ 0 w 192"/>
                <a:gd name="T10" fmla="*/ 0 h 576"/>
                <a:gd name="T11" fmla="*/ 192 w 19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 Box 100"/>
            <p:cNvSpPr txBox="1">
              <a:spLocks noChangeArrowheads="1"/>
            </p:cNvSpPr>
            <p:nvPr/>
          </p:nvSpPr>
          <p:spPr bwMode="auto">
            <a:xfrm>
              <a:off x="1219200" y="1600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5562600" y="1295400"/>
              <a:ext cx="2286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AutoShape 102"/>
            <p:cNvSpPr>
              <a:spLocks noChangeArrowheads="1"/>
            </p:cNvSpPr>
            <p:nvPr/>
          </p:nvSpPr>
          <p:spPr bwMode="auto">
            <a:xfrm rot="5400000">
              <a:off x="1104900" y="12573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648200" y="14478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104"/>
            <p:cNvSpPr>
              <a:spLocks noChangeArrowheads="1"/>
            </p:cNvSpPr>
            <p:nvPr/>
          </p:nvSpPr>
          <p:spPr bwMode="auto">
            <a:xfrm rot="5400000" flipH="1">
              <a:off x="6019800" y="12954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 rot="10800000">
              <a:off x="1295400" y="990600"/>
              <a:ext cx="4876800" cy="152400"/>
            </a:xfrm>
            <a:custGeom>
              <a:avLst/>
              <a:gdLst>
                <a:gd name="T0" fmla="*/ 0 w 576"/>
                <a:gd name="T1" fmla="*/ 2147483647 h 96"/>
                <a:gd name="T2" fmla="*/ 2147483647 w 576"/>
                <a:gd name="T3" fmla="*/ 2147483647 h 96"/>
                <a:gd name="T4" fmla="*/ 2147483647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rot="5400000">
              <a:off x="6096000" y="1752600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21336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AutoShape 108"/>
            <p:cNvSpPr>
              <a:spLocks noChangeArrowheads="1"/>
            </p:cNvSpPr>
            <p:nvPr/>
          </p:nvSpPr>
          <p:spPr bwMode="auto">
            <a:xfrm rot="5400000">
              <a:off x="21336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1828800" y="3325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43434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111"/>
            <p:cNvSpPr>
              <a:spLocks noChangeArrowheads="1"/>
            </p:cNvSpPr>
            <p:nvPr/>
          </p:nvSpPr>
          <p:spPr bwMode="auto">
            <a:xfrm rot="5400000">
              <a:off x="43434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6400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AutoShape 113"/>
            <p:cNvSpPr>
              <a:spLocks noChangeArrowheads="1"/>
            </p:cNvSpPr>
            <p:nvPr/>
          </p:nvSpPr>
          <p:spPr bwMode="auto">
            <a:xfrm rot="5400000">
              <a:off x="6411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5791200" y="25146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7924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AutoShape 116"/>
            <p:cNvSpPr>
              <a:spLocks noChangeArrowheads="1"/>
            </p:cNvSpPr>
            <p:nvPr/>
          </p:nvSpPr>
          <p:spPr bwMode="auto">
            <a:xfrm rot="5400000">
              <a:off x="7935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76962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4038600" y="27924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04800" y="1295400"/>
              <a:ext cx="914400" cy="1649413"/>
            </a:xfrm>
            <a:custGeom>
              <a:avLst/>
              <a:gdLst>
                <a:gd name="T0" fmla="*/ 2147483647 w 576"/>
                <a:gd name="T1" fmla="*/ 0 h 1344"/>
                <a:gd name="T2" fmla="*/ 0 w 576"/>
                <a:gd name="T3" fmla="*/ 0 h 1344"/>
                <a:gd name="T4" fmla="*/ 0 w 576"/>
                <a:gd name="T5" fmla="*/ 2147483647 h 1344"/>
                <a:gd name="T6" fmla="*/ 2147483647 w 576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344"/>
                <a:gd name="T14" fmla="*/ 576 w 57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371600" y="1447800"/>
              <a:ext cx="457200" cy="457200"/>
            </a:xfrm>
            <a:custGeom>
              <a:avLst/>
              <a:gdLst>
                <a:gd name="T0" fmla="*/ 2147483647 w 288"/>
                <a:gd name="T1" fmla="*/ 2147483647 h 576"/>
                <a:gd name="T2" fmla="*/ 2147483647 w 288"/>
                <a:gd name="T3" fmla="*/ 2147483647 h 576"/>
                <a:gd name="T4" fmla="*/ 2147483647 w 288"/>
                <a:gd name="T5" fmla="*/ 0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2438400" y="3402013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4648200" y="3402013"/>
              <a:ext cx="1752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6705600" y="30972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876800" y="2819400"/>
              <a:ext cx="1524000" cy="277813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 flipV="1">
              <a:off x="6858000" y="2259013"/>
              <a:ext cx="1066800" cy="304800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6705600" y="3402013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8229600" y="21828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2438400" y="1447800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590800" y="1981200"/>
              <a:ext cx="6248400" cy="533400"/>
            </a:xfrm>
            <a:custGeom>
              <a:avLst/>
              <a:gdLst>
                <a:gd name="T0" fmla="*/ 2147483647 w 3936"/>
                <a:gd name="T1" fmla="*/ 2147483647 h 432"/>
                <a:gd name="T2" fmla="*/ 2147483647 w 3936"/>
                <a:gd name="T3" fmla="*/ 2147483647 h 432"/>
                <a:gd name="T4" fmla="*/ 2147483647 w 3936"/>
                <a:gd name="T5" fmla="*/ 0 h 432"/>
                <a:gd name="T6" fmla="*/ 0 w 3936"/>
                <a:gd name="T7" fmla="*/ 0 h 432"/>
                <a:gd name="T8" fmla="*/ 0 w 3936"/>
                <a:gd name="T9" fmla="*/ 2147483647 h 432"/>
                <a:gd name="T10" fmla="*/ 2147483647 w 3936"/>
                <a:gd name="T11" fmla="*/ 2147483647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6"/>
                <a:gd name="T19" fmla="*/ 0 h 432"/>
                <a:gd name="T20" fmla="*/ 3936 w 39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371600" y="1219200"/>
              <a:ext cx="4572000" cy="381000"/>
            </a:xfrm>
            <a:custGeom>
              <a:avLst/>
              <a:gdLst>
                <a:gd name="T0" fmla="*/ 2147483647 w 3072"/>
                <a:gd name="T1" fmla="*/ 2147483647 h 288"/>
                <a:gd name="T2" fmla="*/ 2147483647 w 3072"/>
                <a:gd name="T3" fmla="*/ 2147483647 h 288"/>
                <a:gd name="T4" fmla="*/ 2147483647 w 3072"/>
                <a:gd name="T5" fmla="*/ 0 h 288"/>
                <a:gd name="T6" fmla="*/ 0 w 307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2"/>
                <a:gd name="T13" fmla="*/ 0 h 288"/>
                <a:gd name="T14" fmla="*/ 3072 w 307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32766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 flipV="1">
              <a:off x="35814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 flipV="1">
              <a:off x="3886200" y="3021013"/>
              <a:ext cx="0" cy="636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 flipH="1">
              <a:off x="31242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 flipH="1">
              <a:off x="34290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H="1">
              <a:off x="37338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181600" y="1725613"/>
              <a:ext cx="381000" cy="1676400"/>
            </a:xfrm>
            <a:custGeom>
              <a:avLst/>
              <a:gdLst>
                <a:gd name="T0" fmla="*/ 0 w 288"/>
                <a:gd name="T1" fmla="*/ 2147483647 h 288"/>
                <a:gd name="T2" fmla="*/ 0 w 288"/>
                <a:gd name="T3" fmla="*/ 0 h 288"/>
                <a:gd name="T4" fmla="*/ 2147483647 w 288"/>
                <a:gd name="T5" fmla="*/ 0 h 288"/>
                <a:gd name="T6" fmla="*/ 0 60000 65536"/>
                <a:gd name="T7" fmla="*/ 0 60000 65536"/>
                <a:gd name="T8" fmla="*/ 0 60000 65536"/>
                <a:gd name="T9" fmla="*/ 0 w 288"/>
                <a:gd name="T10" fmla="*/ 0 h 288"/>
                <a:gd name="T11" fmla="*/ 288 w 28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 flipH="1">
              <a:off x="5105400" y="3173413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3886200" y="3402013"/>
              <a:ext cx="4953000" cy="255587"/>
            </a:xfrm>
            <a:custGeom>
              <a:avLst/>
              <a:gdLst>
                <a:gd name="T0" fmla="*/ 2147483647 w 3120"/>
                <a:gd name="T1" fmla="*/ 0 h 336"/>
                <a:gd name="T2" fmla="*/ 2147483647 w 3120"/>
                <a:gd name="T3" fmla="*/ 0 h 336"/>
                <a:gd name="T4" fmla="*/ 2147483647 w 3120"/>
                <a:gd name="T5" fmla="*/ 2147483647 h 336"/>
                <a:gd name="T6" fmla="*/ 0 w 3120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336"/>
                <a:gd name="T14" fmla="*/ 3120 w 31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336">
                  <a:moveTo>
                    <a:pt x="2736" y="0"/>
                  </a:moveTo>
                  <a:lnTo>
                    <a:pt x="3120" y="0"/>
                  </a:lnTo>
                  <a:lnTo>
                    <a:pt x="312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828800" y="14478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2286000" y="3783013"/>
              <a:ext cx="22098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495800" y="3783013"/>
              <a:ext cx="20574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65532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8077200" y="3783013"/>
              <a:ext cx="762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7620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 Box 147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insn-mem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416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5259388" y="3733800"/>
              <a:ext cx="677862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ALU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150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data-mem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151"/>
            <p:cNvSpPr txBox="1">
              <a:spLocks noChangeArrowheads="1"/>
            </p:cNvSpPr>
            <p:nvPr/>
          </p:nvSpPr>
          <p:spPr bwMode="auto">
            <a:xfrm>
              <a:off x="80994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791200" y="1600200"/>
              <a:ext cx="304800" cy="762000"/>
            </a:xfrm>
            <a:custGeom>
              <a:avLst/>
              <a:gdLst>
                <a:gd name="T0" fmla="*/ 0 w 192"/>
                <a:gd name="T1" fmla="*/ 2147483647 h 480"/>
                <a:gd name="T2" fmla="*/ 2147483647 w 192"/>
                <a:gd name="T3" fmla="*/ 2147483647 h 480"/>
                <a:gd name="T4" fmla="*/ 2147483647 w 192"/>
                <a:gd name="T5" fmla="*/ 0 h 480"/>
                <a:gd name="T6" fmla="*/ 0 60000 65536"/>
                <a:gd name="T7" fmla="*/ 0 60000 65536"/>
                <a:gd name="T8" fmla="*/ 0 60000 65536"/>
                <a:gd name="T9" fmla="*/ 0 w 192"/>
                <a:gd name="T10" fmla="*/ 0 h 480"/>
                <a:gd name="T11" fmla="*/ 192 w 1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80">
                  <a:moveTo>
                    <a:pt x="0" y="480"/>
                  </a:moveTo>
                  <a:lnTo>
                    <a:pt x="192" y="480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153"/>
            <p:cNvSpPr>
              <a:spLocks noChangeShapeType="1"/>
            </p:cNvSpPr>
            <p:nvPr/>
          </p:nvSpPr>
          <p:spPr bwMode="auto">
            <a:xfrm>
              <a:off x="6172200" y="990600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4"/>
            <p:cNvSpPr>
              <a:spLocks noChangeShapeType="1"/>
            </p:cNvSpPr>
            <p:nvPr/>
          </p:nvSpPr>
          <p:spPr bwMode="auto">
            <a:xfrm>
              <a:off x="762000" y="4267200"/>
              <a:ext cx="80772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155"/>
            <p:cNvSpPr txBox="1">
              <a:spLocks noChangeArrowheads="1"/>
            </p:cNvSpPr>
            <p:nvPr/>
          </p:nvSpPr>
          <p:spPr bwMode="auto">
            <a:xfrm>
              <a:off x="7620000" y="4251325"/>
              <a:ext cx="123031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singlecycle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59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3199" y="1326958"/>
            <a:ext cx="8677922" cy="4692842"/>
            <a:chOff x="233199" y="1326958"/>
            <a:chExt cx="8677922" cy="4692842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5193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jeq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loop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674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95400" y="5181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51846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199" y="1326958"/>
              <a:ext cx="8677922" cy="4692842"/>
              <a:chOff x="233199" y="1326958"/>
              <a:chExt cx="8677922" cy="469284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581400" y="4572000"/>
                <a:ext cx="4601012" cy="1447800"/>
                <a:chOff x="3581400" y="4572000"/>
                <a:chExt cx="4601012" cy="144780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5896412" y="5573354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81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33199" y="1326958"/>
                <a:ext cx="8677922" cy="3125214"/>
                <a:chOff x="457200" y="990600"/>
                <a:chExt cx="7772400" cy="2895600"/>
              </a:xfrm>
            </p:grpSpPr>
            <p:sp>
              <p:nvSpPr>
                <p:cNvPr id="21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22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3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8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1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6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70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110" name="Straight Connector 109"/>
            <p:cNvCxnSpPr/>
            <p:nvPr/>
          </p:nvCxnSpPr>
          <p:spPr>
            <a:xfrm>
              <a:off x="11430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54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Modern predictors &gt; 90% accuracy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Raise performance </a:t>
            </a:r>
            <a:r>
              <a:rPr lang="en-US" i="1" dirty="0" smtClean="0"/>
              <a:t>and </a:t>
            </a:r>
            <a:r>
              <a:rPr lang="en-US" dirty="0" smtClean="0"/>
              <a:t>energy efficiency</a:t>
            </a:r>
          </a:p>
          <a:p>
            <a:pPr marL="0" indent="0">
              <a:buNone/>
            </a:pPr>
            <a:r>
              <a:rPr lang="en-US" dirty="0" smtClean="0"/>
              <a:t>– Area increase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Potential fetch stage latency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229600" cy="3886200"/>
          </a:xfrm>
        </p:spPr>
        <p:txBody>
          <a:bodyPr/>
          <a:lstStyle/>
          <a:p>
            <a:r>
              <a:rPr lang="en-US" sz="2800" dirty="0" smtClean="0"/>
              <a:t>Memory: the larger it gets, the slower it gets</a:t>
            </a:r>
          </a:p>
          <a:p>
            <a:r>
              <a:rPr lang="en-US" sz="2800" dirty="0" smtClean="0"/>
              <a:t>Rough numbers: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42971"/>
              </p:ext>
            </p:extLst>
          </p:nvPr>
        </p:nvGraphicFramePr>
        <p:xfrm>
          <a:off x="665793" y="3108960"/>
          <a:ext cx="8097207" cy="3063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1568"/>
                <a:gridCol w="1731953"/>
                <a:gridCol w="1850086"/>
                <a:gridCol w="2133600"/>
              </a:tblGrid>
              <a:tr h="4724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Bandwidth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SRAM (L1,</a:t>
                      </a:r>
                      <a:r>
                        <a:rPr lang="en-US" sz="2400" baseline="0" dirty="0" smtClean="0"/>
                        <a:t> L2, L3)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DRAM (memory)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Flash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70-90µs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100-1000GB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HDD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1-150MBps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500-3000GB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data we need close</a:t>
            </a:r>
          </a:p>
          <a:p>
            <a:r>
              <a:rPr lang="en-US" dirty="0" smtClean="0"/>
              <a:t>Exploit:</a:t>
            </a:r>
          </a:p>
          <a:p>
            <a:pPr lvl="1"/>
            <a:r>
              <a:rPr lang="en-US" dirty="0" smtClean="0"/>
              <a:t>Temporal locality</a:t>
            </a:r>
          </a:p>
          <a:p>
            <a:pPr lvl="2"/>
            <a:r>
              <a:rPr lang="en-US" dirty="0" smtClean="0"/>
              <a:t>Chunk just used likely to be used again soon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2"/>
            <a:r>
              <a:rPr lang="en-US" dirty="0" smtClean="0"/>
              <a:t>Next chunk to use is likely close to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Hardware-managed</a:t>
            </a:r>
          </a:p>
          <a:p>
            <a:pPr lvl="1"/>
            <a:r>
              <a:rPr lang="en-US" dirty="0" smtClean="0"/>
              <a:t>L1 Instruction/Data caches</a:t>
            </a:r>
          </a:p>
          <a:p>
            <a:pPr lvl="1"/>
            <a:r>
              <a:rPr lang="en-US" dirty="0" smtClean="0"/>
              <a:t>L2 unified cache</a:t>
            </a:r>
          </a:p>
          <a:p>
            <a:pPr lvl="1"/>
            <a:r>
              <a:rPr lang="en-US" dirty="0" smtClean="0"/>
              <a:t>L3 unified cache</a:t>
            </a:r>
          </a:p>
          <a:p>
            <a:r>
              <a:rPr lang="en-US" dirty="0" smtClean="0"/>
              <a:t>Software-managed</a:t>
            </a:r>
          </a:p>
          <a:p>
            <a:pPr lvl="1"/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3637" y="1524000"/>
            <a:ext cx="533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I$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05612" y="1524000"/>
            <a:ext cx="5048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D$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243" y="2166937"/>
            <a:ext cx="1271587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01926" y="2967037"/>
            <a:ext cx="175022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3037" y="4114800"/>
            <a:ext cx="3048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5706068" y="5548312"/>
            <a:ext cx="2141935" cy="7620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6510337" y="1905000"/>
            <a:ext cx="0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7058024" y="1905000"/>
            <a:ext cx="1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flipH="1">
            <a:off x="6777036" y="2700337"/>
            <a:ext cx="1" cy="2667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6777036" y="3729037"/>
            <a:ext cx="1" cy="3857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1"/>
          </p:cNvCxnSpPr>
          <p:nvPr/>
        </p:nvCxnSpPr>
        <p:spPr>
          <a:xfrm flipH="1">
            <a:off x="6777036" y="5181600"/>
            <a:ext cx="1" cy="3667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1926" y="6400800"/>
            <a:ext cx="175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 to scale)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53000" y="1905000"/>
            <a:ext cx="0" cy="402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34400" y="1905000"/>
            <a:ext cx="0" cy="402431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14862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610600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6324600"/>
            <a:ext cx="6858000" cy="5334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Intel Core i7 3960X – 15MB L3 (25% of die). 4-channel Memory Controller, 51.2GB/s total</a:t>
            </a:r>
            <a:endParaRPr lang="en-US" baseline="30000" dirty="0" smtClean="0"/>
          </a:p>
          <a:p>
            <a:pPr algn="ctr"/>
            <a:r>
              <a:rPr lang="en-US" baseline="30000" dirty="0" smtClean="0"/>
              <a:t>Source: </a:t>
            </a:r>
            <a:r>
              <a:rPr lang="en-US" baseline="30000" dirty="0" smtClean="0">
                <a:hlinkClick r:id="rId3"/>
              </a:rPr>
              <a:t>www.lostcircuits.com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5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IPC (instructions/cycle) bottlenecked at 1 instruction / clock</a:t>
            </a:r>
          </a:p>
          <a:p>
            <a:r>
              <a:rPr lang="en-US" sz="2800" dirty="0" smtClean="0"/>
              <a:t>Superscalar – increase pipeline width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" y="3581400"/>
            <a:ext cx="91111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Penn CIS371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798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instructions: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r3,r4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r4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r5,r2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(Read-After-Write, RAW)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(RAW)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</a:t>
            </a:r>
            <a:r>
              <a:rPr lang="en-US" i="1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(Write-After-Write, WAW)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slides – Varun Sampath, NVIDIA</a:t>
            </a:r>
          </a:p>
          <a:p>
            <a:r>
              <a:rPr lang="en-US" dirty="0"/>
              <a:t>GPU </a:t>
            </a:r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Kayvon </a:t>
            </a:r>
            <a:r>
              <a:rPr lang="en-US" dirty="0" err="1" smtClean="0"/>
              <a:t>Fatahalian</a:t>
            </a:r>
            <a:r>
              <a:rPr lang="en-US" dirty="0" smtClean="0"/>
              <a:t>, CMU</a:t>
            </a:r>
          </a:p>
          <a:p>
            <a:pPr lvl="1"/>
            <a:r>
              <a:rPr lang="en-US" dirty="0"/>
              <a:t>Mike Houston, </a:t>
            </a:r>
            <a:r>
              <a:rPr lang="en-US" dirty="0" smtClean="0"/>
              <a:t>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 instead: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p1,p2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p6,p4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p7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p5,p2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p8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p8,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p9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can now execute in parallel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Reordering instructions to maximize throughput</a:t>
            </a:r>
          </a:p>
          <a:p>
            <a:r>
              <a:rPr lang="en-US" dirty="0"/>
              <a:t>Fetch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Decode  Rename  Dispatch  Issue  Register-Read  Execute  Memory  </a:t>
            </a:r>
            <a:r>
              <a:rPr lang="en-US" dirty="0" err="1" smtClean="0">
                <a:sym typeface="Wingdings" pitchFamily="2" charset="2"/>
              </a:rPr>
              <a:t>Writeback</a:t>
            </a:r>
            <a:r>
              <a:rPr lang="en-US" dirty="0" smtClean="0">
                <a:sym typeface="Wingdings" pitchFamily="2" charset="2"/>
              </a:rPr>
              <a:t>  Commit</a:t>
            </a:r>
          </a:p>
          <a:p>
            <a:r>
              <a:rPr lang="en-US" dirty="0" smtClean="0">
                <a:sym typeface="Wingdings" pitchFamily="2" charset="2"/>
              </a:rPr>
              <a:t>Reorder Buffer (ROB)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Keeps track of status for in-flight instructions</a:t>
            </a:r>
          </a:p>
          <a:p>
            <a:r>
              <a:rPr lang="en-US" dirty="0" smtClean="0">
                <a:sym typeface="Wingdings" pitchFamily="2" charset="2"/>
              </a:rPr>
              <a:t>Physical Register File (PRF)</a:t>
            </a:r>
          </a:p>
          <a:p>
            <a:r>
              <a:rPr lang="en-US" dirty="0" smtClean="0">
                <a:sym typeface="Wingdings" pitchFamily="2" charset="2"/>
              </a:rPr>
              <a:t>Issue Queue/Scheduler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Chooses next instruction(s) to execute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4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in 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Instruction-Level (ILP) extraction</a:t>
            </a:r>
          </a:p>
          <a:p>
            <a:pPr lvl="1"/>
            <a:r>
              <a:rPr lang="en-US" dirty="0" smtClean="0"/>
              <a:t>Superscalar</a:t>
            </a:r>
          </a:p>
          <a:p>
            <a:pPr lvl="1"/>
            <a:r>
              <a:rPr lang="en-US" dirty="0" smtClean="0"/>
              <a:t>Out-of-order</a:t>
            </a:r>
          </a:p>
          <a:p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Vectors</a:t>
            </a:r>
          </a:p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Simultaneous Multithreading (SMT)</a:t>
            </a:r>
          </a:p>
          <a:p>
            <a:pPr lvl="1"/>
            <a:r>
              <a:rPr lang="en-US" dirty="0" smtClean="0"/>
              <a:t>Multicore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2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++)</a:t>
            </a:r>
            <a:endParaRPr lang="nn-NO" dirty="0">
              <a:solidFill>
                <a:srgbClr val="00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3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Data-level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dirty="0" smtClean="0"/>
              <a:t>Let’s make the execution unit (ALU) really wide</a:t>
            </a:r>
          </a:p>
          <a:p>
            <a:pPr lvl="1"/>
            <a:r>
              <a:rPr lang="en-US" dirty="0" smtClean="0"/>
              <a:t>Let’s make the registers really wide too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+= 4</a:t>
            </a:r>
            <a:r>
              <a:rPr lang="nn-NO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// in parallel</a:t>
            </a:r>
            <a:endParaRPr lang="nn-NO" dirty="0">
              <a:solidFill>
                <a:srgbClr val="FF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 in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SSE2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Pentium 4 onwards</a:t>
            </a:r>
          </a:p>
          <a:p>
            <a:pPr lvl="1"/>
            <a:r>
              <a:rPr lang="en-US" dirty="0" smtClean="0"/>
              <a:t>AMD Athlon 64 onwards</a:t>
            </a:r>
          </a:p>
          <a:p>
            <a:r>
              <a:rPr lang="en-US" dirty="0" smtClean="0"/>
              <a:t>AVX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Sandy Bridge</a:t>
            </a:r>
          </a:p>
          <a:p>
            <a:pPr lvl="1"/>
            <a:r>
              <a:rPr lang="en-US" dirty="0" smtClean="0"/>
              <a:t>AMD Bulldozer</a:t>
            </a:r>
          </a:p>
        </p:txBody>
      </p:sp>
    </p:spTree>
    <p:extLst>
      <p:ext uri="{BB962C8B-B14F-4D97-AF65-F5344CB8AC3E}">
        <p14:creationId xmlns:p14="http://schemas.microsoft.com/office/powerpoint/2010/main" val="344812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Composition</a:t>
            </a:r>
          </a:p>
          <a:p>
            <a:pPr lvl="1"/>
            <a:r>
              <a:rPr lang="en-US" dirty="0" smtClean="0"/>
              <a:t>Instruction streams</a:t>
            </a:r>
          </a:p>
          <a:p>
            <a:pPr lvl="1"/>
            <a:r>
              <a:rPr lang="en-US" dirty="0" smtClean="0"/>
              <a:t>Private PC, registers, stack</a:t>
            </a:r>
          </a:p>
          <a:p>
            <a:pPr lvl="1"/>
            <a:r>
              <a:rPr lang="en-US" dirty="0" smtClean="0"/>
              <a:t>Shared </a:t>
            </a:r>
            <a:r>
              <a:rPr lang="en-US" dirty="0" err="1" smtClean="0"/>
              <a:t>globals</a:t>
            </a:r>
            <a:r>
              <a:rPr lang="en-US" dirty="0" smtClean="0"/>
              <a:t>, heap</a:t>
            </a:r>
          </a:p>
          <a:p>
            <a:r>
              <a:rPr lang="en-US" dirty="0" smtClean="0"/>
              <a:t>Created and destroyed by programmer</a:t>
            </a:r>
          </a:p>
          <a:p>
            <a:r>
              <a:rPr lang="en-US" dirty="0" smtClean="0"/>
              <a:t>Scheduled by programmer or by OS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63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can be issued from multiple threads</a:t>
            </a:r>
          </a:p>
          <a:p>
            <a:r>
              <a:rPr lang="en-US" dirty="0" smtClean="0"/>
              <a:t>Requires partitioning of ROB, other buffers</a:t>
            </a:r>
          </a:p>
          <a:p>
            <a:pPr marL="0" indent="0">
              <a:buNone/>
            </a:pPr>
            <a:r>
              <a:rPr lang="en-US" dirty="0" smtClean="0"/>
              <a:t>+ Minimal hardware duplication</a:t>
            </a:r>
          </a:p>
          <a:p>
            <a:pPr marL="0" indent="0">
              <a:buNone/>
            </a:pPr>
            <a:r>
              <a:rPr lang="en-US" dirty="0" smtClean="0"/>
              <a:t>+ More scheduling freedom for </a:t>
            </a:r>
            <a:r>
              <a:rPr lang="en-US" dirty="0" err="1" smtClean="0"/>
              <a:t>OoO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Cache and execution resource contention can reduce single-threaded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full pipeline</a:t>
            </a:r>
          </a:p>
          <a:p>
            <a:r>
              <a:rPr lang="en-US" dirty="0" smtClean="0"/>
              <a:t>Sandy Bridge-E: 6 cores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Full cores, no resource sharing other than last-level cache</a:t>
            </a:r>
          </a:p>
          <a:p>
            <a:pPr marL="0" indent="0">
              <a:buNone/>
            </a:pPr>
            <a:r>
              <a:rPr lang="en-US" dirty="0" smtClean="0"/>
              <a:t>+ Easier way to take advantage of Moore’s Law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Utilization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9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CPU optimized for sequential programming</a:t>
            </a:r>
          </a:p>
          <a:p>
            <a:pPr lvl="1"/>
            <a:r>
              <a:rPr lang="en-US" dirty="0" smtClean="0"/>
              <a:t>Pipelines, branch prediction, superscalar, </a:t>
            </a:r>
            <a:r>
              <a:rPr lang="en-US" dirty="0" err="1" smtClean="0"/>
              <a:t>OoO</a:t>
            </a:r>
            <a:endParaRPr lang="en-US" dirty="0" smtClean="0"/>
          </a:p>
          <a:p>
            <a:pPr lvl="1"/>
            <a:r>
              <a:rPr lang="en-US" dirty="0" smtClean="0"/>
              <a:t>Reduce execution time with high clock speeds and high utilization</a:t>
            </a:r>
          </a:p>
          <a:p>
            <a:r>
              <a:rPr lang="en-US" sz="2800" dirty="0" smtClean="0"/>
              <a:t>Slow memory is a constant problem</a:t>
            </a:r>
          </a:p>
          <a:p>
            <a:r>
              <a:rPr lang="en-US" sz="2800" dirty="0" smtClean="0"/>
              <a:t>Parallelism</a:t>
            </a:r>
          </a:p>
          <a:p>
            <a:pPr lvl="1"/>
            <a:r>
              <a:rPr lang="en-US" dirty="0" smtClean="0"/>
              <a:t>Sandy Bridge-E great for 6-12 active threads</a:t>
            </a:r>
          </a:p>
          <a:p>
            <a:pPr lvl="1"/>
            <a:r>
              <a:rPr lang="en-US" dirty="0" smtClean="0"/>
              <a:t>How about 16K?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9682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FLOPS</a:t>
            </a:r>
            <a:r>
              <a:rPr lang="en-US" smtClean="0"/>
              <a:t> – </a:t>
            </a:r>
            <a:r>
              <a:rPr lang="en-US" i="1" smtClean="0">
                <a:solidFill>
                  <a:srgbClr val="FFC000"/>
                </a:solidFill>
              </a:rPr>
              <a:t>FL</a:t>
            </a:r>
            <a:r>
              <a:rPr lang="en-US" smtClean="0"/>
              <a:t>oating-point </a:t>
            </a:r>
            <a:r>
              <a:rPr lang="en-US" i="1" smtClean="0">
                <a:solidFill>
                  <a:srgbClr val="FFC000"/>
                </a:solidFill>
              </a:rPr>
              <a:t>OP</a:t>
            </a:r>
            <a:r>
              <a:rPr lang="en-US" smtClean="0"/>
              <a:t>erations per </a:t>
            </a:r>
            <a:r>
              <a:rPr lang="en-US" i="1" smtClean="0">
                <a:solidFill>
                  <a:srgbClr val="FFC000"/>
                </a:solidFill>
              </a:rPr>
              <a:t>S</a:t>
            </a:r>
            <a:r>
              <a:rPr lang="en-US" smtClean="0"/>
              <a:t>econd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GFLOPS</a:t>
            </a:r>
            <a:r>
              <a:rPr lang="en-US" smtClean="0"/>
              <a:t> - One billion (10</a:t>
            </a:r>
            <a:r>
              <a:rPr lang="en-US" baseline="30000" smtClean="0"/>
              <a:t>9</a:t>
            </a:r>
            <a:r>
              <a:rPr lang="en-US" smtClean="0"/>
              <a:t>) FLOPS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TFLOPS</a:t>
            </a:r>
            <a:r>
              <a:rPr lang="en-US" smtClean="0"/>
              <a:t> – 1,000 GFLOPS</a:t>
            </a:r>
          </a:p>
        </p:txBody>
      </p:sp>
    </p:spTree>
    <p:extLst>
      <p:ext uri="{BB962C8B-B14F-4D97-AF65-F5344CB8AC3E}">
        <p14:creationId xmlns:p14="http://schemas.microsoft.com/office/powerpoint/2010/main" val="50960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</a:p>
        </p:txBody>
      </p:sp>
      <p:pic>
        <p:nvPicPr>
          <p:cNvPr id="7" name="Picture 2" descr="Floating-Point Operations per Second for the CPU and GP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752600"/>
            <a:ext cx="5813425" cy="45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39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Triangles/vertices and pixels/fragments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2680495"/>
            <a:ext cx="2130556" cy="15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4464050"/>
            <a:ext cx="213055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fig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74" y="2766273"/>
            <a:ext cx="3319926" cy="32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Right image </a:t>
            </a:r>
            <a:r>
              <a:rPr lang="en-US" sz="1200" dirty="0"/>
              <a:t>from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0924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5608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workloads </a:t>
            </a:r>
            <a:r>
              <a:rPr lang="en-US" dirty="0"/>
              <a:t>are embarrassingly parallel</a:t>
            </a:r>
            <a:endParaRPr lang="en-US" dirty="0" smtClean="0"/>
          </a:p>
          <a:p>
            <a:pPr lvl="1"/>
            <a:r>
              <a:rPr lang="en-US" dirty="0" smtClean="0"/>
              <a:t>Data-parallel</a:t>
            </a:r>
          </a:p>
          <a:p>
            <a:pPr lvl="1"/>
            <a:r>
              <a:rPr lang="en-US" dirty="0" smtClean="0"/>
              <a:t>Pipeline-parallel</a:t>
            </a:r>
          </a:p>
          <a:p>
            <a:r>
              <a:rPr lang="en-US" dirty="0" smtClean="0"/>
              <a:t>CPU and GPU execute in parallel</a:t>
            </a:r>
          </a:p>
          <a:p>
            <a:r>
              <a:rPr lang="en-US" dirty="0"/>
              <a:t>Hardware:  texture filtering, rasterization, </a:t>
            </a:r>
            <a:r>
              <a:rPr lang="en-US" dirty="0" smtClean="0"/>
              <a:t>etc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72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r>
              <a:rPr lang="en-US" i="1" dirty="0" smtClean="0">
                <a:solidFill>
                  <a:srgbClr val="FF9933"/>
                </a:solidFill>
              </a:rPr>
              <a:t>Beyond Graphics</a:t>
            </a:r>
          </a:p>
          <a:p>
            <a:pPr lvl="1"/>
            <a:r>
              <a:rPr lang="en-US" dirty="0" smtClean="0"/>
              <a:t>Cloth simulation</a:t>
            </a:r>
          </a:p>
          <a:p>
            <a:pPr lvl="1"/>
            <a:r>
              <a:rPr lang="en-US" dirty="0" smtClean="0"/>
              <a:t>Particle system</a:t>
            </a:r>
          </a:p>
          <a:p>
            <a:pPr lvl="1"/>
            <a:r>
              <a:rPr lang="en-US" dirty="0" smtClean="0"/>
              <a:t>Matrix multiply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</a:t>
            </a:r>
            <a:r>
              <a:rPr lang="en-US" sz="1200">
                <a:hlinkClick r:id="rId3"/>
              </a:rPr>
              <a:t>https://plus.google.com/u/0/photos/100838748547881402137/albums/5407605084626995217/5581900335460078306</a:t>
            </a:r>
            <a:endParaRPr lang="en-US" sz="12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552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1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7" y="942975"/>
            <a:ext cx="844708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0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57263"/>
            <a:ext cx="848518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0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38213"/>
            <a:ext cx="85137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35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71550"/>
            <a:ext cx="854233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28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5418.courses.cs.cmu.edu/spring2014content/lectures/02_basicarch/images/slide_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5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CPU and GPU Trends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latin typeface="Trebuchet MS" pitchFamily="34" charset="0"/>
              </a:rPr>
              <a:t>Chart from:  </a:t>
            </a:r>
            <a:r>
              <a:rPr lang="en-US" sz="1400" dirty="0">
                <a:hlinkClick r:id="rId3"/>
              </a:rPr>
              <a:t>http://docs.nvidia.com/cuda/cuda-c-programming-guide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>
              <a:latin typeface="Trebuchet MS" pitchFamily="34" charset="0"/>
            </a:endParaRPr>
          </a:p>
        </p:txBody>
      </p:sp>
      <p:pic>
        <p:nvPicPr>
          <p:cNvPr id="1026" name="Picture 2" descr="Floating-Point Operations per Second for the CPU and GP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752600"/>
            <a:ext cx="5813425" cy="45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1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5418.courses.cs.cmu.edu/spring2014content/lectures/02_basicarch/images/slide_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26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2500"/>
            <a:ext cx="84947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69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2" y="952500"/>
            <a:ext cx="8351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10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2500"/>
            <a:ext cx="84566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7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85838"/>
            <a:ext cx="833278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36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962025"/>
            <a:ext cx="83708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0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76313"/>
            <a:ext cx="83994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8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76313"/>
            <a:ext cx="83899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6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81075"/>
            <a:ext cx="84185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4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33450"/>
            <a:ext cx="84089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99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CPU and GPU Trends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latin typeface="Trebuchet MS" pitchFamily="34" charset="0"/>
              </a:rPr>
              <a:t>Chart from:  </a:t>
            </a:r>
            <a:r>
              <a:rPr lang="en-US" sz="1400" dirty="0">
                <a:hlinkClick r:id="rId3"/>
              </a:rPr>
              <a:t>http://docs.nvidia.com/cuda/cuda-c-programming-guide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>
              <a:latin typeface="Trebuchet MS" pitchFamily="34" charset="0"/>
            </a:endParaRPr>
          </a:p>
        </p:txBody>
      </p:sp>
      <p:pic>
        <p:nvPicPr>
          <p:cNvPr id="3074" name="Picture 2" descr="Memory Bandwidth for the CPU and GP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5" y="1752600"/>
            <a:ext cx="5302851" cy="46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2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66788"/>
            <a:ext cx="82851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32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45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66788"/>
            <a:ext cx="83327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540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62025"/>
            <a:ext cx="8418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37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7788"/>
            <a:ext cx="845661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5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5418.courses.cs.cmu.edu/spring2014content/lectures/02_basicarch/images/slide_0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5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38288"/>
            <a:ext cx="84185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05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88566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26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90600"/>
            <a:ext cx="88090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38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0600"/>
            <a:ext cx="83423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0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</a:t>
            </a:r>
          </a:p>
          <a:p>
            <a:pPr lvl="1" eaLnBrk="1" hangingPunct="1">
              <a:defRPr/>
            </a:pPr>
            <a:r>
              <a:rPr lang="en-US" dirty="0" smtClean="0"/>
              <a:t>Intel Core i7: 4 cores – 100 GFLOP</a:t>
            </a:r>
          </a:p>
          <a:p>
            <a:pPr lvl="1" eaLnBrk="1" hangingPunct="1">
              <a:defRPr/>
            </a:pPr>
            <a:r>
              <a:rPr lang="en-US" dirty="0" smtClean="0"/>
              <a:t>NVIDIA GTX280: 240 cores – 1 TFLOP</a:t>
            </a:r>
          </a:p>
          <a:p>
            <a:pPr eaLnBrk="1" hangingPunct="1">
              <a:defRPr/>
            </a:pPr>
            <a:r>
              <a:rPr lang="en-US" dirty="0" smtClean="0"/>
              <a:t>Memory Bandwidth</a:t>
            </a:r>
          </a:p>
          <a:p>
            <a:pPr lvl="1" eaLnBrk="1" hangingPunct="1">
              <a:defRPr/>
            </a:pPr>
            <a:r>
              <a:rPr lang="en-US" dirty="0" smtClean="0"/>
              <a:t>Ivy Bridge System Memory: 60 GB/s</a:t>
            </a:r>
          </a:p>
          <a:p>
            <a:pPr lvl="1" eaLnBrk="1" hangingPunct="1">
              <a:defRPr/>
            </a:pPr>
            <a:r>
              <a:rPr lang="en-US" dirty="0" smtClean="0"/>
              <a:t>NVIDIA 780 </a:t>
            </a:r>
            <a:r>
              <a:rPr lang="en-US" dirty="0" err="1" smtClean="0"/>
              <a:t>Ti</a:t>
            </a:r>
            <a:r>
              <a:rPr lang="en-US" dirty="0" smtClean="0"/>
              <a:t>: &gt; 330 GB/s</a:t>
            </a:r>
          </a:p>
          <a:p>
            <a:pPr lvl="1" eaLnBrk="1" hangingPunct="1">
              <a:defRPr/>
            </a:pPr>
            <a:r>
              <a:rPr lang="en-US" dirty="0" smtClean="0"/>
              <a:t>PCI-E Gen3: 8 GB/s</a:t>
            </a:r>
          </a:p>
          <a:p>
            <a:pPr eaLnBrk="1" hangingPunct="1">
              <a:defRPr/>
            </a:pPr>
            <a:r>
              <a:rPr lang="en-US" dirty="0" smtClean="0"/>
              <a:t>Install Base</a:t>
            </a:r>
          </a:p>
          <a:p>
            <a:pPr lvl="1" eaLnBrk="1" hangingPunct="1">
              <a:defRPr/>
            </a:pPr>
            <a:r>
              <a:rPr lang="en-US" dirty="0" smtClean="0"/>
              <a:t>Over 400 million CUDA-capable GPUs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60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93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83804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972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00125"/>
            <a:ext cx="83327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831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1550"/>
            <a:ext cx="833278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25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66788"/>
            <a:ext cx="84470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77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23925"/>
            <a:ext cx="832326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534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2500"/>
            <a:ext cx="84280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34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62025"/>
            <a:ext cx="82946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13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5418.courses.cs.cmu.edu/spring2014content/lectures/02_basicarch/images/slide_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45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5418.courses.cs.cmu.edu/spring2014content/lectures/02_basicarch/images/slide_0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9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GPU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dirty="0" smtClean="0"/>
              <a:t>Single-core performance slowing since 2003</a:t>
            </a:r>
          </a:p>
          <a:p>
            <a:pPr lvl="1"/>
            <a:r>
              <a:rPr lang="en-US" dirty="0" smtClean="0"/>
              <a:t>Power and heat limits</a:t>
            </a:r>
          </a:p>
          <a:p>
            <a:r>
              <a:rPr lang="en-US" dirty="0" smtClean="0"/>
              <a:t>GPUs delivery higher FLOP per</a:t>
            </a:r>
          </a:p>
          <a:p>
            <a:pPr lvl="1"/>
            <a:r>
              <a:rPr lang="en-US" dirty="0" smtClean="0"/>
              <a:t>Watt</a:t>
            </a:r>
          </a:p>
          <a:p>
            <a:pPr lvl="1"/>
            <a:r>
              <a:rPr lang="en-US" dirty="0" smtClean="0"/>
              <a:t>Dollar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2012 – GPU peak FLOP about 10x 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1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5418.courses.cs.cmu.edu/spring2014content/lectures/02_basicarch/images/slide_0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47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0913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70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25"/>
            <a:ext cx="83804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8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major components in a CPU die?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>
          <a:xfrm>
            <a:off x="457200" y="1752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Lightly threaded</a:t>
            </a:r>
          </a:p>
          <a:p>
            <a:pPr lvl="1"/>
            <a:r>
              <a:rPr lang="en-US" dirty="0" smtClean="0"/>
              <a:t>Lots of branches</a:t>
            </a:r>
          </a:p>
          <a:p>
            <a:pPr lvl="1"/>
            <a:r>
              <a:rPr lang="en-US" dirty="0" smtClean="0"/>
              <a:t>Lots of memory accesses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5" y="3810000"/>
            <a:ext cx="7654671" cy="182880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685800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Profiled with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psrun</a:t>
            </a:r>
            <a:r>
              <a:rPr lang="en-US" dirty="0" smtClean="0"/>
              <a:t> on ENIAC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Slide from </a:t>
            </a:r>
            <a:r>
              <a:rPr lang="en-US" sz="1400" dirty="0" smtClean="0">
                <a:latin typeface="+mn-lt"/>
                <a:hlinkClick r:id="rId4"/>
              </a:rPr>
              <a:t>Varun Sampath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44455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9772</TotalTime>
  <Words>1861</Words>
  <Application>Microsoft Macintosh PowerPoint</Application>
  <PresentationFormat>On-screen Show (4:3)</PresentationFormat>
  <Paragraphs>389</Paragraphs>
  <Slides>72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Pixel</vt:lpstr>
      <vt:lpstr>GPU Architecture Overview</vt:lpstr>
      <vt:lpstr>Acknowledgements</vt:lpstr>
      <vt:lpstr>CPU and GPU Trends</vt:lpstr>
      <vt:lpstr>CPU and GPU Trends</vt:lpstr>
      <vt:lpstr>CPU and GPU Trends</vt:lpstr>
      <vt:lpstr>CPU and GPU Trends</vt:lpstr>
      <vt:lpstr>CPU and GPU Trends</vt:lpstr>
      <vt:lpstr>CPU Review</vt:lpstr>
      <vt:lpstr>CPU Review</vt:lpstr>
      <vt:lpstr>A Simple CPU Core</vt:lpstr>
      <vt:lpstr>Pipelining</vt:lpstr>
      <vt:lpstr>Branches</vt:lpstr>
      <vt:lpstr>Branch Prediction</vt:lpstr>
      <vt:lpstr>Memory Hierarchy</vt:lpstr>
      <vt:lpstr>Caching</vt:lpstr>
      <vt:lpstr>Cache Hierarchy</vt:lpstr>
      <vt:lpstr>PowerPoint Presentation</vt:lpstr>
      <vt:lpstr>Improving IPC </vt:lpstr>
      <vt:lpstr>Scheduling</vt:lpstr>
      <vt:lpstr>Register Renaming</vt:lpstr>
      <vt:lpstr>Out-of-Order Execution</vt:lpstr>
      <vt:lpstr>Parallelism in the CPU</vt:lpstr>
      <vt:lpstr>Vectors Motivation</vt:lpstr>
      <vt:lpstr>CPU Data-level Parallelism</vt:lpstr>
      <vt:lpstr>Vector Operations in x86</vt:lpstr>
      <vt:lpstr>Thread-Level Parallelism</vt:lpstr>
      <vt:lpstr>Simultaneous Multithreading</vt:lpstr>
      <vt:lpstr>Multicore</vt:lpstr>
      <vt:lpstr>CPU Conclusions</vt:lpstr>
      <vt:lpstr>How did this happen?</vt:lpstr>
      <vt:lpstr>Graphics Workloads</vt:lpstr>
      <vt:lpstr>Early 90s – Pre GPU</vt:lpstr>
      <vt:lpstr>Why GPUs? </vt:lpstr>
      <vt:lpstr>Data Parallel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124</cp:revision>
  <cp:lastPrinted>2012-09-05T18:36:18Z</cp:lastPrinted>
  <dcterms:created xsi:type="dcterms:W3CDTF">2011-01-14T02:17:40Z</dcterms:created>
  <dcterms:modified xsi:type="dcterms:W3CDTF">2014-09-15T21:11:29Z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