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107"/>
  </p:notesMasterIdLst>
  <p:handoutMasterIdLst>
    <p:handoutMasterId r:id="rId108"/>
  </p:handoutMasterIdLst>
  <p:sldIdLst>
    <p:sldId id="385" r:id="rId2"/>
    <p:sldId id="387" r:id="rId3"/>
    <p:sldId id="388" r:id="rId4"/>
    <p:sldId id="389" r:id="rId5"/>
    <p:sldId id="390" r:id="rId6"/>
    <p:sldId id="391" r:id="rId7"/>
    <p:sldId id="392" r:id="rId8"/>
    <p:sldId id="393" r:id="rId9"/>
    <p:sldId id="394" r:id="rId10"/>
    <p:sldId id="395" r:id="rId11"/>
    <p:sldId id="396" r:id="rId12"/>
    <p:sldId id="397" r:id="rId13"/>
    <p:sldId id="398" r:id="rId14"/>
    <p:sldId id="399" r:id="rId15"/>
    <p:sldId id="400" r:id="rId16"/>
    <p:sldId id="401" r:id="rId17"/>
    <p:sldId id="402" r:id="rId18"/>
    <p:sldId id="403" r:id="rId19"/>
    <p:sldId id="404" r:id="rId20"/>
    <p:sldId id="405" r:id="rId21"/>
    <p:sldId id="406" r:id="rId22"/>
    <p:sldId id="407" r:id="rId23"/>
    <p:sldId id="408" r:id="rId24"/>
    <p:sldId id="409" r:id="rId25"/>
    <p:sldId id="410" r:id="rId26"/>
    <p:sldId id="411" r:id="rId27"/>
    <p:sldId id="412" r:id="rId28"/>
    <p:sldId id="413" r:id="rId29"/>
    <p:sldId id="414" r:id="rId30"/>
    <p:sldId id="415" r:id="rId31"/>
    <p:sldId id="416" r:id="rId32"/>
    <p:sldId id="417" r:id="rId33"/>
    <p:sldId id="418" r:id="rId34"/>
    <p:sldId id="419" r:id="rId35"/>
    <p:sldId id="420" r:id="rId36"/>
    <p:sldId id="421" r:id="rId37"/>
    <p:sldId id="422" r:id="rId38"/>
    <p:sldId id="424" r:id="rId39"/>
    <p:sldId id="425" r:id="rId40"/>
    <p:sldId id="426" r:id="rId41"/>
    <p:sldId id="427" r:id="rId42"/>
    <p:sldId id="428" r:id="rId43"/>
    <p:sldId id="429" r:id="rId44"/>
    <p:sldId id="430" r:id="rId45"/>
    <p:sldId id="431" r:id="rId46"/>
    <p:sldId id="432" r:id="rId47"/>
    <p:sldId id="433" r:id="rId48"/>
    <p:sldId id="434" r:id="rId49"/>
    <p:sldId id="435" r:id="rId50"/>
    <p:sldId id="436" r:id="rId51"/>
    <p:sldId id="437" r:id="rId52"/>
    <p:sldId id="438" r:id="rId53"/>
    <p:sldId id="439" r:id="rId54"/>
    <p:sldId id="440" r:id="rId55"/>
    <p:sldId id="441" r:id="rId56"/>
    <p:sldId id="442" r:id="rId57"/>
    <p:sldId id="443" r:id="rId58"/>
    <p:sldId id="444" r:id="rId59"/>
    <p:sldId id="445" r:id="rId60"/>
    <p:sldId id="446" r:id="rId61"/>
    <p:sldId id="447" r:id="rId62"/>
    <p:sldId id="448" r:id="rId63"/>
    <p:sldId id="449" r:id="rId64"/>
    <p:sldId id="450" r:id="rId65"/>
    <p:sldId id="451" r:id="rId66"/>
    <p:sldId id="452" r:id="rId67"/>
    <p:sldId id="453" r:id="rId68"/>
    <p:sldId id="454" r:id="rId69"/>
    <p:sldId id="455" r:id="rId70"/>
    <p:sldId id="456" r:id="rId71"/>
    <p:sldId id="457" r:id="rId72"/>
    <p:sldId id="458" r:id="rId73"/>
    <p:sldId id="459" r:id="rId74"/>
    <p:sldId id="460" r:id="rId75"/>
    <p:sldId id="461" r:id="rId76"/>
    <p:sldId id="462" r:id="rId77"/>
    <p:sldId id="463" r:id="rId78"/>
    <p:sldId id="464" r:id="rId79"/>
    <p:sldId id="465" r:id="rId80"/>
    <p:sldId id="466" r:id="rId81"/>
    <p:sldId id="467" r:id="rId82"/>
    <p:sldId id="468" r:id="rId83"/>
    <p:sldId id="469" r:id="rId84"/>
    <p:sldId id="470" r:id="rId85"/>
    <p:sldId id="471" r:id="rId86"/>
    <p:sldId id="472" r:id="rId87"/>
    <p:sldId id="473" r:id="rId88"/>
    <p:sldId id="474" r:id="rId89"/>
    <p:sldId id="475" r:id="rId90"/>
    <p:sldId id="476" r:id="rId91"/>
    <p:sldId id="477" r:id="rId92"/>
    <p:sldId id="478" r:id="rId93"/>
    <p:sldId id="479" r:id="rId94"/>
    <p:sldId id="480" r:id="rId95"/>
    <p:sldId id="481" r:id="rId96"/>
    <p:sldId id="482" r:id="rId97"/>
    <p:sldId id="483" r:id="rId98"/>
    <p:sldId id="484" r:id="rId99"/>
    <p:sldId id="485" r:id="rId100"/>
    <p:sldId id="486" r:id="rId101"/>
    <p:sldId id="487" r:id="rId102"/>
    <p:sldId id="488" r:id="rId103"/>
    <p:sldId id="489" r:id="rId104"/>
    <p:sldId id="490" r:id="rId105"/>
    <p:sldId id="491" r:id="rId106"/>
  </p:sldIdLst>
  <p:sldSz cx="9144000" cy="6858000" type="screen4x3"/>
  <p:notesSz cx="9601200" cy="7315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D9D9D9"/>
    <a:srgbClr val="008000"/>
    <a:srgbClr val="FFFF99"/>
    <a:srgbClr val="FF9933"/>
    <a:srgbClr val="CC3300"/>
    <a:srgbClr val="E7F4BE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1511" autoAdjust="0"/>
  </p:normalViewPr>
  <p:slideViewPr>
    <p:cSldViewPr>
      <p:cViewPr>
        <p:scale>
          <a:sx n="101" d="100"/>
          <a:sy n="101" d="100"/>
        </p:scale>
        <p:origin x="-1352" y="1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70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01" Type="http://schemas.openxmlformats.org/officeDocument/2006/relationships/slide" Target="slides/slide100.xml"/><Relationship Id="rId102" Type="http://schemas.openxmlformats.org/officeDocument/2006/relationships/slide" Target="slides/slide101.xml"/><Relationship Id="rId103" Type="http://schemas.openxmlformats.org/officeDocument/2006/relationships/slide" Target="slides/slide102.xml"/><Relationship Id="rId104" Type="http://schemas.openxmlformats.org/officeDocument/2006/relationships/slide" Target="slides/slide103.xml"/><Relationship Id="rId105" Type="http://schemas.openxmlformats.org/officeDocument/2006/relationships/slide" Target="slides/slide104.xml"/><Relationship Id="rId106" Type="http://schemas.openxmlformats.org/officeDocument/2006/relationships/slide" Target="slides/slide105.xml"/><Relationship Id="rId107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8" Type="http://schemas.openxmlformats.org/officeDocument/2006/relationships/handoutMaster" Target="handoutMasters/handoutMaster1.xml"/><Relationship Id="rId109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110" Type="http://schemas.openxmlformats.org/officeDocument/2006/relationships/presProps" Target="presProps.xml"/><Relationship Id="rId90" Type="http://schemas.openxmlformats.org/officeDocument/2006/relationships/slide" Target="slides/slide89.xml"/><Relationship Id="rId91" Type="http://schemas.openxmlformats.org/officeDocument/2006/relationships/slide" Target="slides/slide90.xml"/><Relationship Id="rId92" Type="http://schemas.openxmlformats.org/officeDocument/2006/relationships/slide" Target="slides/slide91.xml"/><Relationship Id="rId93" Type="http://schemas.openxmlformats.org/officeDocument/2006/relationships/slide" Target="slides/slide92.xml"/><Relationship Id="rId94" Type="http://schemas.openxmlformats.org/officeDocument/2006/relationships/slide" Target="slides/slide93.xml"/><Relationship Id="rId95" Type="http://schemas.openxmlformats.org/officeDocument/2006/relationships/slide" Target="slides/slide94.xml"/><Relationship Id="rId96" Type="http://schemas.openxmlformats.org/officeDocument/2006/relationships/slide" Target="slides/slide95.xml"/><Relationship Id="rId97" Type="http://schemas.openxmlformats.org/officeDocument/2006/relationships/slide" Target="slides/slide96.xml"/><Relationship Id="rId98" Type="http://schemas.openxmlformats.org/officeDocument/2006/relationships/slide" Target="slides/slide97.xml"/><Relationship Id="rId99" Type="http://schemas.openxmlformats.org/officeDocument/2006/relationships/slide" Target="slides/slide98.xml"/><Relationship Id="rId111" Type="http://schemas.openxmlformats.org/officeDocument/2006/relationships/viewProps" Target="viewProps.xml"/><Relationship Id="rId112" Type="http://schemas.openxmlformats.org/officeDocument/2006/relationships/theme" Target="theme/theme1.xml"/><Relationship Id="rId113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100" Type="http://schemas.openxmlformats.org/officeDocument/2006/relationships/slide" Target="slides/slide99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slide" Target="slides/slide86.xml"/><Relationship Id="rId88" Type="http://schemas.openxmlformats.org/officeDocument/2006/relationships/slide" Target="slides/slide87.xml"/><Relationship Id="rId89" Type="http://schemas.openxmlformats.org/officeDocument/2006/relationships/slide" Target="slides/slide8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38775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0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0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38775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/>
            </a:lvl1pPr>
          </a:lstStyle>
          <a:p>
            <a:pPr>
              <a:defRPr/>
            </a:pPr>
            <a:fld id="{E3FD5DB5-F215-4A92-87DC-9200A6235D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5336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775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39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438" y="3475038"/>
            <a:ext cx="7680325" cy="329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80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80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775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/>
            </a:lvl1pPr>
          </a:lstStyle>
          <a:p>
            <a:pPr>
              <a:defRPr/>
            </a:pPr>
            <a:fld id="{F199B97D-B61B-4DB5-BFCF-FEF61B09F8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8201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7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8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9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0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1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2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4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5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6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7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8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9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0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1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2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They are all a general class of algorithms called a parallel reduction, each with a different operation.</a:t>
            </a:r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0D96AD4-54A3-43E6-B63A-75475B8649F0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How do we sort descending instead of ascending?  Partition 1s first then 0s, instead of 0s then 1s.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CC21361-09AB-46DB-9F5E-C49320639C73}" type="slidenum">
              <a:rPr lang="en-US" smtClean="0"/>
              <a:pPr>
                <a:defRPr/>
              </a:pPr>
              <a:t>84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DD5163F0-483B-455B-AF09-01A6D513ED6B}" type="slidenum">
              <a:rPr lang="en-US" smtClean="0"/>
              <a:pPr eaLnBrk="1" hangingPunct="1">
                <a:defRPr/>
              </a:pPr>
              <a:t>85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Each tile corresponds to one thread block, which runs on an SM.  Of course, individual threads in the block can communicate using shared memory.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4A681412-84C6-4ADE-B720-F4B4F0CCD3D1}" type="slidenum">
              <a:rPr lang="en-US" smtClean="0"/>
              <a:pPr eaLnBrk="1" hangingPunct="1">
                <a:defRPr/>
              </a:pPr>
              <a:t>86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BE29E0CD-1074-4247-9740-F0D73ED4EABD}" type="slidenum">
              <a:rPr lang="en-US" smtClean="0"/>
              <a:pPr eaLnBrk="1" hangingPunct="1">
                <a:defRPr/>
              </a:pPr>
              <a:t>87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Challenge: how do we scatter memory writes to partition input tile?  How do we compute the memory address?</a:t>
            </a: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9D06F169-5901-4BC1-9C4B-CB457D4E8FF1}" type="slidenum">
              <a:rPr lang="en-US" smtClean="0"/>
              <a:pPr eaLnBrk="1" hangingPunct="1">
                <a:defRPr/>
              </a:pPr>
              <a:t>88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/>
              <a:t>Here, n = 0 because this is the first pass.</a:t>
            </a: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669E4F2C-E2D7-489F-815A-CD4F6ECF6DCB}" type="slidenum">
              <a:rPr lang="en-US" smtClean="0"/>
              <a:pPr eaLnBrk="1" hangingPunct="1">
                <a:defRPr/>
              </a:pPr>
              <a:t>89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e = not (true/false input)</a:t>
            </a:r>
          </a:p>
          <a:p>
            <a:r>
              <a:rPr lang="en-US" smtClean="0"/>
              <a:t>e array uses a temporary buffer in shared memory</a:t>
            </a:r>
          </a:p>
          <a:p>
            <a:r>
              <a:rPr lang="en-US" smtClean="0"/>
              <a:t>e for “enumerate”</a:t>
            </a: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CC2D3060-A7CF-4F42-8B04-343A254FC06D}" type="slidenum">
              <a:rPr lang="en-US" smtClean="0"/>
              <a:pPr eaLnBrk="1" hangingPunct="1">
                <a:defRPr/>
              </a:pPr>
              <a:t>90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So far, same as stream compaction for false keys (0 in lsb).</a:t>
            </a:r>
          </a:p>
          <a:p>
            <a:endParaRPr lang="en-US" smtClean="0"/>
          </a:p>
          <a:p>
            <a:r>
              <a:rPr lang="en-US" smtClean="0"/>
              <a:t>f array is address for writing false keys.</a:t>
            </a: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0117DDB4-FB1B-405F-A8E3-4826F758FE2A}" type="slidenum">
              <a:rPr lang="en-US" smtClean="0"/>
              <a:pPr eaLnBrk="1" hangingPunct="1">
                <a:defRPr/>
              </a:pPr>
              <a:t>91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AC399F71-0CA1-4447-8765-FEC1FA423AC9}" type="slidenum">
              <a:rPr lang="en-US" smtClean="0"/>
              <a:pPr eaLnBrk="1" hangingPunct="1">
                <a:defRPr/>
              </a:pPr>
              <a:t>92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t array is address for writing true keys</a:t>
            </a:r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AC7D5FAF-C689-430D-B5CD-24BD242C8ACC}" type="slidenum">
              <a:rPr lang="en-US" smtClean="0"/>
              <a:pPr eaLnBrk="1" hangingPunct="1">
                <a:defRPr/>
              </a:pPr>
              <a:t>93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Min/max value useful for tone mapping</a:t>
            </a:r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36462A6-CD27-4AF1-83E5-34FBFC51D641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DD1A2921-35DF-440E-A431-B98CDAC6ECFD}" type="slidenum">
              <a:rPr lang="en-US" smtClean="0"/>
              <a:pPr eaLnBrk="1" hangingPunct="1">
                <a:defRPr/>
              </a:pPr>
              <a:t>94</a:t>
            </a:fld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Does it matter that t[0] == t[1]?</a:t>
            </a:r>
          </a:p>
          <a:p>
            <a:endParaRPr lang="en-US" smtClean="0"/>
          </a:p>
          <a:p>
            <a:r>
              <a:rPr lang="en-US" smtClean="0"/>
              <a:t>No because tf[0] != tf[1], as we’ll see.</a:t>
            </a: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F5B029A1-CA24-4B6E-86E0-1743DE368B3E}" type="slidenum">
              <a:rPr lang="en-US" smtClean="0"/>
              <a:pPr eaLnBrk="1" hangingPunct="1">
                <a:defRPr/>
              </a:pPr>
              <a:t>95</a:t>
            </a:fld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7B7A054A-CB1C-4F2B-9DE7-8793DE493724}" type="slidenum">
              <a:rPr lang="en-US" smtClean="0"/>
              <a:pPr eaLnBrk="1" hangingPunct="1">
                <a:defRPr/>
              </a:pPr>
              <a:t>96</a:t>
            </a:fld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46080AAA-C797-4EBC-BE31-2901F8E2D147}" type="slidenum">
              <a:rPr lang="en-US" smtClean="0"/>
              <a:pPr eaLnBrk="1" hangingPunct="1">
                <a:defRPr/>
              </a:pPr>
              <a:t>97</a:t>
            </a:fld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The address d does not need to be stored in an array, it can be computed when the scatter is executed.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11427C5B-E759-4946-9800-2B522B821AD7}" type="slidenum">
              <a:rPr lang="en-US" smtClean="0"/>
              <a:pPr eaLnBrk="1" hangingPunct="1">
                <a:defRPr/>
              </a:pPr>
              <a:t>98</a:t>
            </a:fld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AA0C9D64-6485-422B-9989-F44D48CB1761}" type="slidenum">
              <a:rPr lang="en-US" smtClean="0"/>
              <a:pPr eaLnBrk="1" hangingPunct="1">
                <a:defRPr/>
              </a:pPr>
              <a:t>99</a:t>
            </a:fld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36259A32-706B-46A0-B137-80C99156F9A4}" type="slidenum">
              <a:rPr lang="en-US" smtClean="0"/>
              <a:pPr eaLnBrk="1" hangingPunct="1">
                <a:defRPr/>
              </a:pPr>
              <a:t>100</a:t>
            </a:fld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19DFFC02-23D7-431B-9524-3C8C2F31572C}" type="slidenum">
              <a:rPr lang="en-US" smtClean="0"/>
              <a:pPr eaLnBrk="1" hangingPunct="1">
                <a:defRPr/>
              </a:pPr>
              <a:t>101</a:t>
            </a:fld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Scatter in parallel just like stream compaction.  No write conflicts.</a:t>
            </a:r>
          </a:p>
          <a:p>
            <a:endParaRPr 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36EC0F0A-34C4-447F-A907-DBA0CFE1FCD6}" type="slidenum">
              <a:rPr lang="en-US" smtClean="0"/>
              <a:pPr eaLnBrk="1" hangingPunct="1">
                <a:defRPr/>
              </a:pPr>
              <a:t>102</a:t>
            </a:fld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D3A34E8F-3C14-49AC-B86A-E015342118EF}" type="slidenum">
              <a:rPr lang="en-US" smtClean="0"/>
              <a:pPr eaLnBrk="1" hangingPunct="1">
                <a:defRPr/>
              </a:pPr>
              <a:t>103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Shift left, then exclusive[j – 1] = exclusive[j – 2] + input[j – 1]</a:t>
            </a:r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27DAE4C-E6C4-4C5D-9BB9-D74D250BBB3E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* Merge with a recursive merge sort to combine two sorted tiles into one sorted tile</a:t>
            </a:r>
          </a:p>
          <a:p>
            <a:r>
              <a:rPr lang="en-US" smtClean="0"/>
              <a:t>* b tiles requires log b steps of merge</a:t>
            </a:r>
          </a:p>
          <a:p>
            <a:r>
              <a:rPr lang="en-US" smtClean="0"/>
              <a:t>* First step b/2 merges in parallel   n -&gt; 2n</a:t>
            </a:r>
          </a:p>
          <a:p>
            <a:r>
              <a:rPr lang="en-US" smtClean="0"/>
              <a:t>* Second step b/4 merges   2n -&gt; 4n</a:t>
            </a:r>
          </a:p>
          <a:p>
            <a:endParaRPr lang="en-US" smtClean="0"/>
          </a:p>
          <a:p>
            <a:r>
              <a:rPr lang="en-US" smtClean="0"/>
              <a:t>n elements sorts with log p parallel operations</a:t>
            </a:r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9481F791-3089-4462-AF03-734A222F4745}" type="slidenum">
              <a:rPr lang="en-US" smtClean="0"/>
              <a:pPr eaLnBrk="1" hangingPunct="1">
                <a:defRPr/>
              </a:pPr>
              <a:t>104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scan, the function f just returns the input.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6EA7C51-73E1-4AAE-AF1A-0AE22DC1E995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0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Inclusive.  output[0] is not identity.  output[length – 1] includes input[length – 1]</a:t>
            </a:r>
          </a:p>
        </p:txBody>
      </p:sp>
      <p:sp>
        <p:nvSpPr>
          <p:cNvPr id="921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5A5C2B4-3AFF-421E-8EB4-6AA3CBEA012B}" type="slidenum">
              <a:rPr lang="en-US" smtClean="0"/>
              <a:pPr/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i="1" smtClean="0"/>
              <a:t>w</a:t>
            </a:r>
            <a:r>
              <a:rPr lang="en-US" smtClean="0"/>
              <a:t> and </a:t>
            </a:r>
            <a:r>
              <a:rPr lang="en-US" i="1" smtClean="0"/>
              <a:t>h</a:t>
            </a:r>
            <a:r>
              <a:rPr lang="en-US" smtClean="0"/>
              <a:t> are the width and height of the filter kernel</a:t>
            </a:r>
          </a:p>
        </p:txBody>
      </p:sp>
      <p:sp>
        <p:nvSpPr>
          <p:cNvPr id="942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95F5BD3-AFAA-4446-9033-42B3C7834624}" type="slidenum">
              <a:rPr lang="en-US" smtClean="0"/>
              <a:pPr/>
              <a:t>60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Objects far from the focal length are blurry, while objects at the focal length are in focus.</a:t>
            </a:r>
          </a:p>
          <a:p>
            <a:endParaRPr lang="en-US" smtClean="0"/>
          </a:p>
        </p:txBody>
      </p:sp>
      <p:sp>
        <p:nvSpPr>
          <p:cNvPr id="952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A463AB8-93E0-4F36-9CB3-80F9ABB79823}" type="slidenum">
              <a:rPr lang="en-US" smtClean="0"/>
              <a:pPr/>
              <a:t>61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Example for a 3-bit key</a:t>
            </a: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33D85B72-A732-4EBA-A430-4B7D7FA267C4}" type="slidenum">
              <a:rPr lang="en-US" smtClean="0"/>
              <a:pPr eaLnBrk="1" hangingPunct="1">
                <a:defRPr/>
              </a:pPr>
              <a:t>79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Example for a 3-bit key</a:t>
            </a: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D348B619-529A-4E88-BFFD-8109FB88DCA2}" type="slidenum">
              <a:rPr lang="en-US" smtClean="0"/>
              <a:pPr eaLnBrk="1" hangingPunct="1">
                <a:defRPr/>
              </a:pPr>
              <a:t>80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7" name="Group 22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20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21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22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23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24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25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26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27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28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29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39953" name="Rectangle 17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9954" name="Rectangle 18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903BA-16DF-4DAF-80AD-6745592BD4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87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607F1B-5829-4E6B-A892-320A053A9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646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E7802B-5BAF-4DCF-85A4-2F337088DB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998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BEEAAC-DC00-4212-87D6-3B134B3FE4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161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F50D93-C444-46F3-810E-1760BE45F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282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A239AB-E459-40AF-AB67-F532D7C2D1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056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153B00-B11A-42F9-8C60-B5B33F195D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814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9CD5A6-D8A0-4273-94DF-43D23EC40B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293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B61BBF-E0C5-43E3-9B43-6D91B1E9D0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05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F96CB2-D719-40E7-8B41-92CE802CDA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005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CD5450-EF93-4541-9831-713CD5AECA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239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4DD1A425-CAA0-46FB-BF3A-EA080A921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35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892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8.jpeg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9.jpeg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Parallel Algorithms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Patrick Cozzi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University of Pennsylvania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CIS 565 - Fall </a:t>
            </a:r>
            <a:r>
              <a:rPr lang="en-US" dirty="0" smtClean="0"/>
              <a:t>2014</a:t>
            </a:r>
            <a:endParaRPr lang="en-US" dirty="0" smtClean="0"/>
          </a:p>
        </p:txBody>
      </p:sp>
      <p:pic>
        <p:nvPicPr>
          <p:cNvPr id="5" name="Picture 2" descr="Student Projec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-1"/>
            <a:ext cx="6096000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64890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Parallel Reduction</a:t>
            </a:r>
          </a:p>
        </p:txBody>
      </p:sp>
      <p:sp>
        <p:nvSpPr>
          <p:cNvPr id="12291" name="Text Box 7"/>
          <p:cNvSpPr txBox="1">
            <a:spLocks noChangeArrowheads="1"/>
          </p:cNvSpPr>
          <p:nvPr/>
        </p:nvSpPr>
        <p:spPr bwMode="auto">
          <a:xfrm>
            <a:off x="1998663" y="2895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12292" name="Text Box 8"/>
          <p:cNvSpPr txBox="1">
            <a:spLocks noChangeArrowheads="1"/>
          </p:cNvSpPr>
          <p:nvPr/>
        </p:nvSpPr>
        <p:spPr bwMode="auto">
          <a:xfrm>
            <a:off x="2662238" y="2895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12293" name="Text Box 9"/>
          <p:cNvSpPr txBox="1">
            <a:spLocks noChangeArrowheads="1"/>
          </p:cNvSpPr>
          <p:nvPr/>
        </p:nvSpPr>
        <p:spPr bwMode="auto">
          <a:xfrm>
            <a:off x="5318125" y="2895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5</a:t>
            </a:r>
          </a:p>
        </p:txBody>
      </p:sp>
      <p:sp>
        <p:nvSpPr>
          <p:cNvPr id="12294" name="Text Box 10"/>
          <p:cNvSpPr txBox="1">
            <a:spLocks noChangeArrowheads="1"/>
          </p:cNvSpPr>
          <p:nvPr/>
        </p:nvSpPr>
        <p:spPr bwMode="auto">
          <a:xfrm>
            <a:off x="3325813" y="2895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2</a:t>
            </a:r>
          </a:p>
        </p:txBody>
      </p:sp>
      <p:sp>
        <p:nvSpPr>
          <p:cNvPr id="12295" name="Text Box 11"/>
          <p:cNvSpPr txBox="1">
            <a:spLocks noChangeArrowheads="1"/>
          </p:cNvSpPr>
          <p:nvPr/>
        </p:nvSpPr>
        <p:spPr bwMode="auto">
          <a:xfrm>
            <a:off x="3989388" y="2895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3</a:t>
            </a:r>
          </a:p>
        </p:txBody>
      </p:sp>
      <p:sp>
        <p:nvSpPr>
          <p:cNvPr id="12296" name="Text Box 12"/>
          <p:cNvSpPr txBox="1">
            <a:spLocks noChangeArrowheads="1"/>
          </p:cNvSpPr>
          <p:nvPr/>
        </p:nvSpPr>
        <p:spPr bwMode="auto">
          <a:xfrm>
            <a:off x="4654550" y="2895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4</a:t>
            </a:r>
          </a:p>
        </p:txBody>
      </p:sp>
      <p:sp>
        <p:nvSpPr>
          <p:cNvPr id="12297" name="Text Box 13"/>
          <p:cNvSpPr txBox="1">
            <a:spLocks noChangeArrowheads="1"/>
          </p:cNvSpPr>
          <p:nvPr/>
        </p:nvSpPr>
        <p:spPr bwMode="auto">
          <a:xfrm>
            <a:off x="5981700" y="2895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6</a:t>
            </a:r>
          </a:p>
        </p:txBody>
      </p:sp>
      <p:sp>
        <p:nvSpPr>
          <p:cNvPr id="12298" name="Text Box 14"/>
          <p:cNvSpPr txBox="1">
            <a:spLocks noChangeArrowheads="1"/>
          </p:cNvSpPr>
          <p:nvPr/>
        </p:nvSpPr>
        <p:spPr bwMode="auto">
          <a:xfrm>
            <a:off x="6646863" y="2895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7</a:t>
            </a:r>
          </a:p>
        </p:txBody>
      </p:sp>
      <p:sp>
        <p:nvSpPr>
          <p:cNvPr id="12299" name="Text Box 15"/>
          <p:cNvSpPr txBox="1">
            <a:spLocks noChangeArrowheads="1"/>
          </p:cNvSpPr>
          <p:nvPr/>
        </p:nvSpPr>
        <p:spPr bwMode="auto">
          <a:xfrm>
            <a:off x="1998663" y="3708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12300" name="Text Box 16"/>
          <p:cNvSpPr txBox="1">
            <a:spLocks noChangeArrowheads="1"/>
          </p:cNvSpPr>
          <p:nvPr/>
        </p:nvSpPr>
        <p:spPr bwMode="auto">
          <a:xfrm>
            <a:off x="2662238" y="37084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12301" name="Text Box 17"/>
          <p:cNvSpPr txBox="1">
            <a:spLocks noChangeArrowheads="1"/>
          </p:cNvSpPr>
          <p:nvPr/>
        </p:nvSpPr>
        <p:spPr bwMode="auto">
          <a:xfrm>
            <a:off x="5318125" y="37084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12302" name="Text Box 18"/>
          <p:cNvSpPr txBox="1">
            <a:spLocks noChangeArrowheads="1"/>
          </p:cNvSpPr>
          <p:nvPr/>
        </p:nvSpPr>
        <p:spPr bwMode="auto">
          <a:xfrm>
            <a:off x="3325813" y="3708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5</a:t>
            </a:r>
          </a:p>
        </p:txBody>
      </p:sp>
      <p:sp>
        <p:nvSpPr>
          <p:cNvPr id="12303" name="Text Box 19"/>
          <p:cNvSpPr txBox="1">
            <a:spLocks noChangeArrowheads="1"/>
          </p:cNvSpPr>
          <p:nvPr/>
        </p:nvSpPr>
        <p:spPr bwMode="auto">
          <a:xfrm>
            <a:off x="3989388" y="37084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12304" name="Text Box 20"/>
          <p:cNvSpPr txBox="1">
            <a:spLocks noChangeArrowheads="1"/>
          </p:cNvSpPr>
          <p:nvPr/>
        </p:nvSpPr>
        <p:spPr bwMode="auto">
          <a:xfrm>
            <a:off x="4654550" y="3708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9</a:t>
            </a:r>
          </a:p>
        </p:txBody>
      </p:sp>
      <p:sp>
        <p:nvSpPr>
          <p:cNvPr id="12305" name="Text Box 21"/>
          <p:cNvSpPr txBox="1">
            <a:spLocks noChangeArrowheads="1"/>
          </p:cNvSpPr>
          <p:nvPr/>
        </p:nvSpPr>
        <p:spPr bwMode="auto">
          <a:xfrm>
            <a:off x="5981700" y="3708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13</a:t>
            </a:r>
          </a:p>
        </p:txBody>
      </p:sp>
      <p:sp>
        <p:nvSpPr>
          <p:cNvPr id="12306" name="Text Box 22"/>
          <p:cNvSpPr txBox="1">
            <a:spLocks noChangeArrowheads="1"/>
          </p:cNvSpPr>
          <p:nvPr/>
        </p:nvSpPr>
        <p:spPr bwMode="auto">
          <a:xfrm>
            <a:off x="6646863" y="37084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12307" name="Text Box 23"/>
          <p:cNvSpPr txBox="1">
            <a:spLocks noChangeArrowheads="1"/>
          </p:cNvSpPr>
          <p:nvPr/>
        </p:nvSpPr>
        <p:spPr bwMode="auto">
          <a:xfrm>
            <a:off x="1998663" y="4546600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6</a:t>
            </a:r>
          </a:p>
        </p:txBody>
      </p:sp>
      <p:sp>
        <p:nvSpPr>
          <p:cNvPr id="12308" name="Text Box 24"/>
          <p:cNvSpPr txBox="1">
            <a:spLocks noChangeArrowheads="1"/>
          </p:cNvSpPr>
          <p:nvPr/>
        </p:nvSpPr>
        <p:spPr bwMode="auto">
          <a:xfrm>
            <a:off x="2662238" y="45466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12309" name="Text Box 25"/>
          <p:cNvSpPr txBox="1">
            <a:spLocks noChangeArrowheads="1"/>
          </p:cNvSpPr>
          <p:nvPr/>
        </p:nvSpPr>
        <p:spPr bwMode="auto">
          <a:xfrm>
            <a:off x="5318125" y="45466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12310" name="Text Box 26"/>
          <p:cNvSpPr txBox="1">
            <a:spLocks noChangeArrowheads="1"/>
          </p:cNvSpPr>
          <p:nvPr/>
        </p:nvSpPr>
        <p:spPr bwMode="auto">
          <a:xfrm>
            <a:off x="3325813" y="45466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12311" name="Text Box 27"/>
          <p:cNvSpPr txBox="1">
            <a:spLocks noChangeArrowheads="1"/>
          </p:cNvSpPr>
          <p:nvPr/>
        </p:nvSpPr>
        <p:spPr bwMode="auto">
          <a:xfrm>
            <a:off x="3989388" y="45466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12312" name="Text Box 28"/>
          <p:cNvSpPr txBox="1">
            <a:spLocks noChangeArrowheads="1"/>
          </p:cNvSpPr>
          <p:nvPr/>
        </p:nvSpPr>
        <p:spPr bwMode="auto">
          <a:xfrm>
            <a:off x="4654550" y="4546600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22</a:t>
            </a:r>
          </a:p>
        </p:txBody>
      </p:sp>
      <p:sp>
        <p:nvSpPr>
          <p:cNvPr id="12313" name="Text Box 29"/>
          <p:cNvSpPr txBox="1">
            <a:spLocks noChangeArrowheads="1"/>
          </p:cNvSpPr>
          <p:nvPr/>
        </p:nvSpPr>
        <p:spPr bwMode="auto">
          <a:xfrm>
            <a:off x="5981700" y="45466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12314" name="Text Box 30"/>
          <p:cNvSpPr txBox="1">
            <a:spLocks noChangeArrowheads="1"/>
          </p:cNvSpPr>
          <p:nvPr/>
        </p:nvSpPr>
        <p:spPr bwMode="auto">
          <a:xfrm>
            <a:off x="6646863" y="45466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12315" name="Text Box 31"/>
          <p:cNvSpPr txBox="1">
            <a:spLocks noChangeArrowheads="1"/>
          </p:cNvSpPr>
          <p:nvPr/>
        </p:nvSpPr>
        <p:spPr bwMode="auto">
          <a:xfrm>
            <a:off x="1998663" y="5384800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28</a:t>
            </a:r>
          </a:p>
        </p:txBody>
      </p:sp>
      <p:sp>
        <p:nvSpPr>
          <p:cNvPr id="12316" name="Text Box 32"/>
          <p:cNvSpPr txBox="1">
            <a:spLocks noChangeArrowheads="1"/>
          </p:cNvSpPr>
          <p:nvPr/>
        </p:nvSpPr>
        <p:spPr bwMode="auto">
          <a:xfrm>
            <a:off x="2662238" y="53848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12317" name="Text Box 33"/>
          <p:cNvSpPr txBox="1">
            <a:spLocks noChangeArrowheads="1"/>
          </p:cNvSpPr>
          <p:nvPr/>
        </p:nvSpPr>
        <p:spPr bwMode="auto">
          <a:xfrm>
            <a:off x="5318125" y="53848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12318" name="Text Box 34"/>
          <p:cNvSpPr txBox="1">
            <a:spLocks noChangeArrowheads="1"/>
          </p:cNvSpPr>
          <p:nvPr/>
        </p:nvSpPr>
        <p:spPr bwMode="auto">
          <a:xfrm>
            <a:off x="3325813" y="53848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12319" name="Text Box 35"/>
          <p:cNvSpPr txBox="1">
            <a:spLocks noChangeArrowheads="1"/>
          </p:cNvSpPr>
          <p:nvPr/>
        </p:nvSpPr>
        <p:spPr bwMode="auto">
          <a:xfrm>
            <a:off x="3989388" y="53848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12320" name="Text Box 36"/>
          <p:cNvSpPr txBox="1">
            <a:spLocks noChangeArrowheads="1"/>
          </p:cNvSpPr>
          <p:nvPr/>
        </p:nvSpPr>
        <p:spPr bwMode="auto">
          <a:xfrm>
            <a:off x="4654550" y="53848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12321" name="Text Box 37"/>
          <p:cNvSpPr txBox="1">
            <a:spLocks noChangeArrowheads="1"/>
          </p:cNvSpPr>
          <p:nvPr/>
        </p:nvSpPr>
        <p:spPr bwMode="auto">
          <a:xfrm>
            <a:off x="5981700" y="53848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12322" name="Text Box 38"/>
          <p:cNvSpPr txBox="1">
            <a:spLocks noChangeArrowheads="1"/>
          </p:cNvSpPr>
          <p:nvPr/>
        </p:nvSpPr>
        <p:spPr bwMode="auto">
          <a:xfrm>
            <a:off x="6646863" y="53848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cxnSp>
        <p:nvCxnSpPr>
          <p:cNvPr id="12323" name="AutoShape 40"/>
          <p:cNvCxnSpPr>
            <a:cxnSpLocks noChangeShapeType="1"/>
          </p:cNvCxnSpPr>
          <p:nvPr/>
        </p:nvCxnSpPr>
        <p:spPr bwMode="auto">
          <a:xfrm>
            <a:off x="2263775" y="3302000"/>
            <a:ext cx="0" cy="406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24" name="AutoShape 42"/>
          <p:cNvCxnSpPr>
            <a:cxnSpLocks noChangeShapeType="1"/>
          </p:cNvCxnSpPr>
          <p:nvPr/>
        </p:nvCxnSpPr>
        <p:spPr bwMode="auto">
          <a:xfrm>
            <a:off x="3590925" y="3302000"/>
            <a:ext cx="0" cy="406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25" name="AutoShape 44"/>
          <p:cNvCxnSpPr>
            <a:cxnSpLocks noChangeShapeType="1"/>
          </p:cNvCxnSpPr>
          <p:nvPr/>
        </p:nvCxnSpPr>
        <p:spPr bwMode="auto">
          <a:xfrm>
            <a:off x="4919663" y="3302000"/>
            <a:ext cx="0" cy="406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26" name="AutoShape 46"/>
          <p:cNvCxnSpPr>
            <a:cxnSpLocks noChangeShapeType="1"/>
          </p:cNvCxnSpPr>
          <p:nvPr/>
        </p:nvCxnSpPr>
        <p:spPr bwMode="auto">
          <a:xfrm>
            <a:off x="6248400" y="3302000"/>
            <a:ext cx="0" cy="406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27" name="AutoShape 74"/>
          <p:cNvCxnSpPr>
            <a:cxnSpLocks noChangeShapeType="1"/>
            <a:stCxn id="12292" idx="2"/>
            <a:endCxn id="12299" idx="0"/>
          </p:cNvCxnSpPr>
          <p:nvPr/>
        </p:nvCxnSpPr>
        <p:spPr bwMode="auto">
          <a:xfrm rot="5400000">
            <a:off x="2376488" y="3173412"/>
            <a:ext cx="406400" cy="66357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28" name="AutoShape 74"/>
          <p:cNvCxnSpPr>
            <a:cxnSpLocks noChangeShapeType="1"/>
            <a:stCxn id="12295" idx="2"/>
            <a:endCxn id="12302" idx="0"/>
          </p:cNvCxnSpPr>
          <p:nvPr/>
        </p:nvCxnSpPr>
        <p:spPr bwMode="auto">
          <a:xfrm rot="5400000">
            <a:off x="3703638" y="3173412"/>
            <a:ext cx="406400" cy="66357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29" name="AutoShape 74"/>
          <p:cNvCxnSpPr>
            <a:cxnSpLocks noChangeShapeType="1"/>
            <a:stCxn id="12293" idx="2"/>
            <a:endCxn id="12304" idx="0"/>
          </p:cNvCxnSpPr>
          <p:nvPr/>
        </p:nvCxnSpPr>
        <p:spPr bwMode="auto">
          <a:xfrm rot="5400000">
            <a:off x="5032376" y="3173412"/>
            <a:ext cx="406400" cy="66357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30" name="AutoShape 74"/>
          <p:cNvCxnSpPr>
            <a:cxnSpLocks noChangeShapeType="1"/>
            <a:stCxn id="12298" idx="2"/>
            <a:endCxn id="12305" idx="0"/>
          </p:cNvCxnSpPr>
          <p:nvPr/>
        </p:nvCxnSpPr>
        <p:spPr bwMode="auto">
          <a:xfrm rot="5400000">
            <a:off x="6360319" y="3172619"/>
            <a:ext cx="406400" cy="665162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31" name="AutoShape 40"/>
          <p:cNvCxnSpPr>
            <a:cxnSpLocks noChangeShapeType="1"/>
            <a:stCxn id="12299" idx="2"/>
            <a:endCxn id="12307" idx="0"/>
          </p:cNvCxnSpPr>
          <p:nvPr/>
        </p:nvCxnSpPr>
        <p:spPr bwMode="auto">
          <a:xfrm rot="5400000">
            <a:off x="2030413" y="4329112"/>
            <a:ext cx="431800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32" name="AutoShape 74"/>
          <p:cNvCxnSpPr>
            <a:cxnSpLocks noChangeShapeType="1"/>
            <a:stCxn id="12302" idx="2"/>
            <a:endCxn id="12307" idx="0"/>
          </p:cNvCxnSpPr>
          <p:nvPr/>
        </p:nvCxnSpPr>
        <p:spPr bwMode="auto">
          <a:xfrm rot="5400000">
            <a:off x="2693988" y="3665537"/>
            <a:ext cx="431800" cy="13303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33" name="AutoShape 40"/>
          <p:cNvCxnSpPr>
            <a:cxnSpLocks noChangeShapeType="1"/>
            <a:stCxn id="12304" idx="2"/>
            <a:endCxn id="12312" idx="0"/>
          </p:cNvCxnSpPr>
          <p:nvPr/>
        </p:nvCxnSpPr>
        <p:spPr bwMode="auto">
          <a:xfrm rot="5400000">
            <a:off x="4686301" y="4329112"/>
            <a:ext cx="431800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34" name="AutoShape 74"/>
          <p:cNvCxnSpPr>
            <a:cxnSpLocks noChangeShapeType="1"/>
            <a:stCxn id="12305" idx="2"/>
            <a:endCxn id="12312" idx="0"/>
          </p:cNvCxnSpPr>
          <p:nvPr/>
        </p:nvCxnSpPr>
        <p:spPr bwMode="auto">
          <a:xfrm rot="5400000">
            <a:off x="5349876" y="3665537"/>
            <a:ext cx="431800" cy="13303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35" name="AutoShape 74"/>
          <p:cNvCxnSpPr>
            <a:cxnSpLocks noChangeShapeType="1"/>
            <a:stCxn id="12312" idx="2"/>
            <a:endCxn id="12315" idx="0"/>
          </p:cNvCxnSpPr>
          <p:nvPr/>
        </p:nvCxnSpPr>
        <p:spPr bwMode="auto">
          <a:xfrm rot="5400000">
            <a:off x="3353594" y="3837781"/>
            <a:ext cx="438150" cy="2655888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36" name="AutoShape 40"/>
          <p:cNvCxnSpPr>
            <a:cxnSpLocks noChangeShapeType="1"/>
            <a:stCxn id="12307" idx="2"/>
            <a:endCxn id="12315" idx="0"/>
          </p:cNvCxnSpPr>
          <p:nvPr/>
        </p:nvCxnSpPr>
        <p:spPr bwMode="auto">
          <a:xfrm rot="5400000">
            <a:off x="2026444" y="5166519"/>
            <a:ext cx="43815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C3F615-E82D-4158-B7FC-AE38D907AC6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1673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Parallel Radix Sort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823913" y="342900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1619250" y="342900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2414588" y="342900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3208338" y="342900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4003675" y="3433763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4797425" y="3433763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5592763" y="3433763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6386513" y="3433763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29707" name="TextBox 19"/>
          <p:cNvSpPr txBox="1">
            <a:spLocks noChangeArrowheads="1"/>
          </p:cNvSpPr>
          <p:nvPr/>
        </p:nvSpPr>
        <p:spPr bwMode="auto">
          <a:xfrm>
            <a:off x="7224713" y="2854325"/>
            <a:ext cx="8270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/>
              <a:t>i array</a:t>
            </a:r>
          </a:p>
        </p:txBody>
      </p:sp>
      <p:sp>
        <p:nvSpPr>
          <p:cNvPr id="29708" name="TextBox 20"/>
          <p:cNvSpPr txBox="1">
            <a:spLocks noChangeArrowheads="1"/>
          </p:cNvSpPr>
          <p:nvPr/>
        </p:nvSpPr>
        <p:spPr bwMode="auto">
          <a:xfrm>
            <a:off x="7224713" y="3444875"/>
            <a:ext cx="9032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/>
              <a:t>b array</a:t>
            </a:r>
          </a:p>
        </p:txBody>
      </p:sp>
      <p:sp>
        <p:nvSpPr>
          <p:cNvPr id="29709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609600"/>
          </a:xfrm>
        </p:spPr>
        <p:txBody>
          <a:bodyPr/>
          <a:lstStyle/>
          <a:p>
            <a:r>
              <a:rPr lang="en-US" smtClean="0"/>
              <a:t>Step 5: Scatter based on address </a:t>
            </a:r>
            <a:r>
              <a:rPr lang="en-US" i="1" smtClean="0">
                <a:solidFill>
                  <a:srgbClr val="FF0000"/>
                </a:solidFill>
              </a:rPr>
              <a:t>d</a:t>
            </a:r>
          </a:p>
        </p:txBody>
      </p:sp>
      <p:cxnSp>
        <p:nvCxnSpPr>
          <p:cNvPr id="29710" name="Straight Connector 22"/>
          <p:cNvCxnSpPr>
            <a:cxnSpLocks noChangeShapeType="1"/>
          </p:cNvCxnSpPr>
          <p:nvPr/>
        </p:nvCxnSpPr>
        <p:spPr bwMode="auto">
          <a:xfrm>
            <a:off x="533400" y="4038600"/>
            <a:ext cx="67818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823913" y="4167188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26" name="Text Box 7"/>
          <p:cNvSpPr txBox="1">
            <a:spLocks noChangeArrowheads="1"/>
          </p:cNvSpPr>
          <p:nvPr/>
        </p:nvSpPr>
        <p:spPr bwMode="auto">
          <a:xfrm>
            <a:off x="1619250" y="4167188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27" name="Text Box 7"/>
          <p:cNvSpPr txBox="1">
            <a:spLocks noChangeArrowheads="1"/>
          </p:cNvSpPr>
          <p:nvPr/>
        </p:nvSpPr>
        <p:spPr bwMode="auto">
          <a:xfrm>
            <a:off x="2414588" y="4167188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28" name="Text Box 7"/>
          <p:cNvSpPr txBox="1">
            <a:spLocks noChangeArrowheads="1"/>
          </p:cNvSpPr>
          <p:nvPr/>
        </p:nvSpPr>
        <p:spPr bwMode="auto">
          <a:xfrm>
            <a:off x="3208338" y="4167188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29" name="Text Box 7"/>
          <p:cNvSpPr txBox="1">
            <a:spLocks noChangeArrowheads="1"/>
          </p:cNvSpPr>
          <p:nvPr/>
        </p:nvSpPr>
        <p:spPr bwMode="auto">
          <a:xfrm>
            <a:off x="4003675" y="417195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30" name="Text Box 7"/>
          <p:cNvSpPr txBox="1">
            <a:spLocks noChangeArrowheads="1"/>
          </p:cNvSpPr>
          <p:nvPr/>
        </p:nvSpPr>
        <p:spPr bwMode="auto">
          <a:xfrm>
            <a:off x="4797425" y="417195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31" name="Text Box 7"/>
          <p:cNvSpPr txBox="1">
            <a:spLocks noChangeArrowheads="1"/>
          </p:cNvSpPr>
          <p:nvPr/>
        </p:nvSpPr>
        <p:spPr bwMode="auto">
          <a:xfrm>
            <a:off x="5592763" y="417195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32" name="Text Box 7"/>
          <p:cNvSpPr txBox="1">
            <a:spLocks noChangeArrowheads="1"/>
          </p:cNvSpPr>
          <p:nvPr/>
        </p:nvSpPr>
        <p:spPr bwMode="auto">
          <a:xfrm>
            <a:off x="6386513" y="417195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29719" name="TextBox 34"/>
          <p:cNvSpPr txBox="1">
            <a:spLocks noChangeArrowheads="1"/>
          </p:cNvSpPr>
          <p:nvPr/>
        </p:nvSpPr>
        <p:spPr bwMode="auto">
          <a:xfrm>
            <a:off x="7224713" y="4208463"/>
            <a:ext cx="9032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/>
              <a:t>e array</a:t>
            </a:r>
          </a:p>
        </p:txBody>
      </p:sp>
      <p:sp>
        <p:nvSpPr>
          <p:cNvPr id="37" name="Text Box 7"/>
          <p:cNvSpPr txBox="1">
            <a:spLocks noChangeArrowheads="1"/>
          </p:cNvSpPr>
          <p:nvPr/>
        </p:nvSpPr>
        <p:spPr bwMode="auto">
          <a:xfrm>
            <a:off x="823913" y="4776788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38" name="Text Box 7"/>
          <p:cNvSpPr txBox="1">
            <a:spLocks noChangeArrowheads="1"/>
          </p:cNvSpPr>
          <p:nvPr/>
        </p:nvSpPr>
        <p:spPr bwMode="auto">
          <a:xfrm>
            <a:off x="1619250" y="4776788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39" name="Text Box 7"/>
          <p:cNvSpPr txBox="1">
            <a:spLocks noChangeArrowheads="1"/>
          </p:cNvSpPr>
          <p:nvPr/>
        </p:nvSpPr>
        <p:spPr bwMode="auto">
          <a:xfrm>
            <a:off x="2414588" y="4776788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40" name="Text Box 7"/>
          <p:cNvSpPr txBox="1">
            <a:spLocks noChangeArrowheads="1"/>
          </p:cNvSpPr>
          <p:nvPr/>
        </p:nvSpPr>
        <p:spPr bwMode="auto">
          <a:xfrm>
            <a:off x="3208338" y="4776788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2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41" name="Text Box 7"/>
          <p:cNvSpPr txBox="1">
            <a:spLocks noChangeArrowheads="1"/>
          </p:cNvSpPr>
          <p:nvPr/>
        </p:nvSpPr>
        <p:spPr bwMode="auto">
          <a:xfrm>
            <a:off x="4003675" y="478155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3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42" name="Text Box 7"/>
          <p:cNvSpPr txBox="1">
            <a:spLocks noChangeArrowheads="1"/>
          </p:cNvSpPr>
          <p:nvPr/>
        </p:nvSpPr>
        <p:spPr bwMode="auto">
          <a:xfrm>
            <a:off x="4797425" y="478155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3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43" name="Text Box 7"/>
          <p:cNvSpPr txBox="1">
            <a:spLocks noChangeArrowheads="1"/>
          </p:cNvSpPr>
          <p:nvPr/>
        </p:nvSpPr>
        <p:spPr bwMode="auto">
          <a:xfrm>
            <a:off x="5592763" y="478155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3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44" name="Text Box 7"/>
          <p:cNvSpPr txBox="1">
            <a:spLocks noChangeArrowheads="1"/>
          </p:cNvSpPr>
          <p:nvPr/>
        </p:nvSpPr>
        <p:spPr bwMode="auto">
          <a:xfrm>
            <a:off x="6386513" y="478155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3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29728" name="TextBox 44"/>
          <p:cNvSpPr txBox="1">
            <a:spLocks noChangeArrowheads="1"/>
          </p:cNvSpPr>
          <p:nvPr/>
        </p:nvSpPr>
        <p:spPr bwMode="auto">
          <a:xfrm>
            <a:off x="7239000" y="4811713"/>
            <a:ext cx="838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/>
              <a:t>f array</a:t>
            </a:r>
          </a:p>
        </p:txBody>
      </p:sp>
      <p:sp>
        <p:nvSpPr>
          <p:cNvPr id="29729" name="Text Box 7"/>
          <p:cNvSpPr txBox="1">
            <a:spLocks noChangeArrowheads="1"/>
          </p:cNvSpPr>
          <p:nvPr/>
        </p:nvSpPr>
        <p:spPr bwMode="auto">
          <a:xfrm>
            <a:off x="823913" y="5386388"/>
            <a:ext cx="685800" cy="400050"/>
          </a:xfrm>
          <a:prstGeom prst="rect">
            <a:avLst/>
          </a:prstGeom>
          <a:solidFill>
            <a:srgbClr val="D9D9D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4</a:t>
            </a:r>
          </a:p>
        </p:txBody>
      </p:sp>
      <p:sp>
        <p:nvSpPr>
          <p:cNvPr id="29730" name="Text Box 7"/>
          <p:cNvSpPr txBox="1">
            <a:spLocks noChangeArrowheads="1"/>
          </p:cNvSpPr>
          <p:nvPr/>
        </p:nvSpPr>
        <p:spPr bwMode="auto">
          <a:xfrm>
            <a:off x="1619250" y="5386388"/>
            <a:ext cx="685800" cy="400050"/>
          </a:xfrm>
          <a:prstGeom prst="rect">
            <a:avLst/>
          </a:prstGeom>
          <a:solidFill>
            <a:srgbClr val="D9D9D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4</a:t>
            </a:r>
          </a:p>
        </p:txBody>
      </p:sp>
      <p:sp>
        <p:nvSpPr>
          <p:cNvPr id="29731" name="Text Box 7"/>
          <p:cNvSpPr txBox="1">
            <a:spLocks noChangeArrowheads="1"/>
          </p:cNvSpPr>
          <p:nvPr/>
        </p:nvSpPr>
        <p:spPr bwMode="auto">
          <a:xfrm>
            <a:off x="2414588" y="5386388"/>
            <a:ext cx="685800" cy="400050"/>
          </a:xfrm>
          <a:prstGeom prst="rect">
            <a:avLst/>
          </a:prstGeom>
          <a:solidFill>
            <a:srgbClr val="D9D9D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5</a:t>
            </a:r>
          </a:p>
        </p:txBody>
      </p:sp>
      <p:sp>
        <p:nvSpPr>
          <p:cNvPr id="29732" name="Text Box 7"/>
          <p:cNvSpPr txBox="1">
            <a:spLocks noChangeArrowheads="1"/>
          </p:cNvSpPr>
          <p:nvPr/>
        </p:nvSpPr>
        <p:spPr bwMode="auto">
          <a:xfrm>
            <a:off x="3208338" y="5386388"/>
            <a:ext cx="685800" cy="400050"/>
          </a:xfrm>
          <a:prstGeom prst="rect">
            <a:avLst/>
          </a:prstGeom>
          <a:solidFill>
            <a:srgbClr val="D9D9D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5</a:t>
            </a:r>
          </a:p>
        </p:txBody>
      </p:sp>
      <p:sp>
        <p:nvSpPr>
          <p:cNvPr id="29733" name="Text Box 7"/>
          <p:cNvSpPr txBox="1">
            <a:spLocks noChangeArrowheads="1"/>
          </p:cNvSpPr>
          <p:nvPr/>
        </p:nvSpPr>
        <p:spPr bwMode="auto">
          <a:xfrm>
            <a:off x="4003675" y="5391150"/>
            <a:ext cx="685800" cy="400050"/>
          </a:xfrm>
          <a:prstGeom prst="rect">
            <a:avLst/>
          </a:prstGeom>
          <a:solidFill>
            <a:srgbClr val="D9D9D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5</a:t>
            </a:r>
          </a:p>
        </p:txBody>
      </p:sp>
      <p:sp>
        <p:nvSpPr>
          <p:cNvPr id="29734" name="Text Box 7"/>
          <p:cNvSpPr txBox="1">
            <a:spLocks noChangeArrowheads="1"/>
          </p:cNvSpPr>
          <p:nvPr/>
        </p:nvSpPr>
        <p:spPr bwMode="auto">
          <a:xfrm>
            <a:off x="4797425" y="5391150"/>
            <a:ext cx="685800" cy="400050"/>
          </a:xfrm>
          <a:prstGeom prst="rect">
            <a:avLst/>
          </a:prstGeom>
          <a:solidFill>
            <a:srgbClr val="D9D9D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6</a:t>
            </a:r>
          </a:p>
        </p:txBody>
      </p:sp>
      <p:sp>
        <p:nvSpPr>
          <p:cNvPr id="29735" name="Text Box 7"/>
          <p:cNvSpPr txBox="1">
            <a:spLocks noChangeArrowheads="1"/>
          </p:cNvSpPr>
          <p:nvPr/>
        </p:nvSpPr>
        <p:spPr bwMode="auto">
          <a:xfrm>
            <a:off x="5592763" y="5391150"/>
            <a:ext cx="685800" cy="400050"/>
          </a:xfrm>
          <a:prstGeom prst="rect">
            <a:avLst/>
          </a:prstGeom>
          <a:solidFill>
            <a:srgbClr val="D9D9D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7</a:t>
            </a:r>
          </a:p>
        </p:txBody>
      </p:sp>
      <p:sp>
        <p:nvSpPr>
          <p:cNvPr id="29736" name="Text Box 7"/>
          <p:cNvSpPr txBox="1">
            <a:spLocks noChangeArrowheads="1"/>
          </p:cNvSpPr>
          <p:nvPr/>
        </p:nvSpPr>
        <p:spPr bwMode="auto">
          <a:xfrm>
            <a:off x="6386513" y="5391150"/>
            <a:ext cx="685800" cy="400050"/>
          </a:xfrm>
          <a:prstGeom prst="rect">
            <a:avLst/>
          </a:prstGeom>
          <a:solidFill>
            <a:srgbClr val="D9D9D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8</a:t>
            </a:r>
          </a:p>
        </p:txBody>
      </p:sp>
      <p:sp>
        <p:nvSpPr>
          <p:cNvPr id="29737" name="TextBox 54"/>
          <p:cNvSpPr txBox="1">
            <a:spLocks noChangeArrowheads="1"/>
          </p:cNvSpPr>
          <p:nvPr/>
        </p:nvSpPr>
        <p:spPr bwMode="auto">
          <a:xfrm>
            <a:off x="7239000" y="5383213"/>
            <a:ext cx="838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/>
              <a:t>t array</a:t>
            </a:r>
          </a:p>
        </p:txBody>
      </p:sp>
      <p:sp>
        <p:nvSpPr>
          <p:cNvPr id="29738" name="Text Box 7"/>
          <p:cNvSpPr txBox="1">
            <a:spLocks noChangeArrowheads="1"/>
          </p:cNvSpPr>
          <p:nvPr/>
        </p:nvSpPr>
        <p:spPr bwMode="auto">
          <a:xfrm>
            <a:off x="823913" y="5995988"/>
            <a:ext cx="685800" cy="400050"/>
          </a:xfrm>
          <a:prstGeom prst="rect">
            <a:avLst/>
          </a:prstGeom>
          <a:solidFill>
            <a:srgbClr val="E7F4B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0</a:t>
            </a:r>
          </a:p>
        </p:txBody>
      </p:sp>
      <p:sp>
        <p:nvSpPr>
          <p:cNvPr id="29739" name="Text Box 7"/>
          <p:cNvSpPr txBox="1">
            <a:spLocks noChangeArrowheads="1"/>
          </p:cNvSpPr>
          <p:nvPr/>
        </p:nvSpPr>
        <p:spPr bwMode="auto">
          <a:xfrm>
            <a:off x="1619250" y="5995988"/>
            <a:ext cx="685800" cy="400050"/>
          </a:xfrm>
          <a:prstGeom prst="rect">
            <a:avLst/>
          </a:prstGeom>
          <a:solidFill>
            <a:srgbClr val="E7F4B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4</a:t>
            </a:r>
          </a:p>
        </p:txBody>
      </p:sp>
      <p:sp>
        <p:nvSpPr>
          <p:cNvPr id="29740" name="Text Box 7"/>
          <p:cNvSpPr txBox="1">
            <a:spLocks noChangeArrowheads="1"/>
          </p:cNvSpPr>
          <p:nvPr/>
        </p:nvSpPr>
        <p:spPr bwMode="auto">
          <a:xfrm>
            <a:off x="2414588" y="5995988"/>
            <a:ext cx="685800" cy="400050"/>
          </a:xfrm>
          <a:prstGeom prst="rect">
            <a:avLst/>
          </a:prstGeom>
          <a:solidFill>
            <a:srgbClr val="E7F4B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1</a:t>
            </a:r>
          </a:p>
        </p:txBody>
      </p:sp>
      <p:sp>
        <p:nvSpPr>
          <p:cNvPr id="29741" name="Text Box 7"/>
          <p:cNvSpPr txBox="1">
            <a:spLocks noChangeArrowheads="1"/>
          </p:cNvSpPr>
          <p:nvPr/>
        </p:nvSpPr>
        <p:spPr bwMode="auto">
          <a:xfrm>
            <a:off x="3208338" y="5995988"/>
            <a:ext cx="685800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endParaRPr lang="en-US" sz="2000">
              <a:latin typeface="Courier New" pitchFamily="49" charset="0"/>
            </a:endParaRPr>
          </a:p>
        </p:txBody>
      </p:sp>
      <p:sp>
        <p:nvSpPr>
          <p:cNvPr id="29742" name="Text Box 7"/>
          <p:cNvSpPr txBox="1">
            <a:spLocks noChangeArrowheads="1"/>
          </p:cNvSpPr>
          <p:nvPr/>
        </p:nvSpPr>
        <p:spPr bwMode="auto">
          <a:xfrm>
            <a:off x="4003675" y="6000750"/>
            <a:ext cx="685800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endParaRPr lang="en-US" sz="2000">
              <a:latin typeface="Courier New" pitchFamily="49" charset="0"/>
            </a:endParaRPr>
          </a:p>
        </p:txBody>
      </p:sp>
      <p:sp>
        <p:nvSpPr>
          <p:cNvPr id="29743" name="Text Box 7"/>
          <p:cNvSpPr txBox="1">
            <a:spLocks noChangeArrowheads="1"/>
          </p:cNvSpPr>
          <p:nvPr/>
        </p:nvSpPr>
        <p:spPr bwMode="auto">
          <a:xfrm>
            <a:off x="4797425" y="6000750"/>
            <a:ext cx="685800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endParaRPr lang="en-US" sz="2000">
              <a:latin typeface="Courier New" pitchFamily="49" charset="0"/>
            </a:endParaRPr>
          </a:p>
        </p:txBody>
      </p:sp>
      <p:sp>
        <p:nvSpPr>
          <p:cNvPr id="29744" name="Text Box 7"/>
          <p:cNvSpPr txBox="1">
            <a:spLocks noChangeArrowheads="1"/>
          </p:cNvSpPr>
          <p:nvPr/>
        </p:nvSpPr>
        <p:spPr bwMode="auto">
          <a:xfrm>
            <a:off x="5592763" y="6000750"/>
            <a:ext cx="685800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endParaRPr lang="en-US" sz="2000">
              <a:latin typeface="Courier New" pitchFamily="49" charset="0"/>
            </a:endParaRPr>
          </a:p>
        </p:txBody>
      </p:sp>
      <p:sp>
        <p:nvSpPr>
          <p:cNvPr id="29745" name="Text Box 7"/>
          <p:cNvSpPr txBox="1">
            <a:spLocks noChangeArrowheads="1"/>
          </p:cNvSpPr>
          <p:nvPr/>
        </p:nvSpPr>
        <p:spPr bwMode="auto">
          <a:xfrm>
            <a:off x="6386513" y="6000750"/>
            <a:ext cx="685800" cy="400050"/>
          </a:xfrm>
          <a:prstGeom prst="rect">
            <a:avLst/>
          </a:prstGeom>
          <a:solidFill>
            <a:srgbClr val="E7F4B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endParaRPr lang="en-US" sz="2000">
              <a:latin typeface="Courier New" pitchFamily="49" charset="0"/>
            </a:endParaRPr>
          </a:p>
        </p:txBody>
      </p:sp>
      <p:sp>
        <p:nvSpPr>
          <p:cNvPr id="29746" name="TextBox 64"/>
          <p:cNvSpPr txBox="1">
            <a:spLocks noChangeArrowheads="1"/>
          </p:cNvSpPr>
          <p:nvPr/>
        </p:nvSpPr>
        <p:spPr bwMode="auto">
          <a:xfrm>
            <a:off x="7239000" y="6030913"/>
            <a:ext cx="19986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/>
              <a:t>d[i] = b[i] ? t[i] : f[i]</a:t>
            </a:r>
          </a:p>
        </p:txBody>
      </p:sp>
      <p:sp>
        <p:nvSpPr>
          <p:cNvPr id="66" name="Text Box 7"/>
          <p:cNvSpPr txBox="1">
            <a:spLocks noChangeArrowheads="1"/>
          </p:cNvSpPr>
          <p:nvPr/>
        </p:nvSpPr>
        <p:spPr bwMode="auto">
          <a:xfrm>
            <a:off x="823913" y="281940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100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67" name="Text Box 7"/>
          <p:cNvSpPr txBox="1">
            <a:spLocks noChangeArrowheads="1"/>
          </p:cNvSpPr>
          <p:nvPr/>
        </p:nvSpPr>
        <p:spPr bwMode="auto">
          <a:xfrm>
            <a:off x="1619250" y="281940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111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68" name="Text Box 7"/>
          <p:cNvSpPr txBox="1">
            <a:spLocks noChangeArrowheads="1"/>
          </p:cNvSpPr>
          <p:nvPr/>
        </p:nvSpPr>
        <p:spPr bwMode="auto">
          <a:xfrm>
            <a:off x="2414588" y="281940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010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69" name="Text Box 7"/>
          <p:cNvSpPr txBox="1">
            <a:spLocks noChangeArrowheads="1"/>
          </p:cNvSpPr>
          <p:nvPr/>
        </p:nvSpPr>
        <p:spPr bwMode="auto">
          <a:xfrm>
            <a:off x="3208338" y="281940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110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70" name="Text Box 7"/>
          <p:cNvSpPr txBox="1">
            <a:spLocks noChangeArrowheads="1"/>
          </p:cNvSpPr>
          <p:nvPr/>
        </p:nvSpPr>
        <p:spPr bwMode="auto">
          <a:xfrm>
            <a:off x="4003675" y="2824163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011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71" name="Text Box 7"/>
          <p:cNvSpPr txBox="1">
            <a:spLocks noChangeArrowheads="1"/>
          </p:cNvSpPr>
          <p:nvPr/>
        </p:nvSpPr>
        <p:spPr bwMode="auto">
          <a:xfrm>
            <a:off x="4797425" y="2824163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101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72" name="Text Box 7"/>
          <p:cNvSpPr txBox="1">
            <a:spLocks noChangeArrowheads="1"/>
          </p:cNvSpPr>
          <p:nvPr/>
        </p:nvSpPr>
        <p:spPr bwMode="auto">
          <a:xfrm>
            <a:off x="5592763" y="2824163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001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73" name="Text Box 7"/>
          <p:cNvSpPr txBox="1">
            <a:spLocks noChangeArrowheads="1"/>
          </p:cNvSpPr>
          <p:nvPr/>
        </p:nvSpPr>
        <p:spPr bwMode="auto">
          <a:xfrm>
            <a:off x="6386513" y="2824163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000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C3F615-E82D-4158-B7FC-AE38D907AC67}" type="slidenum">
              <a:rPr lang="en-US" smtClean="0"/>
              <a:pPr>
                <a:defRPr/>
              </a:pPr>
              <a:t>100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522689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Parallel Radix Sort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823913" y="342900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1619250" y="342900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2414588" y="342900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3208338" y="342900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4003675" y="3433763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4797425" y="3433763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5592763" y="3433763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6386513" y="3433763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30731" name="TextBox 19"/>
          <p:cNvSpPr txBox="1">
            <a:spLocks noChangeArrowheads="1"/>
          </p:cNvSpPr>
          <p:nvPr/>
        </p:nvSpPr>
        <p:spPr bwMode="auto">
          <a:xfrm>
            <a:off x="7224713" y="2854325"/>
            <a:ext cx="8270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/>
              <a:t>i array</a:t>
            </a:r>
          </a:p>
        </p:txBody>
      </p:sp>
      <p:sp>
        <p:nvSpPr>
          <p:cNvPr id="30732" name="TextBox 20"/>
          <p:cNvSpPr txBox="1">
            <a:spLocks noChangeArrowheads="1"/>
          </p:cNvSpPr>
          <p:nvPr/>
        </p:nvSpPr>
        <p:spPr bwMode="auto">
          <a:xfrm>
            <a:off x="7224713" y="3444875"/>
            <a:ext cx="9032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/>
              <a:t>b array</a:t>
            </a:r>
          </a:p>
        </p:txBody>
      </p:sp>
      <p:sp>
        <p:nvSpPr>
          <p:cNvPr id="3073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609600"/>
          </a:xfrm>
        </p:spPr>
        <p:txBody>
          <a:bodyPr/>
          <a:lstStyle/>
          <a:p>
            <a:r>
              <a:rPr lang="en-US" smtClean="0"/>
              <a:t>Step 5: Scatter based on address </a:t>
            </a:r>
            <a:r>
              <a:rPr lang="en-US" i="1" smtClean="0">
                <a:solidFill>
                  <a:srgbClr val="FF0000"/>
                </a:solidFill>
              </a:rPr>
              <a:t>d</a:t>
            </a:r>
          </a:p>
        </p:txBody>
      </p:sp>
      <p:cxnSp>
        <p:nvCxnSpPr>
          <p:cNvPr id="30734" name="Straight Connector 22"/>
          <p:cNvCxnSpPr>
            <a:cxnSpLocks noChangeShapeType="1"/>
          </p:cNvCxnSpPr>
          <p:nvPr/>
        </p:nvCxnSpPr>
        <p:spPr bwMode="auto">
          <a:xfrm>
            <a:off x="533400" y="4038600"/>
            <a:ext cx="67818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823913" y="4167188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26" name="Text Box 7"/>
          <p:cNvSpPr txBox="1">
            <a:spLocks noChangeArrowheads="1"/>
          </p:cNvSpPr>
          <p:nvPr/>
        </p:nvSpPr>
        <p:spPr bwMode="auto">
          <a:xfrm>
            <a:off x="1619250" y="4167188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27" name="Text Box 7"/>
          <p:cNvSpPr txBox="1">
            <a:spLocks noChangeArrowheads="1"/>
          </p:cNvSpPr>
          <p:nvPr/>
        </p:nvSpPr>
        <p:spPr bwMode="auto">
          <a:xfrm>
            <a:off x="2414588" y="4167188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28" name="Text Box 7"/>
          <p:cNvSpPr txBox="1">
            <a:spLocks noChangeArrowheads="1"/>
          </p:cNvSpPr>
          <p:nvPr/>
        </p:nvSpPr>
        <p:spPr bwMode="auto">
          <a:xfrm>
            <a:off x="3208338" y="4167188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29" name="Text Box 7"/>
          <p:cNvSpPr txBox="1">
            <a:spLocks noChangeArrowheads="1"/>
          </p:cNvSpPr>
          <p:nvPr/>
        </p:nvSpPr>
        <p:spPr bwMode="auto">
          <a:xfrm>
            <a:off x="4003675" y="417195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30" name="Text Box 7"/>
          <p:cNvSpPr txBox="1">
            <a:spLocks noChangeArrowheads="1"/>
          </p:cNvSpPr>
          <p:nvPr/>
        </p:nvSpPr>
        <p:spPr bwMode="auto">
          <a:xfrm>
            <a:off x="4797425" y="417195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31" name="Text Box 7"/>
          <p:cNvSpPr txBox="1">
            <a:spLocks noChangeArrowheads="1"/>
          </p:cNvSpPr>
          <p:nvPr/>
        </p:nvSpPr>
        <p:spPr bwMode="auto">
          <a:xfrm>
            <a:off x="5592763" y="417195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32" name="Text Box 7"/>
          <p:cNvSpPr txBox="1">
            <a:spLocks noChangeArrowheads="1"/>
          </p:cNvSpPr>
          <p:nvPr/>
        </p:nvSpPr>
        <p:spPr bwMode="auto">
          <a:xfrm>
            <a:off x="6386513" y="417195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30743" name="TextBox 34"/>
          <p:cNvSpPr txBox="1">
            <a:spLocks noChangeArrowheads="1"/>
          </p:cNvSpPr>
          <p:nvPr/>
        </p:nvSpPr>
        <p:spPr bwMode="auto">
          <a:xfrm>
            <a:off x="7224713" y="4208463"/>
            <a:ext cx="9032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/>
              <a:t>e array</a:t>
            </a:r>
          </a:p>
        </p:txBody>
      </p:sp>
      <p:sp>
        <p:nvSpPr>
          <p:cNvPr id="37" name="Text Box 7"/>
          <p:cNvSpPr txBox="1">
            <a:spLocks noChangeArrowheads="1"/>
          </p:cNvSpPr>
          <p:nvPr/>
        </p:nvSpPr>
        <p:spPr bwMode="auto">
          <a:xfrm>
            <a:off x="823913" y="4776788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38" name="Text Box 7"/>
          <p:cNvSpPr txBox="1">
            <a:spLocks noChangeArrowheads="1"/>
          </p:cNvSpPr>
          <p:nvPr/>
        </p:nvSpPr>
        <p:spPr bwMode="auto">
          <a:xfrm>
            <a:off x="1619250" y="4776788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39" name="Text Box 7"/>
          <p:cNvSpPr txBox="1">
            <a:spLocks noChangeArrowheads="1"/>
          </p:cNvSpPr>
          <p:nvPr/>
        </p:nvSpPr>
        <p:spPr bwMode="auto">
          <a:xfrm>
            <a:off x="2414588" y="4776788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40" name="Text Box 7"/>
          <p:cNvSpPr txBox="1">
            <a:spLocks noChangeArrowheads="1"/>
          </p:cNvSpPr>
          <p:nvPr/>
        </p:nvSpPr>
        <p:spPr bwMode="auto">
          <a:xfrm>
            <a:off x="3208338" y="4776788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2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41" name="Text Box 7"/>
          <p:cNvSpPr txBox="1">
            <a:spLocks noChangeArrowheads="1"/>
          </p:cNvSpPr>
          <p:nvPr/>
        </p:nvSpPr>
        <p:spPr bwMode="auto">
          <a:xfrm>
            <a:off x="4003675" y="478155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3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42" name="Text Box 7"/>
          <p:cNvSpPr txBox="1">
            <a:spLocks noChangeArrowheads="1"/>
          </p:cNvSpPr>
          <p:nvPr/>
        </p:nvSpPr>
        <p:spPr bwMode="auto">
          <a:xfrm>
            <a:off x="4797425" y="478155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3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43" name="Text Box 7"/>
          <p:cNvSpPr txBox="1">
            <a:spLocks noChangeArrowheads="1"/>
          </p:cNvSpPr>
          <p:nvPr/>
        </p:nvSpPr>
        <p:spPr bwMode="auto">
          <a:xfrm>
            <a:off x="5592763" y="478155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3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44" name="Text Box 7"/>
          <p:cNvSpPr txBox="1">
            <a:spLocks noChangeArrowheads="1"/>
          </p:cNvSpPr>
          <p:nvPr/>
        </p:nvSpPr>
        <p:spPr bwMode="auto">
          <a:xfrm>
            <a:off x="6386513" y="478155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3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30752" name="TextBox 44"/>
          <p:cNvSpPr txBox="1">
            <a:spLocks noChangeArrowheads="1"/>
          </p:cNvSpPr>
          <p:nvPr/>
        </p:nvSpPr>
        <p:spPr bwMode="auto">
          <a:xfrm>
            <a:off x="7239000" y="4811713"/>
            <a:ext cx="838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/>
              <a:t>f array</a:t>
            </a:r>
          </a:p>
        </p:txBody>
      </p:sp>
      <p:sp>
        <p:nvSpPr>
          <p:cNvPr id="30753" name="Text Box 7"/>
          <p:cNvSpPr txBox="1">
            <a:spLocks noChangeArrowheads="1"/>
          </p:cNvSpPr>
          <p:nvPr/>
        </p:nvSpPr>
        <p:spPr bwMode="auto">
          <a:xfrm>
            <a:off x="823913" y="5386388"/>
            <a:ext cx="685800" cy="400050"/>
          </a:xfrm>
          <a:prstGeom prst="rect">
            <a:avLst/>
          </a:prstGeom>
          <a:solidFill>
            <a:srgbClr val="CCCCE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4</a:t>
            </a:r>
          </a:p>
        </p:txBody>
      </p:sp>
      <p:sp>
        <p:nvSpPr>
          <p:cNvPr id="30754" name="Text Box 7"/>
          <p:cNvSpPr txBox="1">
            <a:spLocks noChangeArrowheads="1"/>
          </p:cNvSpPr>
          <p:nvPr/>
        </p:nvSpPr>
        <p:spPr bwMode="auto">
          <a:xfrm>
            <a:off x="1619250" y="5386388"/>
            <a:ext cx="685800" cy="400050"/>
          </a:xfrm>
          <a:prstGeom prst="rect">
            <a:avLst/>
          </a:prstGeom>
          <a:solidFill>
            <a:srgbClr val="CCCCE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4</a:t>
            </a:r>
          </a:p>
        </p:txBody>
      </p:sp>
      <p:sp>
        <p:nvSpPr>
          <p:cNvPr id="30755" name="Text Box 7"/>
          <p:cNvSpPr txBox="1">
            <a:spLocks noChangeArrowheads="1"/>
          </p:cNvSpPr>
          <p:nvPr/>
        </p:nvSpPr>
        <p:spPr bwMode="auto">
          <a:xfrm>
            <a:off x="2414588" y="5386388"/>
            <a:ext cx="685800" cy="400050"/>
          </a:xfrm>
          <a:prstGeom prst="rect">
            <a:avLst/>
          </a:prstGeom>
          <a:solidFill>
            <a:srgbClr val="CCCCE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5</a:t>
            </a:r>
          </a:p>
        </p:txBody>
      </p:sp>
      <p:sp>
        <p:nvSpPr>
          <p:cNvPr id="30756" name="Text Box 7"/>
          <p:cNvSpPr txBox="1">
            <a:spLocks noChangeArrowheads="1"/>
          </p:cNvSpPr>
          <p:nvPr/>
        </p:nvSpPr>
        <p:spPr bwMode="auto">
          <a:xfrm>
            <a:off x="3208338" y="5386388"/>
            <a:ext cx="685800" cy="400050"/>
          </a:xfrm>
          <a:prstGeom prst="rect">
            <a:avLst/>
          </a:prstGeom>
          <a:solidFill>
            <a:srgbClr val="CCCCE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5</a:t>
            </a:r>
          </a:p>
        </p:txBody>
      </p:sp>
      <p:sp>
        <p:nvSpPr>
          <p:cNvPr id="30757" name="Text Box 7"/>
          <p:cNvSpPr txBox="1">
            <a:spLocks noChangeArrowheads="1"/>
          </p:cNvSpPr>
          <p:nvPr/>
        </p:nvSpPr>
        <p:spPr bwMode="auto">
          <a:xfrm>
            <a:off x="4003675" y="5391150"/>
            <a:ext cx="685800" cy="400050"/>
          </a:xfrm>
          <a:prstGeom prst="rect">
            <a:avLst/>
          </a:prstGeom>
          <a:solidFill>
            <a:srgbClr val="CCCCE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5</a:t>
            </a:r>
          </a:p>
        </p:txBody>
      </p:sp>
      <p:sp>
        <p:nvSpPr>
          <p:cNvPr id="30758" name="Text Box 7"/>
          <p:cNvSpPr txBox="1">
            <a:spLocks noChangeArrowheads="1"/>
          </p:cNvSpPr>
          <p:nvPr/>
        </p:nvSpPr>
        <p:spPr bwMode="auto">
          <a:xfrm>
            <a:off x="4797425" y="5391150"/>
            <a:ext cx="685800" cy="400050"/>
          </a:xfrm>
          <a:prstGeom prst="rect">
            <a:avLst/>
          </a:prstGeom>
          <a:solidFill>
            <a:srgbClr val="CCCCE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6</a:t>
            </a:r>
          </a:p>
        </p:txBody>
      </p:sp>
      <p:sp>
        <p:nvSpPr>
          <p:cNvPr id="30759" name="Text Box 7"/>
          <p:cNvSpPr txBox="1">
            <a:spLocks noChangeArrowheads="1"/>
          </p:cNvSpPr>
          <p:nvPr/>
        </p:nvSpPr>
        <p:spPr bwMode="auto">
          <a:xfrm>
            <a:off x="5592763" y="5391150"/>
            <a:ext cx="685800" cy="400050"/>
          </a:xfrm>
          <a:prstGeom prst="rect">
            <a:avLst/>
          </a:prstGeom>
          <a:solidFill>
            <a:srgbClr val="CCCCE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7</a:t>
            </a:r>
          </a:p>
        </p:txBody>
      </p:sp>
      <p:sp>
        <p:nvSpPr>
          <p:cNvPr id="30760" name="Text Box 7"/>
          <p:cNvSpPr txBox="1">
            <a:spLocks noChangeArrowheads="1"/>
          </p:cNvSpPr>
          <p:nvPr/>
        </p:nvSpPr>
        <p:spPr bwMode="auto">
          <a:xfrm>
            <a:off x="6386513" y="5391150"/>
            <a:ext cx="685800" cy="400050"/>
          </a:xfrm>
          <a:prstGeom prst="rect">
            <a:avLst/>
          </a:prstGeom>
          <a:solidFill>
            <a:srgbClr val="CCCCE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8</a:t>
            </a:r>
          </a:p>
        </p:txBody>
      </p:sp>
      <p:sp>
        <p:nvSpPr>
          <p:cNvPr id="30761" name="TextBox 54"/>
          <p:cNvSpPr txBox="1">
            <a:spLocks noChangeArrowheads="1"/>
          </p:cNvSpPr>
          <p:nvPr/>
        </p:nvSpPr>
        <p:spPr bwMode="auto">
          <a:xfrm>
            <a:off x="7239000" y="5383213"/>
            <a:ext cx="838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/>
              <a:t>t array</a:t>
            </a:r>
          </a:p>
        </p:txBody>
      </p:sp>
      <p:sp>
        <p:nvSpPr>
          <p:cNvPr id="30762" name="TextBox 64"/>
          <p:cNvSpPr txBox="1">
            <a:spLocks noChangeArrowheads="1"/>
          </p:cNvSpPr>
          <p:nvPr/>
        </p:nvSpPr>
        <p:spPr bwMode="auto">
          <a:xfrm>
            <a:off x="7239000" y="6030913"/>
            <a:ext cx="19986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/>
              <a:t>d[i] = b[i] ? t[i] : f[i]</a:t>
            </a:r>
          </a:p>
        </p:txBody>
      </p:sp>
      <p:sp>
        <p:nvSpPr>
          <p:cNvPr id="66" name="Text Box 7"/>
          <p:cNvSpPr txBox="1">
            <a:spLocks noChangeArrowheads="1"/>
          </p:cNvSpPr>
          <p:nvPr/>
        </p:nvSpPr>
        <p:spPr bwMode="auto">
          <a:xfrm>
            <a:off x="823913" y="281940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100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67" name="Text Box 7"/>
          <p:cNvSpPr txBox="1">
            <a:spLocks noChangeArrowheads="1"/>
          </p:cNvSpPr>
          <p:nvPr/>
        </p:nvSpPr>
        <p:spPr bwMode="auto">
          <a:xfrm>
            <a:off x="1619250" y="281940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111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68" name="Text Box 7"/>
          <p:cNvSpPr txBox="1">
            <a:spLocks noChangeArrowheads="1"/>
          </p:cNvSpPr>
          <p:nvPr/>
        </p:nvSpPr>
        <p:spPr bwMode="auto">
          <a:xfrm>
            <a:off x="2414588" y="281940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010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69" name="Text Box 7"/>
          <p:cNvSpPr txBox="1">
            <a:spLocks noChangeArrowheads="1"/>
          </p:cNvSpPr>
          <p:nvPr/>
        </p:nvSpPr>
        <p:spPr bwMode="auto">
          <a:xfrm>
            <a:off x="3208338" y="281940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110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70" name="Text Box 7"/>
          <p:cNvSpPr txBox="1">
            <a:spLocks noChangeArrowheads="1"/>
          </p:cNvSpPr>
          <p:nvPr/>
        </p:nvSpPr>
        <p:spPr bwMode="auto">
          <a:xfrm>
            <a:off x="4003675" y="2824163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011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71" name="Text Box 7"/>
          <p:cNvSpPr txBox="1">
            <a:spLocks noChangeArrowheads="1"/>
          </p:cNvSpPr>
          <p:nvPr/>
        </p:nvSpPr>
        <p:spPr bwMode="auto">
          <a:xfrm>
            <a:off x="4797425" y="2824163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101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72" name="Text Box 7"/>
          <p:cNvSpPr txBox="1">
            <a:spLocks noChangeArrowheads="1"/>
          </p:cNvSpPr>
          <p:nvPr/>
        </p:nvSpPr>
        <p:spPr bwMode="auto">
          <a:xfrm>
            <a:off x="5592763" y="2824163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001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73" name="Text Box 7"/>
          <p:cNvSpPr txBox="1">
            <a:spLocks noChangeArrowheads="1"/>
          </p:cNvSpPr>
          <p:nvPr/>
        </p:nvSpPr>
        <p:spPr bwMode="auto">
          <a:xfrm>
            <a:off x="6386513" y="2824163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000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30771" name="Text Box 7"/>
          <p:cNvSpPr txBox="1">
            <a:spLocks noChangeArrowheads="1"/>
          </p:cNvSpPr>
          <p:nvPr/>
        </p:nvSpPr>
        <p:spPr bwMode="auto">
          <a:xfrm>
            <a:off x="823913" y="5995988"/>
            <a:ext cx="685800" cy="400050"/>
          </a:xfrm>
          <a:prstGeom prst="rect">
            <a:avLst/>
          </a:prstGeom>
          <a:solidFill>
            <a:srgbClr val="E7F4B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0</a:t>
            </a:r>
          </a:p>
        </p:txBody>
      </p:sp>
      <p:sp>
        <p:nvSpPr>
          <p:cNvPr id="30772" name="Text Box 7"/>
          <p:cNvSpPr txBox="1">
            <a:spLocks noChangeArrowheads="1"/>
          </p:cNvSpPr>
          <p:nvPr/>
        </p:nvSpPr>
        <p:spPr bwMode="auto">
          <a:xfrm>
            <a:off x="1619250" y="5995988"/>
            <a:ext cx="685800" cy="400050"/>
          </a:xfrm>
          <a:prstGeom prst="rect">
            <a:avLst/>
          </a:prstGeom>
          <a:solidFill>
            <a:srgbClr val="E7F4B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4</a:t>
            </a:r>
          </a:p>
        </p:txBody>
      </p:sp>
      <p:sp>
        <p:nvSpPr>
          <p:cNvPr id="30773" name="Text Box 7"/>
          <p:cNvSpPr txBox="1">
            <a:spLocks noChangeArrowheads="1"/>
          </p:cNvSpPr>
          <p:nvPr/>
        </p:nvSpPr>
        <p:spPr bwMode="auto">
          <a:xfrm>
            <a:off x="2414588" y="5995988"/>
            <a:ext cx="685800" cy="400050"/>
          </a:xfrm>
          <a:prstGeom prst="rect">
            <a:avLst/>
          </a:prstGeom>
          <a:solidFill>
            <a:srgbClr val="E7F4B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1</a:t>
            </a:r>
          </a:p>
        </p:txBody>
      </p:sp>
      <p:sp>
        <p:nvSpPr>
          <p:cNvPr id="30774" name="Text Box 7"/>
          <p:cNvSpPr txBox="1">
            <a:spLocks noChangeArrowheads="1"/>
          </p:cNvSpPr>
          <p:nvPr/>
        </p:nvSpPr>
        <p:spPr bwMode="auto">
          <a:xfrm>
            <a:off x="3208338" y="5995988"/>
            <a:ext cx="685800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2</a:t>
            </a:r>
          </a:p>
        </p:txBody>
      </p:sp>
      <p:sp>
        <p:nvSpPr>
          <p:cNvPr id="30775" name="Text Box 7"/>
          <p:cNvSpPr txBox="1">
            <a:spLocks noChangeArrowheads="1"/>
          </p:cNvSpPr>
          <p:nvPr/>
        </p:nvSpPr>
        <p:spPr bwMode="auto">
          <a:xfrm>
            <a:off x="4003675" y="6000750"/>
            <a:ext cx="685800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5</a:t>
            </a:r>
          </a:p>
        </p:txBody>
      </p:sp>
      <p:sp>
        <p:nvSpPr>
          <p:cNvPr id="30776" name="Text Box 7"/>
          <p:cNvSpPr txBox="1">
            <a:spLocks noChangeArrowheads="1"/>
          </p:cNvSpPr>
          <p:nvPr/>
        </p:nvSpPr>
        <p:spPr bwMode="auto">
          <a:xfrm>
            <a:off x="4797425" y="6000750"/>
            <a:ext cx="685800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6</a:t>
            </a:r>
          </a:p>
        </p:txBody>
      </p:sp>
      <p:sp>
        <p:nvSpPr>
          <p:cNvPr id="30777" name="Text Box 7"/>
          <p:cNvSpPr txBox="1">
            <a:spLocks noChangeArrowheads="1"/>
          </p:cNvSpPr>
          <p:nvPr/>
        </p:nvSpPr>
        <p:spPr bwMode="auto">
          <a:xfrm>
            <a:off x="5592763" y="6000750"/>
            <a:ext cx="685800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7</a:t>
            </a:r>
          </a:p>
        </p:txBody>
      </p:sp>
      <p:sp>
        <p:nvSpPr>
          <p:cNvPr id="30778" name="Text Box 7"/>
          <p:cNvSpPr txBox="1">
            <a:spLocks noChangeArrowheads="1"/>
          </p:cNvSpPr>
          <p:nvPr/>
        </p:nvSpPr>
        <p:spPr bwMode="auto">
          <a:xfrm>
            <a:off x="6386513" y="6000750"/>
            <a:ext cx="685800" cy="400050"/>
          </a:xfrm>
          <a:prstGeom prst="rect">
            <a:avLst/>
          </a:prstGeom>
          <a:solidFill>
            <a:srgbClr val="E7F4B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3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C3F615-E82D-4158-B7FC-AE38D907AC67}" type="slidenum">
              <a:rPr lang="en-US" smtClean="0"/>
              <a:pPr>
                <a:defRPr/>
              </a:pPr>
              <a:t>101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790346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Parallel Radix Sort</a:t>
            </a:r>
          </a:p>
        </p:txBody>
      </p:sp>
      <p:sp>
        <p:nvSpPr>
          <p:cNvPr id="31747" name="TextBox 19"/>
          <p:cNvSpPr txBox="1">
            <a:spLocks noChangeArrowheads="1"/>
          </p:cNvSpPr>
          <p:nvPr/>
        </p:nvSpPr>
        <p:spPr bwMode="auto">
          <a:xfrm>
            <a:off x="7224713" y="2854325"/>
            <a:ext cx="8270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/>
              <a:t>i array</a:t>
            </a:r>
          </a:p>
        </p:txBody>
      </p:sp>
      <p:sp>
        <p:nvSpPr>
          <p:cNvPr id="31748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609600"/>
          </a:xfrm>
        </p:spPr>
        <p:txBody>
          <a:bodyPr/>
          <a:lstStyle/>
          <a:p>
            <a:r>
              <a:rPr lang="en-US" smtClean="0"/>
              <a:t>Step 5: Scatter based on address </a:t>
            </a:r>
            <a:r>
              <a:rPr lang="en-US" i="1" smtClean="0">
                <a:solidFill>
                  <a:srgbClr val="FF0000"/>
                </a:solidFill>
              </a:rPr>
              <a:t>d</a:t>
            </a:r>
          </a:p>
        </p:txBody>
      </p:sp>
      <p:cxnSp>
        <p:nvCxnSpPr>
          <p:cNvPr id="31749" name="Straight Connector 22"/>
          <p:cNvCxnSpPr>
            <a:cxnSpLocks noChangeShapeType="1"/>
          </p:cNvCxnSpPr>
          <p:nvPr/>
        </p:nvCxnSpPr>
        <p:spPr bwMode="auto">
          <a:xfrm>
            <a:off x="533400" y="3429000"/>
            <a:ext cx="67818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750" name="Text Box 7"/>
          <p:cNvSpPr txBox="1">
            <a:spLocks noChangeArrowheads="1"/>
          </p:cNvSpPr>
          <p:nvPr/>
        </p:nvSpPr>
        <p:spPr bwMode="auto">
          <a:xfrm>
            <a:off x="823913" y="3581400"/>
            <a:ext cx="685800" cy="400050"/>
          </a:xfrm>
          <a:prstGeom prst="rect">
            <a:avLst/>
          </a:prstGeom>
          <a:solidFill>
            <a:srgbClr val="D9D9D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0</a:t>
            </a: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1619250" y="3581400"/>
            <a:ext cx="685800" cy="400050"/>
          </a:xfrm>
          <a:prstGeom prst="rect">
            <a:avLst/>
          </a:prstGeom>
          <a:solidFill>
            <a:srgbClr val="D9D9D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4</a:t>
            </a:r>
          </a:p>
        </p:txBody>
      </p:sp>
      <p:sp>
        <p:nvSpPr>
          <p:cNvPr id="31752" name="Text Box 7"/>
          <p:cNvSpPr txBox="1">
            <a:spLocks noChangeArrowheads="1"/>
          </p:cNvSpPr>
          <p:nvPr/>
        </p:nvSpPr>
        <p:spPr bwMode="auto">
          <a:xfrm>
            <a:off x="2414588" y="3581400"/>
            <a:ext cx="685800" cy="400050"/>
          </a:xfrm>
          <a:prstGeom prst="rect">
            <a:avLst/>
          </a:prstGeom>
          <a:solidFill>
            <a:srgbClr val="D9D9D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1</a:t>
            </a:r>
          </a:p>
        </p:txBody>
      </p:sp>
      <p:sp>
        <p:nvSpPr>
          <p:cNvPr id="31753" name="Text Box 7"/>
          <p:cNvSpPr txBox="1">
            <a:spLocks noChangeArrowheads="1"/>
          </p:cNvSpPr>
          <p:nvPr/>
        </p:nvSpPr>
        <p:spPr bwMode="auto">
          <a:xfrm>
            <a:off x="3208338" y="3581400"/>
            <a:ext cx="685800" cy="400050"/>
          </a:xfrm>
          <a:prstGeom prst="rect">
            <a:avLst/>
          </a:prstGeom>
          <a:solidFill>
            <a:srgbClr val="D9D9D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2</a:t>
            </a:r>
          </a:p>
        </p:txBody>
      </p:sp>
      <p:sp>
        <p:nvSpPr>
          <p:cNvPr id="31754" name="Text Box 7"/>
          <p:cNvSpPr txBox="1">
            <a:spLocks noChangeArrowheads="1"/>
          </p:cNvSpPr>
          <p:nvPr/>
        </p:nvSpPr>
        <p:spPr bwMode="auto">
          <a:xfrm>
            <a:off x="4003675" y="3586163"/>
            <a:ext cx="685800" cy="400050"/>
          </a:xfrm>
          <a:prstGeom prst="rect">
            <a:avLst/>
          </a:prstGeom>
          <a:solidFill>
            <a:srgbClr val="D9D9D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5</a:t>
            </a:r>
          </a:p>
        </p:txBody>
      </p:sp>
      <p:sp>
        <p:nvSpPr>
          <p:cNvPr id="31755" name="Text Box 7"/>
          <p:cNvSpPr txBox="1">
            <a:spLocks noChangeArrowheads="1"/>
          </p:cNvSpPr>
          <p:nvPr/>
        </p:nvSpPr>
        <p:spPr bwMode="auto">
          <a:xfrm>
            <a:off x="4797425" y="3586163"/>
            <a:ext cx="685800" cy="400050"/>
          </a:xfrm>
          <a:prstGeom prst="rect">
            <a:avLst/>
          </a:prstGeom>
          <a:solidFill>
            <a:srgbClr val="D9D9D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6</a:t>
            </a:r>
          </a:p>
        </p:txBody>
      </p:sp>
      <p:sp>
        <p:nvSpPr>
          <p:cNvPr id="31756" name="Text Box 7"/>
          <p:cNvSpPr txBox="1">
            <a:spLocks noChangeArrowheads="1"/>
          </p:cNvSpPr>
          <p:nvPr/>
        </p:nvSpPr>
        <p:spPr bwMode="auto">
          <a:xfrm>
            <a:off x="5592763" y="3586163"/>
            <a:ext cx="685800" cy="400050"/>
          </a:xfrm>
          <a:prstGeom prst="rect">
            <a:avLst/>
          </a:prstGeom>
          <a:solidFill>
            <a:srgbClr val="D9D9D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7</a:t>
            </a:r>
          </a:p>
        </p:txBody>
      </p:sp>
      <p:sp>
        <p:nvSpPr>
          <p:cNvPr id="31757" name="Text Box 7"/>
          <p:cNvSpPr txBox="1">
            <a:spLocks noChangeArrowheads="1"/>
          </p:cNvSpPr>
          <p:nvPr/>
        </p:nvSpPr>
        <p:spPr bwMode="auto">
          <a:xfrm>
            <a:off x="6386513" y="3586163"/>
            <a:ext cx="685800" cy="400050"/>
          </a:xfrm>
          <a:prstGeom prst="rect">
            <a:avLst/>
          </a:prstGeom>
          <a:solidFill>
            <a:srgbClr val="D9D9D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3</a:t>
            </a:r>
          </a:p>
        </p:txBody>
      </p:sp>
      <p:sp>
        <p:nvSpPr>
          <p:cNvPr id="31758" name="TextBox 64"/>
          <p:cNvSpPr txBox="1">
            <a:spLocks noChangeArrowheads="1"/>
          </p:cNvSpPr>
          <p:nvPr/>
        </p:nvSpPr>
        <p:spPr bwMode="auto">
          <a:xfrm>
            <a:off x="7239000" y="3616325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/>
              <a:t>d</a:t>
            </a:r>
          </a:p>
        </p:txBody>
      </p:sp>
      <p:sp>
        <p:nvSpPr>
          <p:cNvPr id="67" name="Text Box 7"/>
          <p:cNvSpPr txBox="1">
            <a:spLocks noChangeArrowheads="1"/>
          </p:cNvSpPr>
          <p:nvPr/>
        </p:nvSpPr>
        <p:spPr bwMode="auto">
          <a:xfrm>
            <a:off x="823913" y="281940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100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68" name="Text Box 7"/>
          <p:cNvSpPr txBox="1">
            <a:spLocks noChangeArrowheads="1"/>
          </p:cNvSpPr>
          <p:nvPr/>
        </p:nvSpPr>
        <p:spPr bwMode="auto">
          <a:xfrm>
            <a:off x="1619250" y="281940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111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69" name="Text Box 7"/>
          <p:cNvSpPr txBox="1">
            <a:spLocks noChangeArrowheads="1"/>
          </p:cNvSpPr>
          <p:nvPr/>
        </p:nvSpPr>
        <p:spPr bwMode="auto">
          <a:xfrm>
            <a:off x="2414588" y="281940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010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70" name="Text Box 7"/>
          <p:cNvSpPr txBox="1">
            <a:spLocks noChangeArrowheads="1"/>
          </p:cNvSpPr>
          <p:nvPr/>
        </p:nvSpPr>
        <p:spPr bwMode="auto">
          <a:xfrm>
            <a:off x="3208338" y="281940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110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71" name="Text Box 7"/>
          <p:cNvSpPr txBox="1">
            <a:spLocks noChangeArrowheads="1"/>
          </p:cNvSpPr>
          <p:nvPr/>
        </p:nvSpPr>
        <p:spPr bwMode="auto">
          <a:xfrm>
            <a:off x="4003675" y="2824163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011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72" name="Text Box 7"/>
          <p:cNvSpPr txBox="1">
            <a:spLocks noChangeArrowheads="1"/>
          </p:cNvSpPr>
          <p:nvPr/>
        </p:nvSpPr>
        <p:spPr bwMode="auto">
          <a:xfrm>
            <a:off x="4797425" y="2824163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101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73" name="Text Box 7"/>
          <p:cNvSpPr txBox="1">
            <a:spLocks noChangeArrowheads="1"/>
          </p:cNvSpPr>
          <p:nvPr/>
        </p:nvSpPr>
        <p:spPr bwMode="auto">
          <a:xfrm>
            <a:off x="5592763" y="2824163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001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74" name="Text Box 7"/>
          <p:cNvSpPr txBox="1">
            <a:spLocks noChangeArrowheads="1"/>
          </p:cNvSpPr>
          <p:nvPr/>
        </p:nvSpPr>
        <p:spPr bwMode="auto">
          <a:xfrm>
            <a:off x="6386513" y="2824163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000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31767" name="Text Box 7"/>
          <p:cNvSpPr txBox="1">
            <a:spLocks noChangeArrowheads="1"/>
          </p:cNvSpPr>
          <p:nvPr/>
        </p:nvSpPr>
        <p:spPr bwMode="auto">
          <a:xfrm>
            <a:off x="823913" y="4852988"/>
            <a:ext cx="685800" cy="400050"/>
          </a:xfrm>
          <a:prstGeom prst="rect">
            <a:avLst/>
          </a:prstGeom>
          <a:solidFill>
            <a:srgbClr val="E7F4B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endParaRPr lang="en-US" sz="2000">
              <a:latin typeface="Courier New" pitchFamily="49" charset="0"/>
            </a:endParaRPr>
          </a:p>
        </p:txBody>
      </p:sp>
      <p:sp>
        <p:nvSpPr>
          <p:cNvPr id="31768" name="Text Box 7"/>
          <p:cNvSpPr txBox="1">
            <a:spLocks noChangeArrowheads="1"/>
          </p:cNvSpPr>
          <p:nvPr/>
        </p:nvSpPr>
        <p:spPr bwMode="auto">
          <a:xfrm>
            <a:off x="1619250" y="4852988"/>
            <a:ext cx="685800" cy="400050"/>
          </a:xfrm>
          <a:prstGeom prst="rect">
            <a:avLst/>
          </a:prstGeom>
          <a:solidFill>
            <a:srgbClr val="E7F4B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endParaRPr lang="en-US" sz="2000">
              <a:latin typeface="Courier New" pitchFamily="49" charset="0"/>
            </a:endParaRPr>
          </a:p>
        </p:txBody>
      </p:sp>
      <p:sp>
        <p:nvSpPr>
          <p:cNvPr id="31769" name="Text Box 7"/>
          <p:cNvSpPr txBox="1">
            <a:spLocks noChangeArrowheads="1"/>
          </p:cNvSpPr>
          <p:nvPr/>
        </p:nvSpPr>
        <p:spPr bwMode="auto">
          <a:xfrm>
            <a:off x="2414588" y="4852988"/>
            <a:ext cx="685800" cy="400050"/>
          </a:xfrm>
          <a:prstGeom prst="rect">
            <a:avLst/>
          </a:prstGeom>
          <a:solidFill>
            <a:srgbClr val="E7F4B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endParaRPr lang="en-US" sz="2000">
              <a:latin typeface="Courier New" pitchFamily="49" charset="0"/>
            </a:endParaRPr>
          </a:p>
        </p:txBody>
      </p:sp>
      <p:sp>
        <p:nvSpPr>
          <p:cNvPr id="31770" name="Text Box 7"/>
          <p:cNvSpPr txBox="1">
            <a:spLocks noChangeArrowheads="1"/>
          </p:cNvSpPr>
          <p:nvPr/>
        </p:nvSpPr>
        <p:spPr bwMode="auto">
          <a:xfrm>
            <a:off x="3208338" y="4852988"/>
            <a:ext cx="685800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endParaRPr lang="en-US" sz="2000">
              <a:latin typeface="Courier New" pitchFamily="49" charset="0"/>
            </a:endParaRPr>
          </a:p>
        </p:txBody>
      </p:sp>
      <p:sp>
        <p:nvSpPr>
          <p:cNvPr id="31771" name="Text Box 7"/>
          <p:cNvSpPr txBox="1">
            <a:spLocks noChangeArrowheads="1"/>
          </p:cNvSpPr>
          <p:nvPr/>
        </p:nvSpPr>
        <p:spPr bwMode="auto">
          <a:xfrm>
            <a:off x="4003675" y="4857750"/>
            <a:ext cx="685800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endParaRPr lang="en-US" sz="2000">
              <a:latin typeface="Courier New" pitchFamily="49" charset="0"/>
            </a:endParaRPr>
          </a:p>
        </p:txBody>
      </p:sp>
      <p:sp>
        <p:nvSpPr>
          <p:cNvPr id="31772" name="Text Box 7"/>
          <p:cNvSpPr txBox="1">
            <a:spLocks noChangeArrowheads="1"/>
          </p:cNvSpPr>
          <p:nvPr/>
        </p:nvSpPr>
        <p:spPr bwMode="auto">
          <a:xfrm>
            <a:off x="4797425" y="4857750"/>
            <a:ext cx="685800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endParaRPr lang="en-US" sz="2000">
              <a:latin typeface="Courier New" pitchFamily="49" charset="0"/>
            </a:endParaRPr>
          </a:p>
        </p:txBody>
      </p:sp>
      <p:sp>
        <p:nvSpPr>
          <p:cNvPr id="31773" name="Text Box 7"/>
          <p:cNvSpPr txBox="1">
            <a:spLocks noChangeArrowheads="1"/>
          </p:cNvSpPr>
          <p:nvPr/>
        </p:nvSpPr>
        <p:spPr bwMode="auto">
          <a:xfrm>
            <a:off x="5592763" y="4857750"/>
            <a:ext cx="685800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endParaRPr lang="en-US" sz="2000">
              <a:latin typeface="Courier New" pitchFamily="49" charset="0"/>
            </a:endParaRPr>
          </a:p>
        </p:txBody>
      </p:sp>
      <p:sp>
        <p:nvSpPr>
          <p:cNvPr id="31774" name="Text Box 7"/>
          <p:cNvSpPr txBox="1">
            <a:spLocks noChangeArrowheads="1"/>
          </p:cNvSpPr>
          <p:nvPr/>
        </p:nvSpPr>
        <p:spPr bwMode="auto">
          <a:xfrm>
            <a:off x="6386513" y="4857750"/>
            <a:ext cx="685800" cy="400050"/>
          </a:xfrm>
          <a:prstGeom prst="rect">
            <a:avLst/>
          </a:prstGeom>
          <a:solidFill>
            <a:srgbClr val="E7F4B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endParaRPr lang="en-US" sz="2000">
              <a:latin typeface="Courier New" pitchFamily="49" charset="0"/>
            </a:endParaRPr>
          </a:p>
        </p:txBody>
      </p:sp>
      <p:sp>
        <p:nvSpPr>
          <p:cNvPr id="31775" name="TextBox 48"/>
          <p:cNvSpPr txBox="1">
            <a:spLocks noChangeArrowheads="1"/>
          </p:cNvSpPr>
          <p:nvPr/>
        </p:nvSpPr>
        <p:spPr bwMode="auto">
          <a:xfrm>
            <a:off x="7239000" y="4887913"/>
            <a:ext cx="825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/>
              <a:t>output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C3F615-E82D-4158-B7FC-AE38D907AC67}" type="slidenum">
              <a:rPr lang="en-US" smtClean="0"/>
              <a:pPr>
                <a:defRPr/>
              </a:pPr>
              <a:t>102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166606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Parallel Radix Sort</a:t>
            </a:r>
          </a:p>
        </p:txBody>
      </p:sp>
      <p:sp>
        <p:nvSpPr>
          <p:cNvPr id="32771" name="TextBox 19"/>
          <p:cNvSpPr txBox="1">
            <a:spLocks noChangeArrowheads="1"/>
          </p:cNvSpPr>
          <p:nvPr/>
        </p:nvSpPr>
        <p:spPr bwMode="auto">
          <a:xfrm>
            <a:off x="7224713" y="2854325"/>
            <a:ext cx="8270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/>
              <a:t>i array</a:t>
            </a:r>
          </a:p>
        </p:txBody>
      </p:sp>
      <p:sp>
        <p:nvSpPr>
          <p:cNvPr id="32772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609600"/>
          </a:xfrm>
        </p:spPr>
        <p:txBody>
          <a:bodyPr/>
          <a:lstStyle/>
          <a:p>
            <a:r>
              <a:rPr lang="en-US" smtClean="0"/>
              <a:t>Step 5: Scatter based on address </a:t>
            </a:r>
            <a:r>
              <a:rPr lang="en-US" i="1" smtClean="0">
                <a:solidFill>
                  <a:srgbClr val="FF0000"/>
                </a:solidFill>
              </a:rPr>
              <a:t>d</a:t>
            </a:r>
          </a:p>
        </p:txBody>
      </p:sp>
      <p:cxnSp>
        <p:nvCxnSpPr>
          <p:cNvPr id="32773" name="Straight Connector 22"/>
          <p:cNvCxnSpPr>
            <a:cxnSpLocks noChangeShapeType="1"/>
          </p:cNvCxnSpPr>
          <p:nvPr/>
        </p:nvCxnSpPr>
        <p:spPr bwMode="auto">
          <a:xfrm>
            <a:off x="533400" y="3429000"/>
            <a:ext cx="67818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774" name="Text Box 7"/>
          <p:cNvSpPr txBox="1">
            <a:spLocks noChangeArrowheads="1"/>
          </p:cNvSpPr>
          <p:nvPr/>
        </p:nvSpPr>
        <p:spPr bwMode="auto">
          <a:xfrm>
            <a:off x="823913" y="3581400"/>
            <a:ext cx="685800" cy="400050"/>
          </a:xfrm>
          <a:prstGeom prst="rect">
            <a:avLst/>
          </a:prstGeom>
          <a:solidFill>
            <a:srgbClr val="D9D9D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0</a:t>
            </a: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1619250" y="3581400"/>
            <a:ext cx="685800" cy="400050"/>
          </a:xfrm>
          <a:prstGeom prst="rect">
            <a:avLst/>
          </a:prstGeom>
          <a:solidFill>
            <a:srgbClr val="D9D9D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4</a:t>
            </a:r>
          </a:p>
        </p:txBody>
      </p:sp>
      <p:sp>
        <p:nvSpPr>
          <p:cNvPr id="32776" name="Text Box 7"/>
          <p:cNvSpPr txBox="1">
            <a:spLocks noChangeArrowheads="1"/>
          </p:cNvSpPr>
          <p:nvPr/>
        </p:nvSpPr>
        <p:spPr bwMode="auto">
          <a:xfrm>
            <a:off x="2414588" y="3581400"/>
            <a:ext cx="685800" cy="400050"/>
          </a:xfrm>
          <a:prstGeom prst="rect">
            <a:avLst/>
          </a:prstGeom>
          <a:solidFill>
            <a:srgbClr val="D9D9D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1</a:t>
            </a:r>
          </a:p>
        </p:txBody>
      </p:sp>
      <p:sp>
        <p:nvSpPr>
          <p:cNvPr id="32777" name="Text Box 7"/>
          <p:cNvSpPr txBox="1">
            <a:spLocks noChangeArrowheads="1"/>
          </p:cNvSpPr>
          <p:nvPr/>
        </p:nvSpPr>
        <p:spPr bwMode="auto">
          <a:xfrm>
            <a:off x="3208338" y="3581400"/>
            <a:ext cx="685800" cy="400050"/>
          </a:xfrm>
          <a:prstGeom prst="rect">
            <a:avLst/>
          </a:prstGeom>
          <a:solidFill>
            <a:srgbClr val="D9D9D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2</a:t>
            </a:r>
          </a:p>
        </p:txBody>
      </p:sp>
      <p:sp>
        <p:nvSpPr>
          <p:cNvPr id="32778" name="Text Box 7"/>
          <p:cNvSpPr txBox="1">
            <a:spLocks noChangeArrowheads="1"/>
          </p:cNvSpPr>
          <p:nvPr/>
        </p:nvSpPr>
        <p:spPr bwMode="auto">
          <a:xfrm>
            <a:off x="4003675" y="3586163"/>
            <a:ext cx="685800" cy="400050"/>
          </a:xfrm>
          <a:prstGeom prst="rect">
            <a:avLst/>
          </a:prstGeom>
          <a:solidFill>
            <a:srgbClr val="D9D9D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5</a:t>
            </a:r>
          </a:p>
        </p:txBody>
      </p:sp>
      <p:sp>
        <p:nvSpPr>
          <p:cNvPr id="32779" name="Text Box 7"/>
          <p:cNvSpPr txBox="1">
            <a:spLocks noChangeArrowheads="1"/>
          </p:cNvSpPr>
          <p:nvPr/>
        </p:nvSpPr>
        <p:spPr bwMode="auto">
          <a:xfrm>
            <a:off x="4797425" y="3586163"/>
            <a:ext cx="685800" cy="400050"/>
          </a:xfrm>
          <a:prstGeom prst="rect">
            <a:avLst/>
          </a:prstGeom>
          <a:solidFill>
            <a:srgbClr val="D9D9D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6</a:t>
            </a:r>
          </a:p>
        </p:txBody>
      </p:sp>
      <p:sp>
        <p:nvSpPr>
          <p:cNvPr id="32780" name="Text Box 7"/>
          <p:cNvSpPr txBox="1">
            <a:spLocks noChangeArrowheads="1"/>
          </p:cNvSpPr>
          <p:nvPr/>
        </p:nvSpPr>
        <p:spPr bwMode="auto">
          <a:xfrm>
            <a:off x="5592763" y="3586163"/>
            <a:ext cx="685800" cy="400050"/>
          </a:xfrm>
          <a:prstGeom prst="rect">
            <a:avLst/>
          </a:prstGeom>
          <a:solidFill>
            <a:srgbClr val="D9D9D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7</a:t>
            </a:r>
          </a:p>
        </p:txBody>
      </p:sp>
      <p:sp>
        <p:nvSpPr>
          <p:cNvPr id="32781" name="Text Box 7"/>
          <p:cNvSpPr txBox="1">
            <a:spLocks noChangeArrowheads="1"/>
          </p:cNvSpPr>
          <p:nvPr/>
        </p:nvSpPr>
        <p:spPr bwMode="auto">
          <a:xfrm>
            <a:off x="6386513" y="3586163"/>
            <a:ext cx="685800" cy="400050"/>
          </a:xfrm>
          <a:prstGeom prst="rect">
            <a:avLst/>
          </a:prstGeom>
          <a:solidFill>
            <a:srgbClr val="D9D9D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3</a:t>
            </a:r>
          </a:p>
        </p:txBody>
      </p:sp>
      <p:sp>
        <p:nvSpPr>
          <p:cNvPr id="32782" name="TextBox 64"/>
          <p:cNvSpPr txBox="1">
            <a:spLocks noChangeArrowheads="1"/>
          </p:cNvSpPr>
          <p:nvPr/>
        </p:nvSpPr>
        <p:spPr bwMode="auto">
          <a:xfrm>
            <a:off x="7239000" y="3616325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/>
              <a:t>d</a:t>
            </a:r>
          </a:p>
        </p:txBody>
      </p:sp>
      <p:sp>
        <p:nvSpPr>
          <p:cNvPr id="67" name="Text Box 7"/>
          <p:cNvSpPr txBox="1">
            <a:spLocks noChangeArrowheads="1"/>
          </p:cNvSpPr>
          <p:nvPr/>
        </p:nvSpPr>
        <p:spPr bwMode="auto">
          <a:xfrm>
            <a:off x="823913" y="281940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100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68" name="Text Box 7"/>
          <p:cNvSpPr txBox="1">
            <a:spLocks noChangeArrowheads="1"/>
          </p:cNvSpPr>
          <p:nvPr/>
        </p:nvSpPr>
        <p:spPr bwMode="auto">
          <a:xfrm>
            <a:off x="1619250" y="281940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111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69" name="Text Box 7"/>
          <p:cNvSpPr txBox="1">
            <a:spLocks noChangeArrowheads="1"/>
          </p:cNvSpPr>
          <p:nvPr/>
        </p:nvSpPr>
        <p:spPr bwMode="auto">
          <a:xfrm>
            <a:off x="2414588" y="281940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010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70" name="Text Box 7"/>
          <p:cNvSpPr txBox="1">
            <a:spLocks noChangeArrowheads="1"/>
          </p:cNvSpPr>
          <p:nvPr/>
        </p:nvSpPr>
        <p:spPr bwMode="auto">
          <a:xfrm>
            <a:off x="3208338" y="281940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110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71" name="Text Box 7"/>
          <p:cNvSpPr txBox="1">
            <a:spLocks noChangeArrowheads="1"/>
          </p:cNvSpPr>
          <p:nvPr/>
        </p:nvSpPr>
        <p:spPr bwMode="auto">
          <a:xfrm>
            <a:off x="4003675" y="2824163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011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72" name="Text Box 7"/>
          <p:cNvSpPr txBox="1">
            <a:spLocks noChangeArrowheads="1"/>
          </p:cNvSpPr>
          <p:nvPr/>
        </p:nvSpPr>
        <p:spPr bwMode="auto">
          <a:xfrm>
            <a:off x="4797425" y="2824163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101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73" name="Text Box 7"/>
          <p:cNvSpPr txBox="1">
            <a:spLocks noChangeArrowheads="1"/>
          </p:cNvSpPr>
          <p:nvPr/>
        </p:nvSpPr>
        <p:spPr bwMode="auto">
          <a:xfrm>
            <a:off x="5592763" y="2824163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001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74" name="Text Box 7"/>
          <p:cNvSpPr txBox="1">
            <a:spLocks noChangeArrowheads="1"/>
          </p:cNvSpPr>
          <p:nvPr/>
        </p:nvSpPr>
        <p:spPr bwMode="auto">
          <a:xfrm>
            <a:off x="6386513" y="2824163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000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32791" name="Text Box 7"/>
          <p:cNvSpPr txBox="1">
            <a:spLocks noChangeArrowheads="1"/>
          </p:cNvSpPr>
          <p:nvPr/>
        </p:nvSpPr>
        <p:spPr bwMode="auto">
          <a:xfrm>
            <a:off x="823913" y="4852988"/>
            <a:ext cx="685800" cy="400050"/>
          </a:xfrm>
          <a:prstGeom prst="rect">
            <a:avLst/>
          </a:prstGeom>
          <a:solidFill>
            <a:srgbClr val="E7F4B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100</a:t>
            </a:r>
          </a:p>
        </p:txBody>
      </p:sp>
      <p:sp>
        <p:nvSpPr>
          <p:cNvPr id="32792" name="Text Box 7"/>
          <p:cNvSpPr txBox="1">
            <a:spLocks noChangeArrowheads="1"/>
          </p:cNvSpPr>
          <p:nvPr/>
        </p:nvSpPr>
        <p:spPr bwMode="auto">
          <a:xfrm>
            <a:off x="1619250" y="4852988"/>
            <a:ext cx="685800" cy="400050"/>
          </a:xfrm>
          <a:prstGeom prst="rect">
            <a:avLst/>
          </a:prstGeom>
          <a:solidFill>
            <a:srgbClr val="E7F4B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010</a:t>
            </a:r>
          </a:p>
        </p:txBody>
      </p:sp>
      <p:sp>
        <p:nvSpPr>
          <p:cNvPr id="32793" name="Text Box 7"/>
          <p:cNvSpPr txBox="1">
            <a:spLocks noChangeArrowheads="1"/>
          </p:cNvSpPr>
          <p:nvPr/>
        </p:nvSpPr>
        <p:spPr bwMode="auto">
          <a:xfrm>
            <a:off x="2414588" y="4852988"/>
            <a:ext cx="685800" cy="400050"/>
          </a:xfrm>
          <a:prstGeom prst="rect">
            <a:avLst/>
          </a:prstGeom>
          <a:solidFill>
            <a:srgbClr val="E7F4B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110</a:t>
            </a:r>
          </a:p>
        </p:txBody>
      </p:sp>
      <p:sp>
        <p:nvSpPr>
          <p:cNvPr id="32794" name="Text Box 7"/>
          <p:cNvSpPr txBox="1">
            <a:spLocks noChangeArrowheads="1"/>
          </p:cNvSpPr>
          <p:nvPr/>
        </p:nvSpPr>
        <p:spPr bwMode="auto">
          <a:xfrm>
            <a:off x="3208338" y="4852988"/>
            <a:ext cx="685800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000</a:t>
            </a:r>
          </a:p>
        </p:txBody>
      </p:sp>
      <p:sp>
        <p:nvSpPr>
          <p:cNvPr id="32795" name="Text Box 7"/>
          <p:cNvSpPr txBox="1">
            <a:spLocks noChangeArrowheads="1"/>
          </p:cNvSpPr>
          <p:nvPr/>
        </p:nvSpPr>
        <p:spPr bwMode="auto">
          <a:xfrm>
            <a:off x="4003675" y="4857750"/>
            <a:ext cx="685800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111</a:t>
            </a:r>
          </a:p>
        </p:txBody>
      </p:sp>
      <p:sp>
        <p:nvSpPr>
          <p:cNvPr id="32796" name="Text Box 7"/>
          <p:cNvSpPr txBox="1">
            <a:spLocks noChangeArrowheads="1"/>
          </p:cNvSpPr>
          <p:nvPr/>
        </p:nvSpPr>
        <p:spPr bwMode="auto">
          <a:xfrm>
            <a:off x="4797425" y="4857750"/>
            <a:ext cx="685800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011</a:t>
            </a:r>
          </a:p>
        </p:txBody>
      </p:sp>
      <p:sp>
        <p:nvSpPr>
          <p:cNvPr id="32797" name="Text Box 7"/>
          <p:cNvSpPr txBox="1">
            <a:spLocks noChangeArrowheads="1"/>
          </p:cNvSpPr>
          <p:nvPr/>
        </p:nvSpPr>
        <p:spPr bwMode="auto">
          <a:xfrm>
            <a:off x="5592763" y="4857750"/>
            <a:ext cx="685800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101</a:t>
            </a:r>
          </a:p>
        </p:txBody>
      </p:sp>
      <p:sp>
        <p:nvSpPr>
          <p:cNvPr id="32798" name="Text Box 7"/>
          <p:cNvSpPr txBox="1">
            <a:spLocks noChangeArrowheads="1"/>
          </p:cNvSpPr>
          <p:nvPr/>
        </p:nvSpPr>
        <p:spPr bwMode="auto">
          <a:xfrm>
            <a:off x="6386513" y="4857750"/>
            <a:ext cx="685800" cy="400050"/>
          </a:xfrm>
          <a:prstGeom prst="rect">
            <a:avLst/>
          </a:prstGeom>
          <a:solidFill>
            <a:srgbClr val="E7F4B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001</a:t>
            </a:r>
          </a:p>
        </p:txBody>
      </p:sp>
      <p:sp>
        <p:nvSpPr>
          <p:cNvPr id="32799" name="TextBox 48"/>
          <p:cNvSpPr txBox="1">
            <a:spLocks noChangeArrowheads="1"/>
          </p:cNvSpPr>
          <p:nvPr/>
        </p:nvSpPr>
        <p:spPr bwMode="auto">
          <a:xfrm>
            <a:off x="7239000" y="4887913"/>
            <a:ext cx="825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/>
              <a:t>output</a:t>
            </a:r>
          </a:p>
        </p:txBody>
      </p:sp>
      <p:cxnSp>
        <p:nvCxnSpPr>
          <p:cNvPr id="32800" name="AutoShape 74"/>
          <p:cNvCxnSpPr>
            <a:cxnSpLocks noChangeShapeType="1"/>
            <a:endCxn id="32795" idx="0"/>
          </p:cNvCxnSpPr>
          <p:nvPr/>
        </p:nvCxnSpPr>
        <p:spPr bwMode="auto">
          <a:xfrm>
            <a:off x="1949450" y="3987800"/>
            <a:ext cx="2397125" cy="86995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801" name="AutoShape 40"/>
          <p:cNvCxnSpPr>
            <a:cxnSpLocks noChangeShapeType="1"/>
            <a:endCxn id="32791" idx="0"/>
          </p:cNvCxnSpPr>
          <p:nvPr/>
        </p:nvCxnSpPr>
        <p:spPr bwMode="auto">
          <a:xfrm flipH="1">
            <a:off x="1166813" y="3981450"/>
            <a:ext cx="0" cy="8715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802" name="AutoShape 40"/>
          <p:cNvCxnSpPr>
            <a:cxnSpLocks noChangeShapeType="1"/>
            <a:endCxn id="32792" idx="0"/>
          </p:cNvCxnSpPr>
          <p:nvPr/>
        </p:nvCxnSpPr>
        <p:spPr bwMode="auto">
          <a:xfrm flipH="1">
            <a:off x="1962150" y="4024313"/>
            <a:ext cx="795338" cy="828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803" name="AutoShape 40"/>
          <p:cNvCxnSpPr>
            <a:cxnSpLocks noChangeShapeType="1"/>
            <a:endCxn id="32793" idx="0"/>
          </p:cNvCxnSpPr>
          <p:nvPr/>
        </p:nvCxnSpPr>
        <p:spPr bwMode="auto">
          <a:xfrm flipH="1">
            <a:off x="2757488" y="4024313"/>
            <a:ext cx="793750" cy="828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804" name="AutoShape 40"/>
          <p:cNvCxnSpPr>
            <a:cxnSpLocks noChangeShapeType="1"/>
            <a:endCxn id="32794" idx="0"/>
          </p:cNvCxnSpPr>
          <p:nvPr/>
        </p:nvCxnSpPr>
        <p:spPr bwMode="auto">
          <a:xfrm flipH="1">
            <a:off x="3551238" y="4016375"/>
            <a:ext cx="3178175" cy="8366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805" name="AutoShape 74"/>
          <p:cNvCxnSpPr>
            <a:cxnSpLocks noChangeShapeType="1"/>
            <a:endCxn id="32796" idx="0"/>
          </p:cNvCxnSpPr>
          <p:nvPr/>
        </p:nvCxnSpPr>
        <p:spPr bwMode="auto">
          <a:xfrm>
            <a:off x="4308475" y="4003675"/>
            <a:ext cx="831850" cy="85407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806" name="AutoShape 74"/>
          <p:cNvCxnSpPr>
            <a:cxnSpLocks noChangeShapeType="1"/>
            <a:endCxn id="32797" idx="0"/>
          </p:cNvCxnSpPr>
          <p:nvPr/>
        </p:nvCxnSpPr>
        <p:spPr bwMode="auto">
          <a:xfrm>
            <a:off x="5140325" y="4003675"/>
            <a:ext cx="795338" cy="85407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807" name="AutoShape 74"/>
          <p:cNvCxnSpPr>
            <a:cxnSpLocks noChangeShapeType="1"/>
            <a:endCxn id="32798" idx="0"/>
          </p:cNvCxnSpPr>
          <p:nvPr/>
        </p:nvCxnSpPr>
        <p:spPr bwMode="auto">
          <a:xfrm>
            <a:off x="5935663" y="4000500"/>
            <a:ext cx="793750" cy="85725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808" name="AutoShape 74"/>
          <p:cNvCxnSpPr>
            <a:cxnSpLocks noChangeShapeType="1"/>
            <a:endCxn id="32780" idx="0"/>
          </p:cNvCxnSpPr>
          <p:nvPr/>
        </p:nvCxnSpPr>
        <p:spPr bwMode="auto">
          <a:xfrm>
            <a:off x="5935663" y="3219450"/>
            <a:ext cx="0" cy="36671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809" name="AutoShape 74"/>
          <p:cNvCxnSpPr>
            <a:cxnSpLocks noChangeShapeType="1"/>
          </p:cNvCxnSpPr>
          <p:nvPr/>
        </p:nvCxnSpPr>
        <p:spPr bwMode="auto">
          <a:xfrm>
            <a:off x="5140325" y="3236913"/>
            <a:ext cx="0" cy="366712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810" name="AutoShape 74"/>
          <p:cNvCxnSpPr>
            <a:cxnSpLocks noChangeShapeType="1"/>
          </p:cNvCxnSpPr>
          <p:nvPr/>
        </p:nvCxnSpPr>
        <p:spPr bwMode="auto">
          <a:xfrm>
            <a:off x="4335463" y="3236913"/>
            <a:ext cx="0" cy="366712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811" name="AutoShape 74"/>
          <p:cNvCxnSpPr>
            <a:cxnSpLocks noChangeShapeType="1"/>
          </p:cNvCxnSpPr>
          <p:nvPr/>
        </p:nvCxnSpPr>
        <p:spPr bwMode="auto">
          <a:xfrm>
            <a:off x="1960563" y="3200400"/>
            <a:ext cx="0" cy="36671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812" name="AutoShape 40"/>
          <p:cNvCxnSpPr>
            <a:cxnSpLocks noChangeShapeType="1"/>
            <a:stCxn id="67" idx="2"/>
            <a:endCxn id="32774" idx="0"/>
          </p:cNvCxnSpPr>
          <p:nvPr/>
        </p:nvCxnSpPr>
        <p:spPr bwMode="auto">
          <a:xfrm>
            <a:off x="1166813" y="3219450"/>
            <a:ext cx="0" cy="361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813" name="AutoShape 40"/>
          <p:cNvCxnSpPr>
            <a:cxnSpLocks noChangeShapeType="1"/>
          </p:cNvCxnSpPr>
          <p:nvPr/>
        </p:nvCxnSpPr>
        <p:spPr bwMode="auto">
          <a:xfrm>
            <a:off x="2743200" y="3200400"/>
            <a:ext cx="0" cy="361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814" name="AutoShape 40"/>
          <p:cNvCxnSpPr>
            <a:cxnSpLocks noChangeShapeType="1"/>
          </p:cNvCxnSpPr>
          <p:nvPr/>
        </p:nvCxnSpPr>
        <p:spPr bwMode="auto">
          <a:xfrm>
            <a:off x="3581400" y="3200400"/>
            <a:ext cx="0" cy="361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815" name="AutoShape 40"/>
          <p:cNvCxnSpPr>
            <a:cxnSpLocks noChangeShapeType="1"/>
          </p:cNvCxnSpPr>
          <p:nvPr/>
        </p:nvCxnSpPr>
        <p:spPr bwMode="auto">
          <a:xfrm>
            <a:off x="6705600" y="3200400"/>
            <a:ext cx="0" cy="361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C3F615-E82D-4158-B7FC-AE38D907AC67}" type="slidenum">
              <a:rPr lang="en-US" smtClean="0"/>
              <a:pPr>
                <a:defRPr/>
              </a:pPr>
              <a:t>103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489106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Parallel Radix 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Given k-bit keys, how do we sort using our new </a:t>
            </a:r>
            <a:r>
              <a:rPr lang="en-US" i="1" dirty="0" smtClean="0">
                <a:solidFill>
                  <a:srgbClr val="FF0000"/>
                </a:solidFill>
              </a:rPr>
              <a:t>split</a:t>
            </a:r>
            <a:r>
              <a:rPr lang="en-US" dirty="0" smtClean="0"/>
              <a:t> function?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Once each tile is sorted, how do we merge tiles to provide the final sorted array?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C3F615-E82D-4158-B7FC-AE38D907AC67}" type="slidenum">
              <a:rPr lang="en-US" smtClean="0"/>
              <a:pPr>
                <a:defRPr/>
              </a:pPr>
              <a:t>104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639685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Summary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Parallel reduction, scan, and sort are building blocks for many algorithms</a:t>
            </a:r>
          </a:p>
          <a:p>
            <a:pPr eaLnBrk="1" hangingPunct="1"/>
            <a:r>
              <a:rPr lang="en-US" dirty="0" smtClean="0"/>
              <a:t>An understanding of parallel programming and GPU architecture yields efficient GPU implementations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C3F615-E82D-4158-B7FC-AE38D907AC67}" type="slidenum">
              <a:rPr lang="en-US" smtClean="0"/>
              <a:pPr>
                <a:defRPr/>
              </a:pPr>
              <a:t>105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5956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Parallel Reduction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228600" y="1981200"/>
            <a:ext cx="8915400" cy="3886200"/>
          </a:xfrm>
        </p:spPr>
        <p:txBody>
          <a:bodyPr/>
          <a:lstStyle/>
          <a:p>
            <a:r>
              <a:rPr lang="en-US" smtClean="0"/>
              <a:t>Similar to brackets for a basketball tournament</a:t>
            </a:r>
          </a:p>
          <a:p>
            <a:r>
              <a:rPr lang="en-US" smtClean="0"/>
              <a:t>log(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mtClean="0"/>
              <a:t>) passes for 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mtClean="0"/>
              <a:t> elements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  <a:p>
            <a:pPr>
              <a:buFont typeface="Wingdings" pitchFamily="2" charset="2"/>
              <a:buNone/>
            </a:pPr>
            <a:endParaRPr lang="en-US" smtClean="0"/>
          </a:p>
        </p:txBody>
      </p:sp>
      <p:grpSp>
        <p:nvGrpSpPr>
          <p:cNvPr id="13316" name="Group 50"/>
          <p:cNvGrpSpPr>
            <a:grpSpLocks/>
          </p:cNvGrpSpPr>
          <p:nvPr/>
        </p:nvGrpSpPr>
        <p:grpSpPr bwMode="auto">
          <a:xfrm>
            <a:off x="2555875" y="4267200"/>
            <a:ext cx="4032250" cy="2265363"/>
            <a:chOff x="1998663" y="2895600"/>
            <a:chExt cx="5140643" cy="2889310"/>
          </a:xfrm>
        </p:grpSpPr>
        <p:sp>
          <p:nvSpPr>
            <p:cNvPr id="13317" name="Text Box 7"/>
            <p:cNvSpPr txBox="1">
              <a:spLocks noChangeArrowheads="1"/>
            </p:cNvSpPr>
            <p:nvPr/>
          </p:nvSpPr>
          <p:spPr bwMode="auto">
            <a:xfrm>
              <a:off x="1998663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13318" name="Text Box 8"/>
            <p:cNvSpPr txBox="1">
              <a:spLocks noChangeArrowheads="1"/>
            </p:cNvSpPr>
            <p:nvPr/>
          </p:nvSpPr>
          <p:spPr bwMode="auto">
            <a:xfrm>
              <a:off x="2662238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13319" name="Text Box 9"/>
            <p:cNvSpPr txBox="1">
              <a:spLocks noChangeArrowheads="1"/>
            </p:cNvSpPr>
            <p:nvPr/>
          </p:nvSpPr>
          <p:spPr bwMode="auto">
            <a:xfrm>
              <a:off x="5318125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13320" name="Text Box 10"/>
            <p:cNvSpPr txBox="1">
              <a:spLocks noChangeArrowheads="1"/>
            </p:cNvSpPr>
            <p:nvPr/>
          </p:nvSpPr>
          <p:spPr bwMode="auto">
            <a:xfrm>
              <a:off x="3325813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13321" name="Text Box 11"/>
            <p:cNvSpPr txBox="1">
              <a:spLocks noChangeArrowheads="1"/>
            </p:cNvSpPr>
            <p:nvPr/>
          </p:nvSpPr>
          <p:spPr bwMode="auto">
            <a:xfrm>
              <a:off x="3989388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13322" name="Text Box 12"/>
            <p:cNvSpPr txBox="1">
              <a:spLocks noChangeArrowheads="1"/>
            </p:cNvSpPr>
            <p:nvPr/>
          </p:nvSpPr>
          <p:spPr bwMode="auto">
            <a:xfrm>
              <a:off x="4654550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13323" name="Text Box 13"/>
            <p:cNvSpPr txBox="1">
              <a:spLocks noChangeArrowheads="1"/>
            </p:cNvSpPr>
            <p:nvPr/>
          </p:nvSpPr>
          <p:spPr bwMode="auto">
            <a:xfrm>
              <a:off x="5981700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13324" name="Text Box 14"/>
            <p:cNvSpPr txBox="1">
              <a:spLocks noChangeArrowheads="1"/>
            </p:cNvSpPr>
            <p:nvPr/>
          </p:nvSpPr>
          <p:spPr bwMode="auto">
            <a:xfrm>
              <a:off x="6646863" y="2895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13325" name="Text Box 15"/>
            <p:cNvSpPr txBox="1">
              <a:spLocks noChangeArrowheads="1"/>
            </p:cNvSpPr>
            <p:nvPr/>
          </p:nvSpPr>
          <p:spPr bwMode="auto">
            <a:xfrm>
              <a:off x="1998663" y="37084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13326" name="Text Box 16"/>
            <p:cNvSpPr txBox="1">
              <a:spLocks noChangeArrowheads="1"/>
            </p:cNvSpPr>
            <p:nvPr/>
          </p:nvSpPr>
          <p:spPr bwMode="auto">
            <a:xfrm>
              <a:off x="2662238" y="37084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13327" name="Text Box 17"/>
            <p:cNvSpPr txBox="1">
              <a:spLocks noChangeArrowheads="1"/>
            </p:cNvSpPr>
            <p:nvPr/>
          </p:nvSpPr>
          <p:spPr bwMode="auto">
            <a:xfrm>
              <a:off x="5318125" y="37084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13328" name="Text Box 18"/>
            <p:cNvSpPr txBox="1">
              <a:spLocks noChangeArrowheads="1"/>
            </p:cNvSpPr>
            <p:nvPr/>
          </p:nvSpPr>
          <p:spPr bwMode="auto">
            <a:xfrm>
              <a:off x="3325813" y="37084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13329" name="Text Box 19"/>
            <p:cNvSpPr txBox="1">
              <a:spLocks noChangeArrowheads="1"/>
            </p:cNvSpPr>
            <p:nvPr/>
          </p:nvSpPr>
          <p:spPr bwMode="auto">
            <a:xfrm>
              <a:off x="3989388" y="37084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13330" name="Text Box 20"/>
            <p:cNvSpPr txBox="1">
              <a:spLocks noChangeArrowheads="1"/>
            </p:cNvSpPr>
            <p:nvPr/>
          </p:nvSpPr>
          <p:spPr bwMode="auto">
            <a:xfrm>
              <a:off x="4654550" y="37084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13331" name="Text Box 21"/>
            <p:cNvSpPr txBox="1">
              <a:spLocks noChangeArrowheads="1"/>
            </p:cNvSpPr>
            <p:nvPr/>
          </p:nvSpPr>
          <p:spPr bwMode="auto">
            <a:xfrm>
              <a:off x="5981700" y="37084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13332" name="Text Box 22"/>
            <p:cNvSpPr txBox="1">
              <a:spLocks noChangeArrowheads="1"/>
            </p:cNvSpPr>
            <p:nvPr/>
          </p:nvSpPr>
          <p:spPr bwMode="auto">
            <a:xfrm>
              <a:off x="6646863" y="37084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13333" name="Text Box 23"/>
            <p:cNvSpPr txBox="1">
              <a:spLocks noChangeArrowheads="1"/>
            </p:cNvSpPr>
            <p:nvPr/>
          </p:nvSpPr>
          <p:spPr bwMode="auto">
            <a:xfrm>
              <a:off x="1998663" y="4546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13334" name="Text Box 24"/>
            <p:cNvSpPr txBox="1">
              <a:spLocks noChangeArrowheads="1"/>
            </p:cNvSpPr>
            <p:nvPr/>
          </p:nvSpPr>
          <p:spPr bwMode="auto">
            <a:xfrm>
              <a:off x="2662238" y="45466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13335" name="Text Box 25"/>
            <p:cNvSpPr txBox="1">
              <a:spLocks noChangeArrowheads="1"/>
            </p:cNvSpPr>
            <p:nvPr/>
          </p:nvSpPr>
          <p:spPr bwMode="auto">
            <a:xfrm>
              <a:off x="5318125" y="45466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13336" name="Text Box 26"/>
            <p:cNvSpPr txBox="1">
              <a:spLocks noChangeArrowheads="1"/>
            </p:cNvSpPr>
            <p:nvPr/>
          </p:nvSpPr>
          <p:spPr bwMode="auto">
            <a:xfrm>
              <a:off x="3325813" y="45466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13337" name="Text Box 27"/>
            <p:cNvSpPr txBox="1">
              <a:spLocks noChangeArrowheads="1"/>
            </p:cNvSpPr>
            <p:nvPr/>
          </p:nvSpPr>
          <p:spPr bwMode="auto">
            <a:xfrm>
              <a:off x="3989388" y="45466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13338" name="Text Box 28"/>
            <p:cNvSpPr txBox="1">
              <a:spLocks noChangeArrowheads="1"/>
            </p:cNvSpPr>
            <p:nvPr/>
          </p:nvSpPr>
          <p:spPr bwMode="auto">
            <a:xfrm>
              <a:off x="4654550" y="45466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13339" name="Text Box 29"/>
            <p:cNvSpPr txBox="1">
              <a:spLocks noChangeArrowheads="1"/>
            </p:cNvSpPr>
            <p:nvPr/>
          </p:nvSpPr>
          <p:spPr bwMode="auto">
            <a:xfrm>
              <a:off x="5981700" y="45466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13340" name="Text Box 30"/>
            <p:cNvSpPr txBox="1">
              <a:spLocks noChangeArrowheads="1"/>
            </p:cNvSpPr>
            <p:nvPr/>
          </p:nvSpPr>
          <p:spPr bwMode="auto">
            <a:xfrm>
              <a:off x="6646863" y="45466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13341" name="Text Box 31"/>
            <p:cNvSpPr txBox="1">
              <a:spLocks noChangeArrowheads="1"/>
            </p:cNvSpPr>
            <p:nvPr/>
          </p:nvSpPr>
          <p:spPr bwMode="auto">
            <a:xfrm>
              <a:off x="1998663" y="5384800"/>
              <a:ext cx="492443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13342" name="Text Box 32"/>
            <p:cNvSpPr txBox="1">
              <a:spLocks noChangeArrowheads="1"/>
            </p:cNvSpPr>
            <p:nvPr/>
          </p:nvSpPr>
          <p:spPr bwMode="auto">
            <a:xfrm>
              <a:off x="2662238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13343" name="Text Box 33"/>
            <p:cNvSpPr txBox="1">
              <a:spLocks noChangeArrowheads="1"/>
            </p:cNvSpPr>
            <p:nvPr/>
          </p:nvSpPr>
          <p:spPr bwMode="auto">
            <a:xfrm>
              <a:off x="5318125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13344" name="Text Box 34"/>
            <p:cNvSpPr txBox="1">
              <a:spLocks noChangeArrowheads="1"/>
            </p:cNvSpPr>
            <p:nvPr/>
          </p:nvSpPr>
          <p:spPr bwMode="auto">
            <a:xfrm>
              <a:off x="3325813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13345" name="Text Box 35"/>
            <p:cNvSpPr txBox="1">
              <a:spLocks noChangeArrowheads="1"/>
            </p:cNvSpPr>
            <p:nvPr/>
          </p:nvSpPr>
          <p:spPr bwMode="auto">
            <a:xfrm>
              <a:off x="3989388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13346" name="Text Box 36"/>
            <p:cNvSpPr txBox="1">
              <a:spLocks noChangeArrowheads="1"/>
            </p:cNvSpPr>
            <p:nvPr/>
          </p:nvSpPr>
          <p:spPr bwMode="auto">
            <a:xfrm>
              <a:off x="4654550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13347" name="Text Box 37"/>
            <p:cNvSpPr txBox="1">
              <a:spLocks noChangeArrowheads="1"/>
            </p:cNvSpPr>
            <p:nvPr/>
          </p:nvSpPr>
          <p:spPr bwMode="auto">
            <a:xfrm>
              <a:off x="5981700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sp>
          <p:nvSpPr>
            <p:cNvPr id="13348" name="Text Box 38"/>
            <p:cNvSpPr txBox="1">
              <a:spLocks noChangeArrowheads="1"/>
            </p:cNvSpPr>
            <p:nvPr/>
          </p:nvSpPr>
          <p:spPr bwMode="auto">
            <a:xfrm>
              <a:off x="6646863" y="5384800"/>
              <a:ext cx="492443" cy="40011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2000">
                  <a:latin typeface="Courier New" pitchFamily="49" charset="0"/>
                </a:rPr>
                <a:t>  </a:t>
              </a:r>
            </a:p>
          </p:txBody>
        </p:sp>
        <p:cxnSp>
          <p:nvCxnSpPr>
            <p:cNvPr id="13349" name="AutoShape 40"/>
            <p:cNvCxnSpPr>
              <a:cxnSpLocks noChangeShapeType="1"/>
            </p:cNvCxnSpPr>
            <p:nvPr/>
          </p:nvCxnSpPr>
          <p:spPr bwMode="auto">
            <a:xfrm>
              <a:off x="2263775" y="3302000"/>
              <a:ext cx="0" cy="406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350" name="AutoShape 42"/>
            <p:cNvCxnSpPr>
              <a:cxnSpLocks noChangeShapeType="1"/>
            </p:cNvCxnSpPr>
            <p:nvPr/>
          </p:nvCxnSpPr>
          <p:spPr bwMode="auto">
            <a:xfrm>
              <a:off x="3590925" y="3302000"/>
              <a:ext cx="0" cy="406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351" name="AutoShape 44"/>
            <p:cNvCxnSpPr>
              <a:cxnSpLocks noChangeShapeType="1"/>
            </p:cNvCxnSpPr>
            <p:nvPr/>
          </p:nvCxnSpPr>
          <p:spPr bwMode="auto">
            <a:xfrm>
              <a:off x="4919663" y="3302000"/>
              <a:ext cx="0" cy="406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352" name="AutoShape 46"/>
            <p:cNvCxnSpPr>
              <a:cxnSpLocks noChangeShapeType="1"/>
            </p:cNvCxnSpPr>
            <p:nvPr/>
          </p:nvCxnSpPr>
          <p:spPr bwMode="auto">
            <a:xfrm>
              <a:off x="6248400" y="3302000"/>
              <a:ext cx="0" cy="406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353" name="AutoShape 74"/>
            <p:cNvCxnSpPr>
              <a:cxnSpLocks noChangeShapeType="1"/>
              <a:stCxn id="13318" idx="2"/>
              <a:endCxn id="13325" idx="0"/>
            </p:cNvCxnSpPr>
            <p:nvPr/>
          </p:nvCxnSpPr>
          <p:spPr bwMode="auto">
            <a:xfrm rot="5400000">
              <a:off x="2370328" y="3170268"/>
              <a:ext cx="412690" cy="6635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354" name="AutoShape 74"/>
            <p:cNvCxnSpPr>
              <a:cxnSpLocks noChangeShapeType="1"/>
              <a:stCxn id="13321" idx="2"/>
              <a:endCxn id="13328" idx="0"/>
            </p:cNvCxnSpPr>
            <p:nvPr/>
          </p:nvCxnSpPr>
          <p:spPr bwMode="auto">
            <a:xfrm rot="5400000">
              <a:off x="3697478" y="3170268"/>
              <a:ext cx="412690" cy="6635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355" name="AutoShape 74"/>
            <p:cNvCxnSpPr>
              <a:cxnSpLocks noChangeShapeType="1"/>
              <a:stCxn id="13319" idx="2"/>
              <a:endCxn id="13330" idx="0"/>
            </p:cNvCxnSpPr>
            <p:nvPr/>
          </p:nvCxnSpPr>
          <p:spPr bwMode="auto">
            <a:xfrm rot="5400000">
              <a:off x="5026215" y="3170268"/>
              <a:ext cx="412690" cy="6635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356" name="AutoShape 74"/>
            <p:cNvCxnSpPr>
              <a:cxnSpLocks noChangeShapeType="1"/>
              <a:stCxn id="13324" idx="2"/>
              <a:endCxn id="13331" idx="0"/>
            </p:cNvCxnSpPr>
            <p:nvPr/>
          </p:nvCxnSpPr>
          <p:spPr bwMode="auto">
            <a:xfrm rot="5400000">
              <a:off x="6354159" y="3169474"/>
              <a:ext cx="412690" cy="665163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357" name="AutoShape 40"/>
            <p:cNvCxnSpPr>
              <a:cxnSpLocks noChangeShapeType="1"/>
              <a:stCxn id="13325" idx="2"/>
              <a:endCxn id="13333" idx="0"/>
            </p:cNvCxnSpPr>
            <p:nvPr/>
          </p:nvCxnSpPr>
          <p:spPr bwMode="auto">
            <a:xfrm rot="5400000">
              <a:off x="2025840" y="4327555"/>
              <a:ext cx="43809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358" name="AutoShape 74"/>
            <p:cNvCxnSpPr>
              <a:cxnSpLocks noChangeShapeType="1"/>
              <a:stCxn id="13328" idx="2"/>
              <a:endCxn id="13333" idx="0"/>
            </p:cNvCxnSpPr>
            <p:nvPr/>
          </p:nvCxnSpPr>
          <p:spPr bwMode="auto">
            <a:xfrm rot="5400000">
              <a:off x="2689415" y="3663980"/>
              <a:ext cx="438090" cy="1327150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359" name="AutoShape 40"/>
            <p:cNvCxnSpPr>
              <a:cxnSpLocks noChangeShapeType="1"/>
              <a:stCxn id="13330" idx="2"/>
              <a:endCxn id="13338" idx="0"/>
            </p:cNvCxnSpPr>
            <p:nvPr/>
          </p:nvCxnSpPr>
          <p:spPr bwMode="auto">
            <a:xfrm rot="5400000">
              <a:off x="4681727" y="4327555"/>
              <a:ext cx="43809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360" name="AutoShape 74"/>
            <p:cNvCxnSpPr>
              <a:cxnSpLocks noChangeShapeType="1"/>
              <a:stCxn id="13331" idx="2"/>
              <a:endCxn id="13338" idx="0"/>
            </p:cNvCxnSpPr>
            <p:nvPr/>
          </p:nvCxnSpPr>
          <p:spPr bwMode="auto">
            <a:xfrm rot="5400000">
              <a:off x="5345302" y="3663980"/>
              <a:ext cx="438090" cy="1327150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361" name="AutoShape 74"/>
            <p:cNvCxnSpPr>
              <a:cxnSpLocks noChangeShapeType="1"/>
              <a:stCxn id="13338" idx="2"/>
              <a:endCxn id="13341" idx="0"/>
            </p:cNvCxnSpPr>
            <p:nvPr/>
          </p:nvCxnSpPr>
          <p:spPr bwMode="auto">
            <a:xfrm rot="5400000">
              <a:off x="3353784" y="3837812"/>
              <a:ext cx="438090" cy="2655887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362" name="AutoShape 40"/>
            <p:cNvCxnSpPr>
              <a:cxnSpLocks noChangeShapeType="1"/>
              <a:stCxn id="13333" idx="2"/>
              <a:endCxn id="13341" idx="0"/>
            </p:cNvCxnSpPr>
            <p:nvPr/>
          </p:nvCxnSpPr>
          <p:spPr bwMode="auto">
            <a:xfrm rot="5400000">
              <a:off x="2025840" y="5165755"/>
              <a:ext cx="43809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C3F615-E82D-4158-B7FC-AE38D907AC6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513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All-Prefix-Sums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i="1" smtClean="0">
                <a:solidFill>
                  <a:srgbClr val="CC3300"/>
                </a:solidFill>
              </a:rPr>
              <a:t>All-Prefix-Sums</a:t>
            </a:r>
          </a:p>
          <a:p>
            <a:pPr lvl="1" eaLnBrk="1" hangingPunct="1"/>
            <a:r>
              <a:rPr lang="en-US" smtClean="0"/>
              <a:t>Input</a:t>
            </a:r>
          </a:p>
          <a:p>
            <a:pPr lvl="2" eaLnBrk="1" hangingPunct="1"/>
            <a:r>
              <a:rPr lang="en-US" smtClean="0"/>
              <a:t>Array of </a:t>
            </a:r>
            <a:r>
              <a:rPr lang="en-US" i="1" smtClean="0"/>
              <a:t>n</a:t>
            </a:r>
            <a:r>
              <a:rPr lang="en-US" smtClean="0"/>
              <a:t> elements:</a:t>
            </a:r>
          </a:p>
          <a:p>
            <a:pPr lvl="2" eaLnBrk="1" hangingPunct="1"/>
            <a:r>
              <a:rPr lang="en-US" smtClean="0"/>
              <a:t>Binary associate operator: </a:t>
            </a:r>
          </a:p>
          <a:p>
            <a:pPr lvl="2" eaLnBrk="1" hangingPunct="1"/>
            <a:r>
              <a:rPr lang="en-US" smtClean="0"/>
              <a:t>Identity:  </a:t>
            </a:r>
            <a:r>
              <a:rPr lang="en-US" i="1" smtClean="0"/>
              <a:t>I</a:t>
            </a:r>
          </a:p>
          <a:p>
            <a:pPr lvl="1" eaLnBrk="1" hangingPunct="1"/>
            <a:r>
              <a:rPr lang="en-US" smtClean="0"/>
              <a:t>Outputs the array:</a:t>
            </a:r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2088" y="3581400"/>
            <a:ext cx="2905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0" y="6553200"/>
            <a:ext cx="9144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1400"/>
              <a:t>Images from http://http.developer.nvidia.com/GPUGems3/gpugems3_ch39.html  </a:t>
            </a:r>
          </a:p>
        </p:txBody>
      </p:sp>
      <p:pic>
        <p:nvPicPr>
          <p:cNvPr id="14342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167063"/>
            <a:ext cx="12192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3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4495800"/>
            <a:ext cx="3886200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C3F615-E82D-4158-B7FC-AE38D907AC6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363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All-Prefix-Sums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  <a:p>
            <a:pPr lvl="1" eaLnBrk="1" hangingPunct="1"/>
            <a:r>
              <a:rPr lang="en-US" smtClean="0"/>
              <a:t>If     is addition, the array</a:t>
            </a:r>
          </a:p>
          <a:p>
            <a:pPr lvl="2" eaLnBrk="1" hangingPunct="1"/>
            <a:r>
              <a:rPr lang="en-US" smtClean="0">
                <a:solidFill>
                  <a:srgbClr val="CC3300"/>
                </a:solidFill>
                <a:latin typeface="Courier New" pitchFamily="49" charset="0"/>
              </a:rPr>
              <a:t>[3 1 7  0  4  1  6  3]</a:t>
            </a:r>
          </a:p>
          <a:p>
            <a:pPr lvl="1" eaLnBrk="1" hangingPunct="1"/>
            <a:r>
              <a:rPr lang="en-US" smtClean="0"/>
              <a:t>is transformed to</a:t>
            </a:r>
          </a:p>
          <a:p>
            <a:pPr lvl="2" eaLnBrk="1" hangingPunct="1"/>
            <a:r>
              <a:rPr lang="en-US" smtClean="0">
                <a:solidFill>
                  <a:srgbClr val="CC3300"/>
                </a:solidFill>
                <a:latin typeface="Courier New" pitchFamily="49" charset="0"/>
              </a:rPr>
              <a:t>[0 3 4 11 11 15 16 22]</a:t>
            </a:r>
          </a:p>
          <a:p>
            <a:pPr eaLnBrk="1" hangingPunct="1"/>
            <a:r>
              <a:rPr lang="en-US" smtClean="0"/>
              <a:t>Seems sequential, but there is an efficient parallel solution</a:t>
            </a:r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4488" y="2667000"/>
            <a:ext cx="2905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C3F615-E82D-4158-B7FC-AE38D907AC6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231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Scan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i="1" dirty="0" smtClean="0">
                <a:solidFill>
                  <a:srgbClr val="CC3300"/>
                </a:solidFill>
              </a:rPr>
              <a:t>Exclusive </a:t>
            </a:r>
            <a:r>
              <a:rPr lang="en-US" i="1" dirty="0" smtClean="0">
                <a:solidFill>
                  <a:srgbClr val="CC3300"/>
                </a:solidFill>
              </a:rPr>
              <a:t>Scan</a:t>
            </a:r>
            <a:r>
              <a:rPr lang="en-US" dirty="0" smtClean="0"/>
              <a:t>:  Element </a:t>
            </a:r>
            <a:r>
              <a:rPr lang="en-US" i="1" dirty="0" smtClean="0"/>
              <a:t>j</a:t>
            </a:r>
            <a:r>
              <a:rPr lang="en-US" dirty="0" smtClean="0"/>
              <a:t> of the result does not include element </a:t>
            </a:r>
            <a:r>
              <a:rPr lang="en-US" i="1" dirty="0" smtClean="0"/>
              <a:t>j</a:t>
            </a:r>
            <a:r>
              <a:rPr lang="en-US" dirty="0" smtClean="0"/>
              <a:t> of the input: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>
                <a:latin typeface="Courier New" pitchFamily="49" charset="0"/>
              </a:rPr>
              <a:t>In:  </a:t>
            </a:r>
            <a:r>
              <a:rPr lang="en-US" dirty="0" smtClean="0">
                <a:solidFill>
                  <a:srgbClr val="CC3300"/>
                </a:solidFill>
                <a:latin typeface="Courier New" pitchFamily="49" charset="0"/>
              </a:rPr>
              <a:t>[3 1 7  0  4  1  6  3]</a:t>
            </a:r>
            <a:endParaRPr lang="en-US" dirty="0" smtClean="0"/>
          </a:p>
          <a:p>
            <a:pPr lvl="2" eaLnBrk="1" hangingPunct="1">
              <a:lnSpc>
                <a:spcPct val="90000"/>
              </a:lnSpc>
            </a:pPr>
            <a:r>
              <a:rPr lang="en-US" dirty="0" smtClean="0">
                <a:latin typeface="Courier New" pitchFamily="49" charset="0"/>
              </a:rPr>
              <a:t>Out: </a:t>
            </a:r>
            <a:r>
              <a:rPr lang="en-US" dirty="0" smtClean="0">
                <a:solidFill>
                  <a:srgbClr val="CC3300"/>
                </a:solidFill>
                <a:latin typeface="Courier New" pitchFamily="49" charset="0"/>
              </a:rPr>
              <a:t>[0 3 4 11 11 15 16 22]</a:t>
            </a:r>
          </a:p>
          <a:p>
            <a:pPr eaLnBrk="1" hangingPunct="1">
              <a:lnSpc>
                <a:spcPct val="90000"/>
              </a:lnSpc>
            </a:pPr>
            <a:r>
              <a:rPr lang="en-US" i="1" dirty="0" smtClean="0">
                <a:solidFill>
                  <a:srgbClr val="CC3300"/>
                </a:solidFill>
              </a:rPr>
              <a:t>Inclusive Scan </a:t>
            </a:r>
            <a:r>
              <a:rPr lang="en-US" dirty="0" smtClean="0"/>
              <a:t>(</a:t>
            </a:r>
            <a:r>
              <a:rPr lang="en-US" i="1" dirty="0" err="1" smtClean="0">
                <a:solidFill>
                  <a:srgbClr val="CC3300"/>
                </a:solidFill>
              </a:rPr>
              <a:t>Prescan</a:t>
            </a:r>
            <a:r>
              <a:rPr lang="en-US" dirty="0" smtClean="0"/>
              <a:t>):  All elements including </a:t>
            </a:r>
            <a:r>
              <a:rPr lang="en-US" i="1" dirty="0" smtClean="0"/>
              <a:t>j</a:t>
            </a:r>
            <a:r>
              <a:rPr lang="en-US" dirty="0" smtClean="0"/>
              <a:t> are summed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>
                <a:latin typeface="Courier New" pitchFamily="49" charset="0"/>
              </a:rPr>
              <a:t>In:  </a:t>
            </a:r>
            <a:r>
              <a:rPr lang="en-US" dirty="0" smtClean="0">
                <a:solidFill>
                  <a:srgbClr val="CC3300"/>
                </a:solidFill>
                <a:latin typeface="Courier New" pitchFamily="49" charset="0"/>
              </a:rPr>
              <a:t>[3 1 7  0  4  1  6  3]</a:t>
            </a:r>
            <a:endParaRPr lang="en-US" dirty="0" smtClean="0"/>
          </a:p>
          <a:p>
            <a:pPr lvl="2" eaLnBrk="1" hangingPunct="1">
              <a:lnSpc>
                <a:spcPct val="90000"/>
              </a:lnSpc>
            </a:pPr>
            <a:r>
              <a:rPr lang="en-US" dirty="0" smtClean="0">
                <a:latin typeface="Courier New" pitchFamily="49" charset="0"/>
              </a:rPr>
              <a:t>Out: </a:t>
            </a:r>
            <a:r>
              <a:rPr lang="en-US" dirty="0" smtClean="0">
                <a:solidFill>
                  <a:srgbClr val="CC3300"/>
                </a:solidFill>
                <a:latin typeface="Courier New" pitchFamily="49" charset="0"/>
              </a:rPr>
              <a:t>[3 4 11 11 15 16 22 25]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C3F615-E82D-4158-B7FC-AE38D907AC6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9611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Scan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do you generate an </a:t>
            </a:r>
            <a:r>
              <a:rPr lang="en-US" i="1" smtClean="0">
                <a:solidFill>
                  <a:srgbClr val="CC3300"/>
                </a:solidFill>
              </a:rPr>
              <a:t>exclusive scan</a:t>
            </a:r>
            <a:r>
              <a:rPr lang="en-US" smtClean="0"/>
              <a:t> from an </a:t>
            </a:r>
            <a:r>
              <a:rPr lang="en-US" i="1" smtClean="0">
                <a:solidFill>
                  <a:srgbClr val="CC3300"/>
                </a:solidFill>
              </a:rPr>
              <a:t>inclusive scan</a:t>
            </a:r>
            <a:r>
              <a:rPr lang="en-US" smtClean="0"/>
              <a:t>?</a:t>
            </a:r>
          </a:p>
          <a:p>
            <a:pPr lvl="2" eaLnBrk="1" hangingPunct="1"/>
            <a:r>
              <a:rPr lang="en-US" smtClean="0">
                <a:latin typeface="Courier New" pitchFamily="49" charset="0"/>
              </a:rPr>
              <a:t>Input:     </a:t>
            </a:r>
            <a:r>
              <a:rPr lang="en-US" smtClean="0">
                <a:solidFill>
                  <a:srgbClr val="CC3300"/>
                </a:solidFill>
                <a:latin typeface="Courier New" pitchFamily="49" charset="0"/>
              </a:rPr>
              <a:t>[3 1 7  0  4  1  6  3]</a:t>
            </a:r>
            <a:endParaRPr lang="en-US" smtClean="0"/>
          </a:p>
          <a:p>
            <a:pPr lvl="2" eaLnBrk="1" hangingPunct="1"/>
            <a:r>
              <a:rPr lang="en-US" smtClean="0">
                <a:latin typeface="Courier New" pitchFamily="49" charset="0"/>
              </a:rPr>
              <a:t>Inclusive: </a:t>
            </a:r>
            <a:r>
              <a:rPr lang="en-US" smtClean="0">
                <a:solidFill>
                  <a:srgbClr val="CC3300"/>
                </a:solidFill>
                <a:latin typeface="Courier New" pitchFamily="49" charset="0"/>
              </a:rPr>
              <a:t>[3 4 11 11 15 16 22 25]</a:t>
            </a:r>
          </a:p>
          <a:p>
            <a:pPr lvl="2" eaLnBrk="1" hangingPunct="1"/>
            <a:r>
              <a:rPr lang="en-US" smtClean="0">
                <a:latin typeface="Courier New" pitchFamily="49" charset="0"/>
              </a:rPr>
              <a:t>Exclusive: </a:t>
            </a:r>
            <a:r>
              <a:rPr lang="en-US" smtClean="0">
                <a:solidFill>
                  <a:srgbClr val="CC3300"/>
                </a:solidFill>
                <a:latin typeface="Courier New" pitchFamily="49" charset="0"/>
              </a:rPr>
              <a:t>[0 3 4  11 11 15 16 22]</a:t>
            </a:r>
          </a:p>
          <a:p>
            <a:pPr lvl="3" eaLnBrk="1" hangingPunct="1"/>
            <a:r>
              <a:rPr lang="en-US" smtClean="0">
                <a:solidFill>
                  <a:srgbClr val="008000"/>
                </a:solidFill>
                <a:latin typeface="Courier New" pitchFamily="49" charset="0"/>
              </a:rPr>
              <a:t>// Shift right, insert identity</a:t>
            </a:r>
          </a:p>
          <a:p>
            <a:pPr eaLnBrk="1" hangingPunct="1"/>
            <a:r>
              <a:rPr lang="en-US" smtClean="0"/>
              <a:t>How do you go in the opposite direction?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C3F615-E82D-4158-B7FC-AE38D907AC6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2247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7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Scan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534400" cy="3886200"/>
          </a:xfrm>
        </p:spPr>
        <p:txBody>
          <a:bodyPr/>
          <a:lstStyle/>
          <a:p>
            <a:pPr eaLnBrk="1" hangingPunct="1"/>
            <a:r>
              <a:rPr lang="en-US" smtClean="0"/>
              <a:t>Use cases</a:t>
            </a:r>
          </a:p>
          <a:p>
            <a:pPr lvl="1" eaLnBrk="1" hangingPunct="1"/>
            <a:r>
              <a:rPr lang="en-US" sz="2200" i="1" smtClean="0">
                <a:solidFill>
                  <a:srgbClr val="CC3300"/>
                </a:solidFill>
              </a:rPr>
              <a:t>Stream compaction</a:t>
            </a:r>
          </a:p>
          <a:p>
            <a:pPr lvl="1" eaLnBrk="1" hangingPunct="1"/>
            <a:r>
              <a:rPr lang="en-US" sz="2200" i="1" smtClean="0">
                <a:solidFill>
                  <a:srgbClr val="CC3300"/>
                </a:solidFill>
              </a:rPr>
              <a:t>Summed-area tables</a:t>
            </a:r>
            <a:r>
              <a:rPr lang="en-US" sz="2200" smtClean="0"/>
              <a:t> for variable width image processing</a:t>
            </a:r>
          </a:p>
          <a:p>
            <a:pPr lvl="1" eaLnBrk="1" hangingPunct="1"/>
            <a:r>
              <a:rPr lang="en-US" sz="2200" i="1" smtClean="0">
                <a:solidFill>
                  <a:srgbClr val="CC3300"/>
                </a:solidFill>
              </a:rPr>
              <a:t>Radix sort</a:t>
            </a:r>
          </a:p>
          <a:p>
            <a:pPr lvl="1" eaLnBrk="1" hangingPunct="1"/>
            <a:r>
              <a:rPr lang="en-US" sz="2200" smtClean="0"/>
              <a:t>…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C3F615-E82D-4158-B7FC-AE38D907AC67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5046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Scan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Used to convert certain sequential computation into equivalent parallel computation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0" y="6553200"/>
            <a:ext cx="9144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1400"/>
              <a:t>Image from http://http.developer.nvidia.com/GPUGems3/gpugems3_ch39.html  </a:t>
            </a:r>
          </a:p>
        </p:txBody>
      </p:sp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550" y="3876675"/>
            <a:ext cx="5676900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C3F615-E82D-4158-B7FC-AE38D907AC67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0259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Scan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724400"/>
          </a:xfrm>
        </p:spPr>
        <p:txBody>
          <a:bodyPr/>
          <a:lstStyle/>
          <a:p>
            <a:pPr eaLnBrk="1" hangingPunct="1"/>
            <a:r>
              <a:rPr lang="en-US" sz="2600" smtClean="0"/>
              <a:t>Design a parallel algorithm for exclusive scan</a:t>
            </a:r>
          </a:p>
          <a:p>
            <a:pPr lvl="1" eaLnBrk="1" hangingPunct="1"/>
            <a:r>
              <a:rPr lang="en-US" smtClean="0">
                <a:latin typeface="Courier New" pitchFamily="49" charset="0"/>
              </a:rPr>
              <a:t>In:  </a:t>
            </a:r>
            <a:r>
              <a:rPr lang="en-US" smtClean="0">
                <a:solidFill>
                  <a:srgbClr val="CC3300"/>
                </a:solidFill>
                <a:latin typeface="Courier New" pitchFamily="49" charset="0"/>
              </a:rPr>
              <a:t>[3 1 7  0  4  1  6  3]</a:t>
            </a:r>
            <a:endParaRPr lang="en-US" smtClean="0"/>
          </a:p>
          <a:p>
            <a:pPr lvl="1" eaLnBrk="1" hangingPunct="1"/>
            <a:r>
              <a:rPr lang="en-US" smtClean="0">
                <a:latin typeface="Courier New" pitchFamily="49" charset="0"/>
              </a:rPr>
              <a:t>Out: </a:t>
            </a:r>
            <a:r>
              <a:rPr lang="en-US" smtClean="0">
                <a:solidFill>
                  <a:srgbClr val="CC3300"/>
                </a:solidFill>
                <a:latin typeface="Courier New" pitchFamily="49" charset="0"/>
              </a:rPr>
              <a:t>[0 3 4 11 11 15 16 22]</a:t>
            </a:r>
          </a:p>
          <a:p>
            <a:pPr eaLnBrk="1" hangingPunct="1"/>
            <a:r>
              <a:rPr lang="en-US" sz="2600" smtClean="0"/>
              <a:t>Consider:</a:t>
            </a:r>
          </a:p>
          <a:p>
            <a:pPr lvl="1" eaLnBrk="1" hangingPunct="1"/>
            <a:r>
              <a:rPr lang="en-US" sz="2400" smtClean="0"/>
              <a:t>Total number of additions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C3F615-E82D-4158-B7FC-AE38D907AC67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1426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Scan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i="1" dirty="0" smtClean="0">
                <a:solidFill>
                  <a:srgbClr val="CC3300"/>
                </a:solidFill>
              </a:rPr>
              <a:t>Sequential Scan</a:t>
            </a:r>
            <a:r>
              <a:rPr lang="en-US" dirty="0" smtClean="0"/>
              <a:t>:  single thread, trivial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i="1" dirty="0" smtClean="0">
                <a:solidFill>
                  <a:srgbClr val="CC3300"/>
                </a:solidFill>
              </a:rPr>
              <a:t>n</a:t>
            </a:r>
            <a:r>
              <a:rPr lang="en-US" dirty="0" smtClean="0"/>
              <a:t> adds for an array of length </a:t>
            </a:r>
            <a:r>
              <a:rPr lang="en-US" i="1" dirty="0" smtClean="0">
                <a:solidFill>
                  <a:srgbClr val="CC3300"/>
                </a:solidFill>
              </a:rPr>
              <a:t>n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How many adds will our parallel version have?</a:t>
            </a:r>
            <a:endParaRPr lang="en-US" i="1" dirty="0" smtClean="0">
              <a:solidFill>
                <a:srgbClr val="CC33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i="1" dirty="0" smtClean="0">
              <a:solidFill>
                <a:srgbClr val="CC3300"/>
              </a:solidFill>
            </a:endParaRP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0" y="6553200"/>
            <a:ext cx="9144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1400"/>
              <a:t>Image from http://http.developer.nvidia.com/GPUGems3/gpugems3_ch39.html  </a:t>
            </a:r>
          </a:p>
        </p:txBody>
      </p:sp>
      <p:pic>
        <p:nvPicPr>
          <p:cNvPr id="21509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1838" y="3048000"/>
            <a:ext cx="26003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C3F615-E82D-4158-B7FC-AE38D907AC67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1157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SP, SM</a:t>
            </a:r>
          </a:p>
          <a:p>
            <a:r>
              <a:rPr lang="en-US" dirty="0" smtClean="0"/>
              <a:t>Kernel, thread, warp, block, grid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FBEEAAC-DC00-4212-87D6-3B134B3FE4E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7507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Scan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i="1" smtClean="0">
                <a:solidFill>
                  <a:srgbClr val="CC3300"/>
                </a:solidFill>
              </a:rPr>
              <a:t>Naive Parallel Scan</a:t>
            </a:r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i="1" smtClean="0">
              <a:solidFill>
                <a:srgbClr val="CC3300"/>
              </a:solidFill>
            </a:endParaRP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0" y="6553200"/>
            <a:ext cx="9144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1400"/>
              <a:t>Image from http://developer.download.nvidia.com/compute/cuda/1_1/Website/projects/scan/doc/scan.pdf  </a:t>
            </a:r>
          </a:p>
        </p:txBody>
      </p:sp>
      <p:sp>
        <p:nvSpPr>
          <p:cNvPr id="22533" name="Rectangle 7"/>
          <p:cNvSpPr>
            <a:spLocks noChangeArrowheads="1"/>
          </p:cNvSpPr>
          <p:nvPr/>
        </p:nvSpPr>
        <p:spPr bwMode="auto">
          <a:xfrm>
            <a:off x="5410200" y="4419600"/>
            <a:ext cx="35814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/>
              <a:t>Is this exclusive or inclusive?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/>
              <a:t>Each thread 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en-US" sz="1600"/>
              <a:t>Writes one sum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en-US" sz="1600"/>
              <a:t>Reads two values</a:t>
            </a:r>
          </a:p>
        </p:txBody>
      </p:sp>
      <p:pic>
        <p:nvPicPr>
          <p:cNvPr id="22534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971800"/>
            <a:ext cx="525780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5" name="Rectangle 5"/>
          <p:cNvSpPr>
            <a:spLocks noChangeArrowheads="1"/>
          </p:cNvSpPr>
          <p:nvPr/>
        </p:nvSpPr>
        <p:spPr bwMode="auto">
          <a:xfrm>
            <a:off x="5448300" y="2590800"/>
            <a:ext cx="35433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0000FF"/>
                </a:solidFill>
                <a:latin typeface="Courier New" pitchFamily="49" charset="0"/>
              </a:rPr>
              <a:t>for</a:t>
            </a:r>
            <a:r>
              <a:rPr lang="en-US" sz="1400">
                <a:latin typeface="Courier New" pitchFamily="49" charset="0"/>
              </a:rPr>
              <a:t> d = 1 </a:t>
            </a:r>
            <a:r>
              <a:rPr lang="en-US" sz="1400">
                <a:solidFill>
                  <a:srgbClr val="0000FF"/>
                </a:solidFill>
                <a:latin typeface="Courier New" pitchFamily="49" charset="0"/>
              </a:rPr>
              <a:t>to</a:t>
            </a:r>
            <a:r>
              <a:rPr lang="en-US" sz="1400">
                <a:latin typeface="Courier New" pitchFamily="49" charset="0"/>
              </a:rPr>
              <a:t> log</a:t>
            </a:r>
            <a:r>
              <a:rPr lang="en-US" sz="1400" baseline="-25000">
                <a:latin typeface="Courier New" pitchFamily="49" charset="0"/>
              </a:rPr>
              <a:t>2</a:t>
            </a:r>
            <a:r>
              <a:rPr lang="en-US" sz="1400">
                <a:latin typeface="Courier New" pitchFamily="49" charset="0"/>
              </a:rPr>
              <a:t>n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0000FF"/>
                </a:solidFill>
                <a:latin typeface="Courier New" pitchFamily="49" charset="0"/>
              </a:rPr>
              <a:t>  for all</a:t>
            </a:r>
            <a:r>
              <a:rPr lang="en-US" sz="1400">
                <a:latin typeface="Courier New" pitchFamily="49" charset="0"/>
              </a:rPr>
              <a:t> k </a:t>
            </a:r>
            <a:r>
              <a:rPr lang="en-US" sz="1400">
                <a:solidFill>
                  <a:srgbClr val="0000FF"/>
                </a:solidFill>
                <a:latin typeface="Courier New" pitchFamily="49" charset="0"/>
              </a:rPr>
              <a:t>in parallel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0000FF"/>
                </a:solidFill>
                <a:latin typeface="Courier New" pitchFamily="49" charset="0"/>
              </a:rPr>
              <a:t>    if </a:t>
            </a:r>
            <a:r>
              <a:rPr lang="en-US" sz="1400">
                <a:latin typeface="Courier New" pitchFamily="49" charset="0"/>
              </a:rPr>
              <a:t>(k &gt;= 2</a:t>
            </a:r>
            <a:r>
              <a:rPr lang="en-US" sz="1400" baseline="30000">
                <a:latin typeface="Courier New" pitchFamily="49" charset="0"/>
              </a:rPr>
              <a:t>d-1</a:t>
            </a:r>
            <a:r>
              <a:rPr lang="en-US" sz="1400">
                <a:latin typeface="Courier New" pitchFamily="49" charset="0"/>
              </a:rPr>
              <a:t>)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400">
                <a:solidFill>
                  <a:srgbClr val="0000FF"/>
                </a:solidFill>
                <a:latin typeface="Courier New" pitchFamily="49" charset="0"/>
              </a:rPr>
              <a:t>      </a:t>
            </a:r>
            <a:r>
              <a:rPr lang="en-US" sz="1400">
                <a:latin typeface="Courier New" pitchFamily="49" charset="0"/>
              </a:rPr>
              <a:t>x[k] = x[k – 2</a:t>
            </a:r>
            <a:r>
              <a:rPr lang="en-US" sz="1400" baseline="30000">
                <a:latin typeface="Courier New" pitchFamily="49" charset="0"/>
              </a:rPr>
              <a:t>d-1</a:t>
            </a:r>
            <a:r>
              <a:rPr lang="en-US" sz="1400">
                <a:latin typeface="Courier New" pitchFamily="49" charset="0"/>
              </a:rPr>
              <a:t>] + x[k];</a:t>
            </a:r>
            <a:endParaRPr lang="en-US" sz="1400">
              <a:solidFill>
                <a:srgbClr val="0000FF"/>
              </a:solidFill>
              <a:latin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C3F615-E82D-4158-B7FC-AE38D907AC67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3843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Scan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i="1" smtClean="0">
                <a:solidFill>
                  <a:srgbClr val="CC3300"/>
                </a:solidFill>
              </a:rPr>
              <a:t>Naive Parallel Scan</a:t>
            </a:r>
            <a:r>
              <a:rPr lang="en-US" smtClean="0"/>
              <a:t>:  Input</a:t>
            </a:r>
          </a:p>
          <a:p>
            <a:pPr eaLnBrk="1" hangingPunct="1">
              <a:buFont typeface="Wingdings" pitchFamily="2" charset="2"/>
              <a:buNone/>
            </a:pPr>
            <a:endParaRPr lang="en-US" i="1" smtClean="0">
              <a:solidFill>
                <a:srgbClr val="CC3300"/>
              </a:solidFill>
            </a:endParaRP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998663" y="28956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2662238" y="28956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5318125" y="28956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5</a:t>
            </a: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3325813" y="28956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2</a:t>
            </a: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3989388" y="28956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3</a:t>
            </a: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4654550" y="28956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4</a:t>
            </a:r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5981700" y="28956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6</a:t>
            </a:r>
          </a:p>
        </p:txBody>
      </p: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6646863" y="28956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7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C3F615-E82D-4158-B7FC-AE38D907AC67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052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Scan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i="1" smtClean="0">
                <a:solidFill>
                  <a:srgbClr val="CC3300"/>
                </a:solidFill>
              </a:rPr>
              <a:t>Naive Parallel Scan</a:t>
            </a:r>
            <a:r>
              <a:rPr lang="en-US" smtClean="0"/>
              <a:t>:  </a:t>
            </a:r>
            <a:r>
              <a:rPr lang="en-US" smtClean="0">
                <a:latin typeface="Courier New" pitchFamily="49" charset="0"/>
              </a:rPr>
              <a:t>d = 1, 2</a:t>
            </a:r>
            <a:r>
              <a:rPr lang="en-US" baseline="30000" smtClean="0">
                <a:latin typeface="Courier New" pitchFamily="49" charset="0"/>
              </a:rPr>
              <a:t>d-1</a:t>
            </a:r>
            <a:r>
              <a:rPr lang="en-US" smtClean="0">
                <a:latin typeface="Courier New" pitchFamily="49" charset="0"/>
              </a:rPr>
              <a:t> = 1</a:t>
            </a:r>
          </a:p>
          <a:p>
            <a:pPr eaLnBrk="1" hangingPunct="1">
              <a:buFont typeface="Wingdings" pitchFamily="2" charset="2"/>
              <a:buNone/>
            </a:pPr>
            <a:endParaRPr lang="en-US" i="1" smtClean="0">
              <a:solidFill>
                <a:srgbClr val="CC3300"/>
              </a:solidFill>
            </a:endParaRP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998663" y="28956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2662238" y="28956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5318125" y="28956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5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3325813" y="28956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2</a:t>
            </a: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3989388" y="28956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3</a:t>
            </a: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4654550" y="28956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4</a:t>
            </a:r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5981700" y="28956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6</a:t>
            </a:r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6646863" y="28956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7</a:t>
            </a:r>
          </a:p>
        </p:txBody>
      </p:sp>
      <p:sp>
        <p:nvSpPr>
          <p:cNvPr id="24588" name="Text Box 34"/>
          <p:cNvSpPr txBox="1">
            <a:spLocks noChangeArrowheads="1"/>
          </p:cNvSpPr>
          <p:nvPr/>
        </p:nvSpPr>
        <p:spPr bwMode="auto">
          <a:xfrm>
            <a:off x="1998663" y="3708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24589" name="Text Box 35"/>
          <p:cNvSpPr txBox="1">
            <a:spLocks noChangeArrowheads="1"/>
          </p:cNvSpPr>
          <p:nvPr/>
        </p:nvSpPr>
        <p:spPr bwMode="auto">
          <a:xfrm>
            <a:off x="2662238" y="3708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24590" name="Text Box 36"/>
          <p:cNvSpPr txBox="1">
            <a:spLocks noChangeArrowheads="1"/>
          </p:cNvSpPr>
          <p:nvPr/>
        </p:nvSpPr>
        <p:spPr bwMode="auto">
          <a:xfrm>
            <a:off x="5318125" y="3708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24591" name="Text Box 37"/>
          <p:cNvSpPr txBox="1">
            <a:spLocks noChangeArrowheads="1"/>
          </p:cNvSpPr>
          <p:nvPr/>
        </p:nvSpPr>
        <p:spPr bwMode="auto">
          <a:xfrm>
            <a:off x="3325813" y="3708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24592" name="Text Box 38"/>
          <p:cNvSpPr txBox="1">
            <a:spLocks noChangeArrowheads="1"/>
          </p:cNvSpPr>
          <p:nvPr/>
        </p:nvSpPr>
        <p:spPr bwMode="auto">
          <a:xfrm>
            <a:off x="3989388" y="3708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24593" name="Text Box 39"/>
          <p:cNvSpPr txBox="1">
            <a:spLocks noChangeArrowheads="1"/>
          </p:cNvSpPr>
          <p:nvPr/>
        </p:nvSpPr>
        <p:spPr bwMode="auto">
          <a:xfrm>
            <a:off x="4654550" y="3708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24594" name="Text Box 40"/>
          <p:cNvSpPr txBox="1">
            <a:spLocks noChangeArrowheads="1"/>
          </p:cNvSpPr>
          <p:nvPr/>
        </p:nvSpPr>
        <p:spPr bwMode="auto">
          <a:xfrm>
            <a:off x="5981700" y="3708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24595" name="Text Box 41"/>
          <p:cNvSpPr txBox="1">
            <a:spLocks noChangeArrowheads="1"/>
          </p:cNvSpPr>
          <p:nvPr/>
        </p:nvSpPr>
        <p:spPr bwMode="auto">
          <a:xfrm>
            <a:off x="6646863" y="3708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24596" name="Rectangle 5"/>
          <p:cNvSpPr>
            <a:spLocks noChangeArrowheads="1"/>
          </p:cNvSpPr>
          <p:nvPr/>
        </p:nvSpPr>
        <p:spPr bwMode="auto">
          <a:xfrm>
            <a:off x="6134100" y="5943600"/>
            <a:ext cx="30861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200">
                <a:solidFill>
                  <a:srgbClr val="0000FF"/>
                </a:solidFill>
                <a:latin typeface="Courier New" pitchFamily="49" charset="0"/>
              </a:rPr>
              <a:t>for</a:t>
            </a:r>
            <a:r>
              <a:rPr lang="en-US" sz="1200">
                <a:latin typeface="Courier New" pitchFamily="49" charset="0"/>
              </a:rPr>
              <a:t> d = 1 </a:t>
            </a:r>
            <a:r>
              <a:rPr lang="en-US" sz="1200">
                <a:solidFill>
                  <a:srgbClr val="0000FF"/>
                </a:solidFill>
                <a:latin typeface="Courier New" pitchFamily="49" charset="0"/>
              </a:rPr>
              <a:t>to</a:t>
            </a:r>
            <a:r>
              <a:rPr lang="en-US" sz="1200">
                <a:latin typeface="Courier New" pitchFamily="49" charset="0"/>
              </a:rPr>
              <a:t> log</a:t>
            </a:r>
            <a:r>
              <a:rPr lang="en-US" sz="1200" baseline="-25000">
                <a:latin typeface="Courier New" pitchFamily="49" charset="0"/>
              </a:rPr>
              <a:t>2</a:t>
            </a:r>
            <a:r>
              <a:rPr lang="en-US" sz="1200">
                <a:latin typeface="Courier New" pitchFamily="49" charset="0"/>
              </a:rPr>
              <a:t>n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200">
                <a:solidFill>
                  <a:srgbClr val="0000FF"/>
                </a:solidFill>
                <a:latin typeface="Courier New" pitchFamily="49" charset="0"/>
              </a:rPr>
              <a:t>  for all</a:t>
            </a:r>
            <a:r>
              <a:rPr lang="en-US" sz="1200">
                <a:latin typeface="Courier New" pitchFamily="49" charset="0"/>
              </a:rPr>
              <a:t> k </a:t>
            </a:r>
            <a:r>
              <a:rPr lang="en-US" sz="1200">
                <a:solidFill>
                  <a:srgbClr val="0000FF"/>
                </a:solidFill>
                <a:latin typeface="Courier New" pitchFamily="49" charset="0"/>
              </a:rPr>
              <a:t>in parallel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200">
                <a:solidFill>
                  <a:srgbClr val="0000FF"/>
                </a:solidFill>
                <a:latin typeface="Courier New" pitchFamily="49" charset="0"/>
              </a:rPr>
              <a:t>    if </a:t>
            </a:r>
            <a:r>
              <a:rPr lang="en-US" sz="1200">
                <a:latin typeface="Courier New" pitchFamily="49" charset="0"/>
              </a:rPr>
              <a:t>(k &gt;= 2</a:t>
            </a:r>
            <a:r>
              <a:rPr lang="en-US" sz="1200" baseline="30000">
                <a:latin typeface="Courier New" pitchFamily="49" charset="0"/>
              </a:rPr>
              <a:t>d-1</a:t>
            </a:r>
            <a:r>
              <a:rPr lang="en-US" sz="1200">
                <a:latin typeface="Courier New" pitchFamily="49" charset="0"/>
              </a:rPr>
              <a:t>)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200">
                <a:solidFill>
                  <a:srgbClr val="0000FF"/>
                </a:solidFill>
                <a:latin typeface="Courier New" pitchFamily="49" charset="0"/>
              </a:rPr>
              <a:t>      </a:t>
            </a:r>
            <a:r>
              <a:rPr lang="en-US" sz="1200">
                <a:latin typeface="Courier New" pitchFamily="49" charset="0"/>
              </a:rPr>
              <a:t>x[k] = x[k – 2</a:t>
            </a:r>
            <a:r>
              <a:rPr lang="en-US" sz="1200" baseline="30000">
                <a:latin typeface="Courier New" pitchFamily="49" charset="0"/>
              </a:rPr>
              <a:t>d-1</a:t>
            </a:r>
            <a:r>
              <a:rPr lang="en-US" sz="1200">
                <a:latin typeface="Courier New" pitchFamily="49" charset="0"/>
              </a:rPr>
              <a:t>] + x[k];</a:t>
            </a:r>
            <a:endParaRPr lang="en-US" sz="1200">
              <a:solidFill>
                <a:srgbClr val="0000FF"/>
              </a:solidFill>
              <a:latin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C3F615-E82D-4158-B7FC-AE38D907AC67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798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Scan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i="1" smtClean="0">
                <a:solidFill>
                  <a:srgbClr val="CC3300"/>
                </a:solidFill>
              </a:rPr>
              <a:t>Naive Parallel Scan</a:t>
            </a:r>
            <a:r>
              <a:rPr lang="en-US" smtClean="0"/>
              <a:t>: </a:t>
            </a:r>
            <a:r>
              <a:rPr lang="en-US" smtClean="0">
                <a:latin typeface="Courier New" pitchFamily="49" charset="0"/>
              </a:rPr>
              <a:t>d = 1, 2</a:t>
            </a:r>
            <a:r>
              <a:rPr lang="en-US" baseline="30000" smtClean="0">
                <a:latin typeface="Courier New" pitchFamily="49" charset="0"/>
              </a:rPr>
              <a:t>d-1</a:t>
            </a:r>
            <a:r>
              <a:rPr lang="en-US" smtClean="0">
                <a:latin typeface="Courier New" pitchFamily="49" charset="0"/>
              </a:rPr>
              <a:t> = 1</a:t>
            </a:r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i="1" smtClean="0">
              <a:solidFill>
                <a:srgbClr val="CC3300"/>
              </a:solidFill>
            </a:endParaRP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1998663" y="2895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2662238" y="2895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5318125" y="28956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5</a:t>
            </a: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3325813" y="28956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2</a:t>
            </a: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3989388" y="28956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3</a:t>
            </a: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4654550" y="28956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4</a:t>
            </a:r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5981700" y="28956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6</a:t>
            </a:r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6646863" y="28956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7</a:t>
            </a:r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1998663" y="3708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25613" name="Text Box 13"/>
          <p:cNvSpPr txBox="1">
            <a:spLocks noChangeArrowheads="1"/>
          </p:cNvSpPr>
          <p:nvPr/>
        </p:nvSpPr>
        <p:spPr bwMode="auto">
          <a:xfrm>
            <a:off x="2662238" y="3708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25614" name="Text Box 14"/>
          <p:cNvSpPr txBox="1">
            <a:spLocks noChangeArrowheads="1"/>
          </p:cNvSpPr>
          <p:nvPr/>
        </p:nvSpPr>
        <p:spPr bwMode="auto">
          <a:xfrm>
            <a:off x="5318125" y="3708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25615" name="Text Box 15"/>
          <p:cNvSpPr txBox="1">
            <a:spLocks noChangeArrowheads="1"/>
          </p:cNvSpPr>
          <p:nvPr/>
        </p:nvSpPr>
        <p:spPr bwMode="auto">
          <a:xfrm>
            <a:off x="3325813" y="3708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25616" name="Text Box 16"/>
          <p:cNvSpPr txBox="1">
            <a:spLocks noChangeArrowheads="1"/>
          </p:cNvSpPr>
          <p:nvPr/>
        </p:nvSpPr>
        <p:spPr bwMode="auto">
          <a:xfrm>
            <a:off x="3989388" y="3708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25617" name="Text Box 17"/>
          <p:cNvSpPr txBox="1">
            <a:spLocks noChangeArrowheads="1"/>
          </p:cNvSpPr>
          <p:nvPr/>
        </p:nvSpPr>
        <p:spPr bwMode="auto">
          <a:xfrm>
            <a:off x="4654550" y="3708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25618" name="Text Box 18"/>
          <p:cNvSpPr txBox="1">
            <a:spLocks noChangeArrowheads="1"/>
          </p:cNvSpPr>
          <p:nvPr/>
        </p:nvSpPr>
        <p:spPr bwMode="auto">
          <a:xfrm>
            <a:off x="5981700" y="3708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25619" name="Text Box 19"/>
          <p:cNvSpPr txBox="1">
            <a:spLocks noChangeArrowheads="1"/>
          </p:cNvSpPr>
          <p:nvPr/>
        </p:nvSpPr>
        <p:spPr bwMode="auto">
          <a:xfrm>
            <a:off x="6646863" y="3708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cxnSp>
        <p:nvCxnSpPr>
          <p:cNvPr id="25620" name="AutoShape 20"/>
          <p:cNvCxnSpPr>
            <a:cxnSpLocks noChangeShapeType="1"/>
            <a:stCxn id="25605" idx="2"/>
            <a:endCxn id="25613" idx="0"/>
          </p:cNvCxnSpPr>
          <p:nvPr/>
        </p:nvCxnSpPr>
        <p:spPr bwMode="auto">
          <a:xfrm>
            <a:off x="2911475" y="3302000"/>
            <a:ext cx="0" cy="406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21" name="AutoShape 33"/>
          <p:cNvCxnSpPr>
            <a:cxnSpLocks noChangeShapeType="1"/>
            <a:stCxn id="25604" idx="2"/>
            <a:endCxn id="25613" idx="0"/>
          </p:cNvCxnSpPr>
          <p:nvPr/>
        </p:nvCxnSpPr>
        <p:spPr bwMode="auto">
          <a:xfrm>
            <a:off x="2247900" y="3302000"/>
            <a:ext cx="663575" cy="40640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622" name="Rectangle 5"/>
          <p:cNvSpPr>
            <a:spLocks noChangeArrowheads="1"/>
          </p:cNvSpPr>
          <p:nvPr/>
        </p:nvSpPr>
        <p:spPr bwMode="auto">
          <a:xfrm>
            <a:off x="6134100" y="5943600"/>
            <a:ext cx="30861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200">
                <a:solidFill>
                  <a:srgbClr val="0000FF"/>
                </a:solidFill>
                <a:latin typeface="Courier New" pitchFamily="49" charset="0"/>
              </a:rPr>
              <a:t>for</a:t>
            </a:r>
            <a:r>
              <a:rPr lang="en-US" sz="1200">
                <a:latin typeface="Courier New" pitchFamily="49" charset="0"/>
              </a:rPr>
              <a:t> d = 1 </a:t>
            </a:r>
            <a:r>
              <a:rPr lang="en-US" sz="1200">
                <a:solidFill>
                  <a:srgbClr val="0000FF"/>
                </a:solidFill>
                <a:latin typeface="Courier New" pitchFamily="49" charset="0"/>
              </a:rPr>
              <a:t>to</a:t>
            </a:r>
            <a:r>
              <a:rPr lang="en-US" sz="1200">
                <a:latin typeface="Courier New" pitchFamily="49" charset="0"/>
              </a:rPr>
              <a:t> log</a:t>
            </a:r>
            <a:r>
              <a:rPr lang="en-US" sz="1200" baseline="-25000">
                <a:latin typeface="Courier New" pitchFamily="49" charset="0"/>
              </a:rPr>
              <a:t>2</a:t>
            </a:r>
            <a:r>
              <a:rPr lang="en-US" sz="1200">
                <a:latin typeface="Courier New" pitchFamily="49" charset="0"/>
              </a:rPr>
              <a:t>n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200">
                <a:solidFill>
                  <a:srgbClr val="0000FF"/>
                </a:solidFill>
                <a:latin typeface="Courier New" pitchFamily="49" charset="0"/>
              </a:rPr>
              <a:t>  for all</a:t>
            </a:r>
            <a:r>
              <a:rPr lang="en-US" sz="1200">
                <a:latin typeface="Courier New" pitchFamily="49" charset="0"/>
              </a:rPr>
              <a:t> k </a:t>
            </a:r>
            <a:r>
              <a:rPr lang="en-US" sz="1200">
                <a:solidFill>
                  <a:srgbClr val="0000FF"/>
                </a:solidFill>
                <a:latin typeface="Courier New" pitchFamily="49" charset="0"/>
              </a:rPr>
              <a:t>in parallel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200">
                <a:solidFill>
                  <a:srgbClr val="0000FF"/>
                </a:solidFill>
                <a:latin typeface="Courier New" pitchFamily="49" charset="0"/>
              </a:rPr>
              <a:t>    if </a:t>
            </a:r>
            <a:r>
              <a:rPr lang="en-US" sz="1200">
                <a:latin typeface="Courier New" pitchFamily="49" charset="0"/>
              </a:rPr>
              <a:t>(k &gt;= 2</a:t>
            </a:r>
            <a:r>
              <a:rPr lang="en-US" sz="1200" baseline="30000">
                <a:latin typeface="Courier New" pitchFamily="49" charset="0"/>
              </a:rPr>
              <a:t>d-1</a:t>
            </a:r>
            <a:r>
              <a:rPr lang="en-US" sz="1200">
                <a:latin typeface="Courier New" pitchFamily="49" charset="0"/>
              </a:rPr>
              <a:t>)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200">
                <a:solidFill>
                  <a:srgbClr val="0000FF"/>
                </a:solidFill>
                <a:latin typeface="Courier New" pitchFamily="49" charset="0"/>
              </a:rPr>
              <a:t>      </a:t>
            </a:r>
            <a:r>
              <a:rPr lang="en-US" sz="1200">
                <a:latin typeface="Courier New" pitchFamily="49" charset="0"/>
              </a:rPr>
              <a:t>x[k] = x[k – 2</a:t>
            </a:r>
            <a:r>
              <a:rPr lang="en-US" sz="1200" baseline="30000">
                <a:latin typeface="Courier New" pitchFamily="49" charset="0"/>
              </a:rPr>
              <a:t>d-1</a:t>
            </a:r>
            <a:r>
              <a:rPr lang="en-US" sz="1200">
                <a:latin typeface="Courier New" pitchFamily="49" charset="0"/>
              </a:rPr>
              <a:t>] + x[k];</a:t>
            </a:r>
            <a:endParaRPr lang="en-US" sz="1200">
              <a:solidFill>
                <a:srgbClr val="0000FF"/>
              </a:solidFill>
              <a:latin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C3F615-E82D-4158-B7FC-AE38D907AC67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0340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Scan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i="1" smtClean="0">
                <a:solidFill>
                  <a:srgbClr val="CC3300"/>
                </a:solidFill>
              </a:rPr>
              <a:t>Naive Parallel Scan</a:t>
            </a:r>
            <a:r>
              <a:rPr lang="en-US" smtClean="0"/>
              <a:t>: </a:t>
            </a:r>
            <a:r>
              <a:rPr lang="en-US" smtClean="0">
                <a:latin typeface="Courier New" pitchFamily="49" charset="0"/>
              </a:rPr>
              <a:t>d = 1, 2</a:t>
            </a:r>
            <a:r>
              <a:rPr lang="en-US" baseline="30000" smtClean="0">
                <a:latin typeface="Courier New" pitchFamily="49" charset="0"/>
              </a:rPr>
              <a:t>d-1</a:t>
            </a:r>
            <a:r>
              <a:rPr lang="en-US" smtClean="0">
                <a:latin typeface="Courier New" pitchFamily="49" charset="0"/>
              </a:rPr>
              <a:t> = 1</a:t>
            </a:r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i="1" smtClean="0">
              <a:solidFill>
                <a:srgbClr val="CC3300"/>
              </a:solidFill>
            </a:endParaRP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1998663" y="28956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2662238" y="2895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5318125" y="28956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5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3325813" y="2895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2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3989388" y="28956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3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4654550" y="28956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4</a:t>
            </a: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5981700" y="28956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6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6646863" y="28956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7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1998663" y="3708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2662238" y="3708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5318125" y="3708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26639" name="Text Box 15"/>
          <p:cNvSpPr txBox="1">
            <a:spLocks noChangeArrowheads="1"/>
          </p:cNvSpPr>
          <p:nvPr/>
        </p:nvSpPr>
        <p:spPr bwMode="auto">
          <a:xfrm>
            <a:off x="3325813" y="3708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3</a:t>
            </a:r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3989388" y="3708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26641" name="Text Box 17"/>
          <p:cNvSpPr txBox="1">
            <a:spLocks noChangeArrowheads="1"/>
          </p:cNvSpPr>
          <p:nvPr/>
        </p:nvSpPr>
        <p:spPr bwMode="auto">
          <a:xfrm>
            <a:off x="4654550" y="3708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26642" name="Text Box 18"/>
          <p:cNvSpPr txBox="1">
            <a:spLocks noChangeArrowheads="1"/>
          </p:cNvSpPr>
          <p:nvPr/>
        </p:nvSpPr>
        <p:spPr bwMode="auto">
          <a:xfrm>
            <a:off x="5981700" y="3708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26643" name="Text Box 19"/>
          <p:cNvSpPr txBox="1">
            <a:spLocks noChangeArrowheads="1"/>
          </p:cNvSpPr>
          <p:nvPr/>
        </p:nvSpPr>
        <p:spPr bwMode="auto">
          <a:xfrm>
            <a:off x="6646863" y="3708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cxnSp>
        <p:nvCxnSpPr>
          <p:cNvPr id="26644" name="AutoShape 20"/>
          <p:cNvCxnSpPr>
            <a:cxnSpLocks noChangeShapeType="1"/>
            <a:stCxn id="26631" idx="2"/>
            <a:endCxn id="26639" idx="0"/>
          </p:cNvCxnSpPr>
          <p:nvPr/>
        </p:nvCxnSpPr>
        <p:spPr bwMode="auto">
          <a:xfrm>
            <a:off x="3575050" y="3302000"/>
            <a:ext cx="0" cy="406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45" name="AutoShape 21"/>
          <p:cNvCxnSpPr>
            <a:cxnSpLocks noChangeShapeType="1"/>
            <a:stCxn id="26629" idx="2"/>
            <a:endCxn id="26639" idx="0"/>
          </p:cNvCxnSpPr>
          <p:nvPr/>
        </p:nvCxnSpPr>
        <p:spPr bwMode="auto">
          <a:xfrm>
            <a:off x="2911475" y="3302000"/>
            <a:ext cx="663575" cy="40640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646" name="Rectangle 5"/>
          <p:cNvSpPr>
            <a:spLocks noChangeArrowheads="1"/>
          </p:cNvSpPr>
          <p:nvPr/>
        </p:nvSpPr>
        <p:spPr bwMode="auto">
          <a:xfrm>
            <a:off x="6134100" y="5943600"/>
            <a:ext cx="30861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200">
                <a:solidFill>
                  <a:srgbClr val="0000FF"/>
                </a:solidFill>
                <a:latin typeface="Courier New" pitchFamily="49" charset="0"/>
              </a:rPr>
              <a:t>for</a:t>
            </a:r>
            <a:r>
              <a:rPr lang="en-US" sz="1200">
                <a:latin typeface="Courier New" pitchFamily="49" charset="0"/>
              </a:rPr>
              <a:t> d = 1 </a:t>
            </a:r>
            <a:r>
              <a:rPr lang="en-US" sz="1200">
                <a:solidFill>
                  <a:srgbClr val="0000FF"/>
                </a:solidFill>
                <a:latin typeface="Courier New" pitchFamily="49" charset="0"/>
              </a:rPr>
              <a:t>to</a:t>
            </a:r>
            <a:r>
              <a:rPr lang="en-US" sz="1200">
                <a:latin typeface="Courier New" pitchFamily="49" charset="0"/>
              </a:rPr>
              <a:t> log</a:t>
            </a:r>
            <a:r>
              <a:rPr lang="en-US" sz="1200" baseline="-25000">
                <a:latin typeface="Courier New" pitchFamily="49" charset="0"/>
              </a:rPr>
              <a:t>2</a:t>
            </a:r>
            <a:r>
              <a:rPr lang="en-US" sz="1200">
                <a:latin typeface="Courier New" pitchFamily="49" charset="0"/>
              </a:rPr>
              <a:t>n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200">
                <a:solidFill>
                  <a:srgbClr val="0000FF"/>
                </a:solidFill>
                <a:latin typeface="Courier New" pitchFamily="49" charset="0"/>
              </a:rPr>
              <a:t>  for all</a:t>
            </a:r>
            <a:r>
              <a:rPr lang="en-US" sz="1200">
                <a:latin typeface="Courier New" pitchFamily="49" charset="0"/>
              </a:rPr>
              <a:t> k </a:t>
            </a:r>
            <a:r>
              <a:rPr lang="en-US" sz="1200">
                <a:solidFill>
                  <a:srgbClr val="0000FF"/>
                </a:solidFill>
                <a:latin typeface="Courier New" pitchFamily="49" charset="0"/>
              </a:rPr>
              <a:t>in parallel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200">
                <a:solidFill>
                  <a:srgbClr val="0000FF"/>
                </a:solidFill>
                <a:latin typeface="Courier New" pitchFamily="49" charset="0"/>
              </a:rPr>
              <a:t>    if </a:t>
            </a:r>
            <a:r>
              <a:rPr lang="en-US" sz="1200">
                <a:latin typeface="Courier New" pitchFamily="49" charset="0"/>
              </a:rPr>
              <a:t>(k &gt;= 2</a:t>
            </a:r>
            <a:r>
              <a:rPr lang="en-US" sz="1200" baseline="30000">
                <a:latin typeface="Courier New" pitchFamily="49" charset="0"/>
              </a:rPr>
              <a:t>d-1</a:t>
            </a:r>
            <a:r>
              <a:rPr lang="en-US" sz="1200">
                <a:latin typeface="Courier New" pitchFamily="49" charset="0"/>
              </a:rPr>
              <a:t>)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200">
                <a:solidFill>
                  <a:srgbClr val="0000FF"/>
                </a:solidFill>
                <a:latin typeface="Courier New" pitchFamily="49" charset="0"/>
              </a:rPr>
              <a:t>      </a:t>
            </a:r>
            <a:r>
              <a:rPr lang="en-US" sz="1200">
                <a:latin typeface="Courier New" pitchFamily="49" charset="0"/>
              </a:rPr>
              <a:t>x[k] = x[k – 2</a:t>
            </a:r>
            <a:r>
              <a:rPr lang="en-US" sz="1200" baseline="30000">
                <a:latin typeface="Courier New" pitchFamily="49" charset="0"/>
              </a:rPr>
              <a:t>d-1</a:t>
            </a:r>
            <a:r>
              <a:rPr lang="en-US" sz="1200">
                <a:latin typeface="Courier New" pitchFamily="49" charset="0"/>
              </a:rPr>
              <a:t>] + x[k];</a:t>
            </a:r>
            <a:endParaRPr lang="en-US" sz="1200">
              <a:solidFill>
                <a:srgbClr val="0000FF"/>
              </a:solidFill>
              <a:latin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C3F615-E82D-4158-B7FC-AE38D907AC67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102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Scan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i="1" smtClean="0">
                <a:solidFill>
                  <a:srgbClr val="CC3300"/>
                </a:solidFill>
              </a:rPr>
              <a:t>Naive Parallel Scan</a:t>
            </a:r>
            <a:r>
              <a:rPr lang="en-US" smtClean="0"/>
              <a:t>: </a:t>
            </a:r>
            <a:r>
              <a:rPr lang="en-US" smtClean="0">
                <a:latin typeface="Courier New" pitchFamily="49" charset="0"/>
              </a:rPr>
              <a:t>d = 1, 2</a:t>
            </a:r>
            <a:r>
              <a:rPr lang="en-US" baseline="30000" smtClean="0">
                <a:latin typeface="Courier New" pitchFamily="49" charset="0"/>
              </a:rPr>
              <a:t>d-1</a:t>
            </a:r>
            <a:r>
              <a:rPr lang="en-US" smtClean="0">
                <a:latin typeface="Courier New" pitchFamily="49" charset="0"/>
              </a:rPr>
              <a:t> = 1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1998663" y="28956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2662238" y="28956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5318125" y="28956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5</a:t>
            </a: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3325813" y="2895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2</a:t>
            </a:r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3989388" y="2895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3</a:t>
            </a:r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4654550" y="28956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4</a:t>
            </a:r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5981700" y="28956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6</a:t>
            </a:r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6646863" y="28956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7</a:t>
            </a:r>
          </a:p>
        </p:txBody>
      </p:sp>
      <p:sp>
        <p:nvSpPr>
          <p:cNvPr id="27660" name="Text Box 12"/>
          <p:cNvSpPr txBox="1">
            <a:spLocks noChangeArrowheads="1"/>
          </p:cNvSpPr>
          <p:nvPr/>
        </p:nvSpPr>
        <p:spPr bwMode="auto">
          <a:xfrm>
            <a:off x="1998663" y="3708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2662238" y="3708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5318125" y="3708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27663" name="Text Box 15"/>
          <p:cNvSpPr txBox="1">
            <a:spLocks noChangeArrowheads="1"/>
          </p:cNvSpPr>
          <p:nvPr/>
        </p:nvSpPr>
        <p:spPr bwMode="auto">
          <a:xfrm>
            <a:off x="3325813" y="3708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3</a:t>
            </a:r>
          </a:p>
        </p:txBody>
      </p:sp>
      <p:sp>
        <p:nvSpPr>
          <p:cNvPr id="27664" name="Text Box 16"/>
          <p:cNvSpPr txBox="1">
            <a:spLocks noChangeArrowheads="1"/>
          </p:cNvSpPr>
          <p:nvPr/>
        </p:nvSpPr>
        <p:spPr bwMode="auto">
          <a:xfrm>
            <a:off x="3989388" y="3708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5</a:t>
            </a:r>
          </a:p>
        </p:txBody>
      </p:sp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4654550" y="3708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27666" name="Text Box 18"/>
          <p:cNvSpPr txBox="1">
            <a:spLocks noChangeArrowheads="1"/>
          </p:cNvSpPr>
          <p:nvPr/>
        </p:nvSpPr>
        <p:spPr bwMode="auto">
          <a:xfrm>
            <a:off x="5981700" y="3708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27667" name="Text Box 19"/>
          <p:cNvSpPr txBox="1">
            <a:spLocks noChangeArrowheads="1"/>
          </p:cNvSpPr>
          <p:nvPr/>
        </p:nvSpPr>
        <p:spPr bwMode="auto">
          <a:xfrm>
            <a:off x="6646863" y="3708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cxnSp>
        <p:nvCxnSpPr>
          <p:cNvPr id="27668" name="AutoShape 22"/>
          <p:cNvCxnSpPr>
            <a:cxnSpLocks noChangeShapeType="1"/>
            <a:stCxn id="27656" idx="2"/>
            <a:endCxn id="27664" idx="0"/>
          </p:cNvCxnSpPr>
          <p:nvPr/>
        </p:nvCxnSpPr>
        <p:spPr bwMode="auto">
          <a:xfrm>
            <a:off x="4238625" y="3302000"/>
            <a:ext cx="0" cy="406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69" name="AutoShape 31"/>
          <p:cNvCxnSpPr>
            <a:cxnSpLocks noChangeShapeType="1"/>
            <a:stCxn id="27655" idx="2"/>
            <a:endCxn id="27664" idx="0"/>
          </p:cNvCxnSpPr>
          <p:nvPr/>
        </p:nvCxnSpPr>
        <p:spPr bwMode="auto">
          <a:xfrm>
            <a:off x="3575050" y="3302000"/>
            <a:ext cx="663575" cy="40640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670" name="Rectangle 5"/>
          <p:cNvSpPr>
            <a:spLocks noChangeArrowheads="1"/>
          </p:cNvSpPr>
          <p:nvPr/>
        </p:nvSpPr>
        <p:spPr bwMode="auto">
          <a:xfrm>
            <a:off x="6134100" y="5943600"/>
            <a:ext cx="30861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200">
                <a:solidFill>
                  <a:srgbClr val="0000FF"/>
                </a:solidFill>
                <a:latin typeface="Courier New" pitchFamily="49" charset="0"/>
              </a:rPr>
              <a:t>for</a:t>
            </a:r>
            <a:r>
              <a:rPr lang="en-US" sz="1200">
                <a:latin typeface="Courier New" pitchFamily="49" charset="0"/>
              </a:rPr>
              <a:t> d = 1 </a:t>
            </a:r>
            <a:r>
              <a:rPr lang="en-US" sz="1200">
                <a:solidFill>
                  <a:srgbClr val="0000FF"/>
                </a:solidFill>
                <a:latin typeface="Courier New" pitchFamily="49" charset="0"/>
              </a:rPr>
              <a:t>to</a:t>
            </a:r>
            <a:r>
              <a:rPr lang="en-US" sz="1200">
                <a:latin typeface="Courier New" pitchFamily="49" charset="0"/>
              </a:rPr>
              <a:t> log</a:t>
            </a:r>
            <a:r>
              <a:rPr lang="en-US" sz="1200" baseline="-25000">
                <a:latin typeface="Courier New" pitchFamily="49" charset="0"/>
              </a:rPr>
              <a:t>2</a:t>
            </a:r>
            <a:r>
              <a:rPr lang="en-US" sz="1200">
                <a:latin typeface="Courier New" pitchFamily="49" charset="0"/>
              </a:rPr>
              <a:t>n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200">
                <a:solidFill>
                  <a:srgbClr val="0000FF"/>
                </a:solidFill>
                <a:latin typeface="Courier New" pitchFamily="49" charset="0"/>
              </a:rPr>
              <a:t>  for all</a:t>
            </a:r>
            <a:r>
              <a:rPr lang="en-US" sz="1200">
                <a:latin typeface="Courier New" pitchFamily="49" charset="0"/>
              </a:rPr>
              <a:t> k </a:t>
            </a:r>
            <a:r>
              <a:rPr lang="en-US" sz="1200">
                <a:solidFill>
                  <a:srgbClr val="0000FF"/>
                </a:solidFill>
                <a:latin typeface="Courier New" pitchFamily="49" charset="0"/>
              </a:rPr>
              <a:t>in parallel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200">
                <a:solidFill>
                  <a:srgbClr val="0000FF"/>
                </a:solidFill>
                <a:latin typeface="Courier New" pitchFamily="49" charset="0"/>
              </a:rPr>
              <a:t>    if </a:t>
            </a:r>
            <a:r>
              <a:rPr lang="en-US" sz="1200">
                <a:latin typeface="Courier New" pitchFamily="49" charset="0"/>
              </a:rPr>
              <a:t>(k &gt;= 2</a:t>
            </a:r>
            <a:r>
              <a:rPr lang="en-US" sz="1200" baseline="30000">
                <a:latin typeface="Courier New" pitchFamily="49" charset="0"/>
              </a:rPr>
              <a:t>d-1</a:t>
            </a:r>
            <a:r>
              <a:rPr lang="en-US" sz="1200">
                <a:latin typeface="Courier New" pitchFamily="49" charset="0"/>
              </a:rPr>
              <a:t>)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200">
                <a:solidFill>
                  <a:srgbClr val="0000FF"/>
                </a:solidFill>
                <a:latin typeface="Courier New" pitchFamily="49" charset="0"/>
              </a:rPr>
              <a:t>      </a:t>
            </a:r>
            <a:r>
              <a:rPr lang="en-US" sz="1200">
                <a:latin typeface="Courier New" pitchFamily="49" charset="0"/>
              </a:rPr>
              <a:t>x[k] = x[k – 2</a:t>
            </a:r>
            <a:r>
              <a:rPr lang="en-US" sz="1200" baseline="30000">
                <a:latin typeface="Courier New" pitchFamily="49" charset="0"/>
              </a:rPr>
              <a:t>d-1</a:t>
            </a:r>
            <a:r>
              <a:rPr lang="en-US" sz="1200">
                <a:latin typeface="Courier New" pitchFamily="49" charset="0"/>
              </a:rPr>
              <a:t>] + x[k];</a:t>
            </a:r>
            <a:endParaRPr lang="en-US" sz="1200">
              <a:solidFill>
                <a:srgbClr val="0000FF"/>
              </a:solidFill>
              <a:latin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C3F615-E82D-4158-B7FC-AE38D907AC67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902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Scan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i="1" smtClean="0">
                <a:solidFill>
                  <a:srgbClr val="CC3300"/>
                </a:solidFill>
              </a:rPr>
              <a:t>Naive Parallel Scan</a:t>
            </a:r>
            <a:r>
              <a:rPr lang="en-US" smtClean="0"/>
              <a:t>: </a:t>
            </a:r>
            <a:r>
              <a:rPr lang="en-US" smtClean="0">
                <a:latin typeface="Courier New" pitchFamily="49" charset="0"/>
              </a:rPr>
              <a:t>d = 1, 2</a:t>
            </a:r>
            <a:r>
              <a:rPr lang="en-US" baseline="30000" smtClean="0">
                <a:latin typeface="Courier New" pitchFamily="49" charset="0"/>
              </a:rPr>
              <a:t>d-1</a:t>
            </a:r>
            <a:r>
              <a:rPr lang="en-US" smtClean="0">
                <a:latin typeface="Courier New" pitchFamily="49" charset="0"/>
              </a:rPr>
              <a:t> = 1</a:t>
            </a:r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i="1" smtClean="0">
              <a:solidFill>
                <a:srgbClr val="CC3300"/>
              </a:solidFill>
            </a:endParaRP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1998663" y="28956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2662238" y="28956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5318125" y="28956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5</a:t>
            </a: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3325813" y="28956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2</a:t>
            </a: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3989388" y="2895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3</a:t>
            </a:r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4654550" y="2895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4</a:t>
            </a:r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5981700" y="28956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6</a:t>
            </a:r>
          </a:p>
        </p:txBody>
      </p:sp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6646863" y="28956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7</a:t>
            </a:r>
          </a:p>
        </p:txBody>
      </p:sp>
      <p:sp>
        <p:nvSpPr>
          <p:cNvPr id="28684" name="Text Box 12"/>
          <p:cNvSpPr txBox="1">
            <a:spLocks noChangeArrowheads="1"/>
          </p:cNvSpPr>
          <p:nvPr/>
        </p:nvSpPr>
        <p:spPr bwMode="auto">
          <a:xfrm>
            <a:off x="1998663" y="3708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28685" name="Text Box 13"/>
          <p:cNvSpPr txBox="1">
            <a:spLocks noChangeArrowheads="1"/>
          </p:cNvSpPr>
          <p:nvPr/>
        </p:nvSpPr>
        <p:spPr bwMode="auto">
          <a:xfrm>
            <a:off x="2662238" y="3708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28686" name="Text Box 14"/>
          <p:cNvSpPr txBox="1">
            <a:spLocks noChangeArrowheads="1"/>
          </p:cNvSpPr>
          <p:nvPr/>
        </p:nvSpPr>
        <p:spPr bwMode="auto">
          <a:xfrm>
            <a:off x="5318125" y="3708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28687" name="Text Box 15"/>
          <p:cNvSpPr txBox="1">
            <a:spLocks noChangeArrowheads="1"/>
          </p:cNvSpPr>
          <p:nvPr/>
        </p:nvSpPr>
        <p:spPr bwMode="auto">
          <a:xfrm>
            <a:off x="3325813" y="3708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3</a:t>
            </a:r>
          </a:p>
        </p:txBody>
      </p:sp>
      <p:sp>
        <p:nvSpPr>
          <p:cNvPr id="28688" name="Text Box 16"/>
          <p:cNvSpPr txBox="1">
            <a:spLocks noChangeArrowheads="1"/>
          </p:cNvSpPr>
          <p:nvPr/>
        </p:nvSpPr>
        <p:spPr bwMode="auto">
          <a:xfrm>
            <a:off x="3989388" y="3708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5</a:t>
            </a:r>
          </a:p>
        </p:txBody>
      </p:sp>
      <p:sp>
        <p:nvSpPr>
          <p:cNvPr id="28689" name="Text Box 17"/>
          <p:cNvSpPr txBox="1">
            <a:spLocks noChangeArrowheads="1"/>
          </p:cNvSpPr>
          <p:nvPr/>
        </p:nvSpPr>
        <p:spPr bwMode="auto">
          <a:xfrm>
            <a:off x="4654550" y="3708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7</a:t>
            </a:r>
          </a:p>
        </p:txBody>
      </p:sp>
      <p:sp>
        <p:nvSpPr>
          <p:cNvPr id="28690" name="Text Box 18"/>
          <p:cNvSpPr txBox="1">
            <a:spLocks noChangeArrowheads="1"/>
          </p:cNvSpPr>
          <p:nvPr/>
        </p:nvSpPr>
        <p:spPr bwMode="auto">
          <a:xfrm>
            <a:off x="5981700" y="3708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28691" name="Text Box 19"/>
          <p:cNvSpPr txBox="1">
            <a:spLocks noChangeArrowheads="1"/>
          </p:cNvSpPr>
          <p:nvPr/>
        </p:nvSpPr>
        <p:spPr bwMode="auto">
          <a:xfrm>
            <a:off x="6646863" y="3708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cxnSp>
        <p:nvCxnSpPr>
          <p:cNvPr id="28692" name="AutoShape 23"/>
          <p:cNvCxnSpPr>
            <a:cxnSpLocks noChangeShapeType="1"/>
            <a:stCxn id="28681" idx="2"/>
            <a:endCxn id="28689" idx="0"/>
          </p:cNvCxnSpPr>
          <p:nvPr/>
        </p:nvCxnSpPr>
        <p:spPr bwMode="auto">
          <a:xfrm>
            <a:off x="4903788" y="3302000"/>
            <a:ext cx="0" cy="406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93" name="AutoShape 30"/>
          <p:cNvCxnSpPr>
            <a:cxnSpLocks noChangeShapeType="1"/>
            <a:stCxn id="28680" idx="2"/>
            <a:endCxn id="28689" idx="0"/>
          </p:cNvCxnSpPr>
          <p:nvPr/>
        </p:nvCxnSpPr>
        <p:spPr bwMode="auto">
          <a:xfrm>
            <a:off x="4238625" y="3302000"/>
            <a:ext cx="665163" cy="40640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694" name="Rectangle 5"/>
          <p:cNvSpPr>
            <a:spLocks noChangeArrowheads="1"/>
          </p:cNvSpPr>
          <p:nvPr/>
        </p:nvSpPr>
        <p:spPr bwMode="auto">
          <a:xfrm>
            <a:off x="6134100" y="5943600"/>
            <a:ext cx="30861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200">
                <a:solidFill>
                  <a:srgbClr val="0000FF"/>
                </a:solidFill>
                <a:latin typeface="Courier New" pitchFamily="49" charset="0"/>
              </a:rPr>
              <a:t>for</a:t>
            </a:r>
            <a:r>
              <a:rPr lang="en-US" sz="1200">
                <a:latin typeface="Courier New" pitchFamily="49" charset="0"/>
              </a:rPr>
              <a:t> d = 1 </a:t>
            </a:r>
            <a:r>
              <a:rPr lang="en-US" sz="1200">
                <a:solidFill>
                  <a:srgbClr val="0000FF"/>
                </a:solidFill>
                <a:latin typeface="Courier New" pitchFamily="49" charset="0"/>
              </a:rPr>
              <a:t>to</a:t>
            </a:r>
            <a:r>
              <a:rPr lang="en-US" sz="1200">
                <a:latin typeface="Courier New" pitchFamily="49" charset="0"/>
              </a:rPr>
              <a:t> log</a:t>
            </a:r>
            <a:r>
              <a:rPr lang="en-US" sz="1200" baseline="-25000">
                <a:latin typeface="Courier New" pitchFamily="49" charset="0"/>
              </a:rPr>
              <a:t>2</a:t>
            </a:r>
            <a:r>
              <a:rPr lang="en-US" sz="1200">
                <a:latin typeface="Courier New" pitchFamily="49" charset="0"/>
              </a:rPr>
              <a:t>n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200">
                <a:solidFill>
                  <a:srgbClr val="0000FF"/>
                </a:solidFill>
                <a:latin typeface="Courier New" pitchFamily="49" charset="0"/>
              </a:rPr>
              <a:t>  for all</a:t>
            </a:r>
            <a:r>
              <a:rPr lang="en-US" sz="1200">
                <a:latin typeface="Courier New" pitchFamily="49" charset="0"/>
              </a:rPr>
              <a:t> k </a:t>
            </a:r>
            <a:r>
              <a:rPr lang="en-US" sz="1200">
                <a:solidFill>
                  <a:srgbClr val="0000FF"/>
                </a:solidFill>
                <a:latin typeface="Courier New" pitchFamily="49" charset="0"/>
              </a:rPr>
              <a:t>in parallel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200">
                <a:solidFill>
                  <a:srgbClr val="0000FF"/>
                </a:solidFill>
                <a:latin typeface="Courier New" pitchFamily="49" charset="0"/>
              </a:rPr>
              <a:t>    if </a:t>
            </a:r>
            <a:r>
              <a:rPr lang="en-US" sz="1200">
                <a:latin typeface="Courier New" pitchFamily="49" charset="0"/>
              </a:rPr>
              <a:t>(k &gt;= 2</a:t>
            </a:r>
            <a:r>
              <a:rPr lang="en-US" sz="1200" baseline="30000">
                <a:latin typeface="Courier New" pitchFamily="49" charset="0"/>
              </a:rPr>
              <a:t>d-1</a:t>
            </a:r>
            <a:r>
              <a:rPr lang="en-US" sz="1200">
                <a:latin typeface="Courier New" pitchFamily="49" charset="0"/>
              </a:rPr>
              <a:t>)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200">
                <a:solidFill>
                  <a:srgbClr val="0000FF"/>
                </a:solidFill>
                <a:latin typeface="Courier New" pitchFamily="49" charset="0"/>
              </a:rPr>
              <a:t>      </a:t>
            </a:r>
            <a:r>
              <a:rPr lang="en-US" sz="1200">
                <a:latin typeface="Courier New" pitchFamily="49" charset="0"/>
              </a:rPr>
              <a:t>x[k] = x[k – 2</a:t>
            </a:r>
            <a:r>
              <a:rPr lang="en-US" sz="1200" baseline="30000">
                <a:latin typeface="Courier New" pitchFamily="49" charset="0"/>
              </a:rPr>
              <a:t>d-1</a:t>
            </a:r>
            <a:r>
              <a:rPr lang="en-US" sz="1200">
                <a:latin typeface="Courier New" pitchFamily="49" charset="0"/>
              </a:rPr>
              <a:t>] + x[k];</a:t>
            </a:r>
            <a:endParaRPr lang="en-US" sz="1200">
              <a:solidFill>
                <a:srgbClr val="0000FF"/>
              </a:solidFill>
              <a:latin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C3F615-E82D-4158-B7FC-AE38D907AC67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3409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Scan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i="1" smtClean="0">
                <a:solidFill>
                  <a:srgbClr val="CC3300"/>
                </a:solidFill>
              </a:rPr>
              <a:t>Naive Parallel Scan</a:t>
            </a:r>
            <a:r>
              <a:rPr lang="en-US" smtClean="0"/>
              <a:t>: </a:t>
            </a:r>
            <a:r>
              <a:rPr lang="en-US" smtClean="0">
                <a:latin typeface="Courier New" pitchFamily="49" charset="0"/>
              </a:rPr>
              <a:t>d = 1, 2</a:t>
            </a:r>
            <a:r>
              <a:rPr lang="en-US" baseline="30000" smtClean="0">
                <a:latin typeface="Courier New" pitchFamily="49" charset="0"/>
              </a:rPr>
              <a:t>d-1</a:t>
            </a:r>
            <a:r>
              <a:rPr lang="en-US" smtClean="0">
                <a:latin typeface="Courier New" pitchFamily="49" charset="0"/>
              </a:rPr>
              <a:t> = 1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1998663" y="28956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2662238" y="28956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5318125" y="2895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5</a:t>
            </a: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3325813" y="28956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2</a:t>
            </a: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3989388" y="28956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3</a:t>
            </a:r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4654550" y="2895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4</a:t>
            </a:r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5981700" y="28956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6</a:t>
            </a:r>
          </a:p>
        </p:txBody>
      </p:sp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6646863" y="28956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7</a:t>
            </a:r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1998663" y="3708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29709" name="Text Box 13"/>
          <p:cNvSpPr txBox="1">
            <a:spLocks noChangeArrowheads="1"/>
          </p:cNvSpPr>
          <p:nvPr/>
        </p:nvSpPr>
        <p:spPr bwMode="auto">
          <a:xfrm>
            <a:off x="2662238" y="3708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29710" name="Text Box 14"/>
          <p:cNvSpPr txBox="1">
            <a:spLocks noChangeArrowheads="1"/>
          </p:cNvSpPr>
          <p:nvPr/>
        </p:nvSpPr>
        <p:spPr bwMode="auto">
          <a:xfrm>
            <a:off x="5318125" y="3708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9</a:t>
            </a:r>
          </a:p>
        </p:txBody>
      </p:sp>
      <p:sp>
        <p:nvSpPr>
          <p:cNvPr id="29711" name="Text Box 15"/>
          <p:cNvSpPr txBox="1">
            <a:spLocks noChangeArrowheads="1"/>
          </p:cNvSpPr>
          <p:nvPr/>
        </p:nvSpPr>
        <p:spPr bwMode="auto">
          <a:xfrm>
            <a:off x="3325813" y="3708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3</a:t>
            </a:r>
          </a:p>
        </p:txBody>
      </p:sp>
      <p:sp>
        <p:nvSpPr>
          <p:cNvPr id="29712" name="Text Box 16"/>
          <p:cNvSpPr txBox="1">
            <a:spLocks noChangeArrowheads="1"/>
          </p:cNvSpPr>
          <p:nvPr/>
        </p:nvSpPr>
        <p:spPr bwMode="auto">
          <a:xfrm>
            <a:off x="3989388" y="3708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5</a:t>
            </a:r>
          </a:p>
        </p:txBody>
      </p:sp>
      <p:sp>
        <p:nvSpPr>
          <p:cNvPr id="29713" name="Text Box 17"/>
          <p:cNvSpPr txBox="1">
            <a:spLocks noChangeArrowheads="1"/>
          </p:cNvSpPr>
          <p:nvPr/>
        </p:nvSpPr>
        <p:spPr bwMode="auto">
          <a:xfrm>
            <a:off x="4654550" y="3708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7</a:t>
            </a:r>
          </a:p>
        </p:txBody>
      </p:sp>
      <p:sp>
        <p:nvSpPr>
          <p:cNvPr id="29714" name="Text Box 18"/>
          <p:cNvSpPr txBox="1">
            <a:spLocks noChangeArrowheads="1"/>
          </p:cNvSpPr>
          <p:nvPr/>
        </p:nvSpPr>
        <p:spPr bwMode="auto">
          <a:xfrm>
            <a:off x="5981700" y="3708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29715" name="Text Box 19"/>
          <p:cNvSpPr txBox="1">
            <a:spLocks noChangeArrowheads="1"/>
          </p:cNvSpPr>
          <p:nvPr/>
        </p:nvSpPr>
        <p:spPr bwMode="auto">
          <a:xfrm>
            <a:off x="6646863" y="3708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cxnSp>
        <p:nvCxnSpPr>
          <p:cNvPr id="29716" name="AutoShape 24"/>
          <p:cNvCxnSpPr>
            <a:cxnSpLocks noChangeShapeType="1"/>
            <a:stCxn id="29702" idx="2"/>
            <a:endCxn id="29710" idx="0"/>
          </p:cNvCxnSpPr>
          <p:nvPr/>
        </p:nvCxnSpPr>
        <p:spPr bwMode="auto">
          <a:xfrm>
            <a:off x="5567363" y="3302000"/>
            <a:ext cx="0" cy="406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17" name="AutoShape 29"/>
          <p:cNvCxnSpPr>
            <a:cxnSpLocks noChangeShapeType="1"/>
            <a:stCxn id="29705" idx="2"/>
            <a:endCxn id="29710" idx="0"/>
          </p:cNvCxnSpPr>
          <p:nvPr/>
        </p:nvCxnSpPr>
        <p:spPr bwMode="auto">
          <a:xfrm>
            <a:off x="4903788" y="3302000"/>
            <a:ext cx="663575" cy="40640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718" name="Rectangle 5"/>
          <p:cNvSpPr>
            <a:spLocks noChangeArrowheads="1"/>
          </p:cNvSpPr>
          <p:nvPr/>
        </p:nvSpPr>
        <p:spPr bwMode="auto">
          <a:xfrm>
            <a:off x="6134100" y="5943600"/>
            <a:ext cx="30861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200">
                <a:solidFill>
                  <a:srgbClr val="0000FF"/>
                </a:solidFill>
                <a:latin typeface="Courier New" pitchFamily="49" charset="0"/>
              </a:rPr>
              <a:t>for</a:t>
            </a:r>
            <a:r>
              <a:rPr lang="en-US" sz="1200">
                <a:latin typeface="Courier New" pitchFamily="49" charset="0"/>
              </a:rPr>
              <a:t> d = 1 </a:t>
            </a:r>
            <a:r>
              <a:rPr lang="en-US" sz="1200">
                <a:solidFill>
                  <a:srgbClr val="0000FF"/>
                </a:solidFill>
                <a:latin typeface="Courier New" pitchFamily="49" charset="0"/>
              </a:rPr>
              <a:t>to</a:t>
            </a:r>
            <a:r>
              <a:rPr lang="en-US" sz="1200">
                <a:latin typeface="Courier New" pitchFamily="49" charset="0"/>
              </a:rPr>
              <a:t> log</a:t>
            </a:r>
            <a:r>
              <a:rPr lang="en-US" sz="1200" baseline="-25000">
                <a:latin typeface="Courier New" pitchFamily="49" charset="0"/>
              </a:rPr>
              <a:t>2</a:t>
            </a:r>
            <a:r>
              <a:rPr lang="en-US" sz="1200">
                <a:latin typeface="Courier New" pitchFamily="49" charset="0"/>
              </a:rPr>
              <a:t>n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200">
                <a:solidFill>
                  <a:srgbClr val="0000FF"/>
                </a:solidFill>
                <a:latin typeface="Courier New" pitchFamily="49" charset="0"/>
              </a:rPr>
              <a:t>  for all</a:t>
            </a:r>
            <a:r>
              <a:rPr lang="en-US" sz="1200">
                <a:latin typeface="Courier New" pitchFamily="49" charset="0"/>
              </a:rPr>
              <a:t> k </a:t>
            </a:r>
            <a:r>
              <a:rPr lang="en-US" sz="1200">
                <a:solidFill>
                  <a:srgbClr val="0000FF"/>
                </a:solidFill>
                <a:latin typeface="Courier New" pitchFamily="49" charset="0"/>
              </a:rPr>
              <a:t>in parallel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200">
                <a:solidFill>
                  <a:srgbClr val="0000FF"/>
                </a:solidFill>
                <a:latin typeface="Courier New" pitchFamily="49" charset="0"/>
              </a:rPr>
              <a:t>    if </a:t>
            </a:r>
            <a:r>
              <a:rPr lang="en-US" sz="1200">
                <a:latin typeface="Courier New" pitchFamily="49" charset="0"/>
              </a:rPr>
              <a:t>(k &gt;= 2</a:t>
            </a:r>
            <a:r>
              <a:rPr lang="en-US" sz="1200" baseline="30000">
                <a:latin typeface="Courier New" pitchFamily="49" charset="0"/>
              </a:rPr>
              <a:t>d-1</a:t>
            </a:r>
            <a:r>
              <a:rPr lang="en-US" sz="1200">
                <a:latin typeface="Courier New" pitchFamily="49" charset="0"/>
              </a:rPr>
              <a:t>)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200">
                <a:solidFill>
                  <a:srgbClr val="0000FF"/>
                </a:solidFill>
                <a:latin typeface="Courier New" pitchFamily="49" charset="0"/>
              </a:rPr>
              <a:t>      </a:t>
            </a:r>
            <a:r>
              <a:rPr lang="en-US" sz="1200">
                <a:latin typeface="Courier New" pitchFamily="49" charset="0"/>
              </a:rPr>
              <a:t>x[k] = x[k – 2</a:t>
            </a:r>
            <a:r>
              <a:rPr lang="en-US" sz="1200" baseline="30000">
                <a:latin typeface="Courier New" pitchFamily="49" charset="0"/>
              </a:rPr>
              <a:t>d-1</a:t>
            </a:r>
            <a:r>
              <a:rPr lang="en-US" sz="1200">
                <a:latin typeface="Courier New" pitchFamily="49" charset="0"/>
              </a:rPr>
              <a:t>] + x[k];</a:t>
            </a:r>
            <a:endParaRPr lang="en-US" sz="1200">
              <a:solidFill>
                <a:srgbClr val="0000FF"/>
              </a:solidFill>
              <a:latin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C3F615-E82D-4158-B7FC-AE38D907AC67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3675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Scan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i="1" smtClean="0">
                <a:solidFill>
                  <a:srgbClr val="CC3300"/>
                </a:solidFill>
              </a:rPr>
              <a:t>Naive Parallel Scan</a:t>
            </a:r>
            <a:r>
              <a:rPr lang="en-US" smtClean="0"/>
              <a:t>: </a:t>
            </a:r>
            <a:r>
              <a:rPr lang="en-US" smtClean="0">
                <a:latin typeface="Courier New" pitchFamily="49" charset="0"/>
              </a:rPr>
              <a:t>d = 1, 2</a:t>
            </a:r>
            <a:r>
              <a:rPr lang="en-US" baseline="30000" smtClean="0">
                <a:latin typeface="Courier New" pitchFamily="49" charset="0"/>
              </a:rPr>
              <a:t>d-1</a:t>
            </a:r>
            <a:r>
              <a:rPr lang="en-US" smtClean="0">
                <a:latin typeface="Courier New" pitchFamily="49" charset="0"/>
              </a:rPr>
              <a:t> = 1</a:t>
            </a:r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i="1" smtClean="0">
              <a:solidFill>
                <a:srgbClr val="CC3300"/>
              </a:solidFill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1998663" y="28956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2662238" y="28956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5318125" y="2895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5</a:t>
            </a: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3325813" y="28956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2</a:t>
            </a:r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3989388" y="28956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3</a:t>
            </a:r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4654550" y="28956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4</a:t>
            </a:r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5981700" y="2895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6</a:t>
            </a:r>
          </a:p>
        </p:txBody>
      </p:sp>
      <p:sp>
        <p:nvSpPr>
          <p:cNvPr id="30731" name="Text Box 11"/>
          <p:cNvSpPr txBox="1">
            <a:spLocks noChangeArrowheads="1"/>
          </p:cNvSpPr>
          <p:nvPr/>
        </p:nvSpPr>
        <p:spPr bwMode="auto">
          <a:xfrm>
            <a:off x="6646863" y="28956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7</a:t>
            </a:r>
          </a:p>
        </p:txBody>
      </p:sp>
      <p:sp>
        <p:nvSpPr>
          <p:cNvPr id="30732" name="Text Box 12"/>
          <p:cNvSpPr txBox="1">
            <a:spLocks noChangeArrowheads="1"/>
          </p:cNvSpPr>
          <p:nvPr/>
        </p:nvSpPr>
        <p:spPr bwMode="auto">
          <a:xfrm>
            <a:off x="1998663" y="3708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2662238" y="3708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30734" name="Text Box 14"/>
          <p:cNvSpPr txBox="1">
            <a:spLocks noChangeArrowheads="1"/>
          </p:cNvSpPr>
          <p:nvPr/>
        </p:nvSpPr>
        <p:spPr bwMode="auto">
          <a:xfrm>
            <a:off x="5318125" y="3708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9</a:t>
            </a:r>
          </a:p>
        </p:txBody>
      </p:sp>
      <p:sp>
        <p:nvSpPr>
          <p:cNvPr id="30735" name="Text Box 15"/>
          <p:cNvSpPr txBox="1">
            <a:spLocks noChangeArrowheads="1"/>
          </p:cNvSpPr>
          <p:nvPr/>
        </p:nvSpPr>
        <p:spPr bwMode="auto">
          <a:xfrm>
            <a:off x="3325813" y="3708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3</a:t>
            </a:r>
          </a:p>
        </p:txBody>
      </p:sp>
      <p:sp>
        <p:nvSpPr>
          <p:cNvPr id="30736" name="Text Box 16"/>
          <p:cNvSpPr txBox="1">
            <a:spLocks noChangeArrowheads="1"/>
          </p:cNvSpPr>
          <p:nvPr/>
        </p:nvSpPr>
        <p:spPr bwMode="auto">
          <a:xfrm>
            <a:off x="3989388" y="3708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5</a:t>
            </a:r>
          </a:p>
        </p:txBody>
      </p:sp>
      <p:sp>
        <p:nvSpPr>
          <p:cNvPr id="30737" name="Text Box 17"/>
          <p:cNvSpPr txBox="1">
            <a:spLocks noChangeArrowheads="1"/>
          </p:cNvSpPr>
          <p:nvPr/>
        </p:nvSpPr>
        <p:spPr bwMode="auto">
          <a:xfrm>
            <a:off x="4654550" y="3708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7</a:t>
            </a:r>
          </a:p>
        </p:txBody>
      </p:sp>
      <p:sp>
        <p:nvSpPr>
          <p:cNvPr id="30738" name="Text Box 18"/>
          <p:cNvSpPr txBox="1">
            <a:spLocks noChangeArrowheads="1"/>
          </p:cNvSpPr>
          <p:nvPr/>
        </p:nvSpPr>
        <p:spPr bwMode="auto">
          <a:xfrm>
            <a:off x="5981700" y="3708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11</a:t>
            </a:r>
          </a:p>
        </p:txBody>
      </p:sp>
      <p:sp>
        <p:nvSpPr>
          <p:cNvPr id="30739" name="Text Box 19"/>
          <p:cNvSpPr txBox="1">
            <a:spLocks noChangeArrowheads="1"/>
          </p:cNvSpPr>
          <p:nvPr/>
        </p:nvSpPr>
        <p:spPr bwMode="auto">
          <a:xfrm>
            <a:off x="6646863" y="3708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cxnSp>
        <p:nvCxnSpPr>
          <p:cNvPr id="30740" name="AutoShape 25"/>
          <p:cNvCxnSpPr>
            <a:cxnSpLocks noChangeShapeType="1"/>
            <a:stCxn id="30730" idx="2"/>
            <a:endCxn id="30738" idx="0"/>
          </p:cNvCxnSpPr>
          <p:nvPr/>
        </p:nvCxnSpPr>
        <p:spPr bwMode="auto">
          <a:xfrm>
            <a:off x="6230938" y="3302000"/>
            <a:ext cx="0" cy="406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41" name="AutoShape 28"/>
          <p:cNvCxnSpPr>
            <a:cxnSpLocks noChangeShapeType="1"/>
            <a:stCxn id="30726" idx="2"/>
            <a:endCxn id="30738" idx="0"/>
          </p:cNvCxnSpPr>
          <p:nvPr/>
        </p:nvCxnSpPr>
        <p:spPr bwMode="auto">
          <a:xfrm>
            <a:off x="5567363" y="3302000"/>
            <a:ext cx="663575" cy="40640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742" name="Rectangle 5"/>
          <p:cNvSpPr>
            <a:spLocks noChangeArrowheads="1"/>
          </p:cNvSpPr>
          <p:nvPr/>
        </p:nvSpPr>
        <p:spPr bwMode="auto">
          <a:xfrm>
            <a:off x="6134100" y="5943600"/>
            <a:ext cx="30861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200">
                <a:solidFill>
                  <a:srgbClr val="0000FF"/>
                </a:solidFill>
                <a:latin typeface="Courier New" pitchFamily="49" charset="0"/>
              </a:rPr>
              <a:t>for</a:t>
            </a:r>
            <a:r>
              <a:rPr lang="en-US" sz="1200">
                <a:latin typeface="Courier New" pitchFamily="49" charset="0"/>
              </a:rPr>
              <a:t> d = 1 </a:t>
            </a:r>
            <a:r>
              <a:rPr lang="en-US" sz="1200">
                <a:solidFill>
                  <a:srgbClr val="0000FF"/>
                </a:solidFill>
                <a:latin typeface="Courier New" pitchFamily="49" charset="0"/>
              </a:rPr>
              <a:t>to</a:t>
            </a:r>
            <a:r>
              <a:rPr lang="en-US" sz="1200">
                <a:latin typeface="Courier New" pitchFamily="49" charset="0"/>
              </a:rPr>
              <a:t> log</a:t>
            </a:r>
            <a:r>
              <a:rPr lang="en-US" sz="1200" baseline="-25000">
                <a:latin typeface="Courier New" pitchFamily="49" charset="0"/>
              </a:rPr>
              <a:t>2</a:t>
            </a:r>
            <a:r>
              <a:rPr lang="en-US" sz="1200">
                <a:latin typeface="Courier New" pitchFamily="49" charset="0"/>
              </a:rPr>
              <a:t>n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200">
                <a:solidFill>
                  <a:srgbClr val="0000FF"/>
                </a:solidFill>
                <a:latin typeface="Courier New" pitchFamily="49" charset="0"/>
              </a:rPr>
              <a:t>  for all</a:t>
            </a:r>
            <a:r>
              <a:rPr lang="en-US" sz="1200">
                <a:latin typeface="Courier New" pitchFamily="49" charset="0"/>
              </a:rPr>
              <a:t> k </a:t>
            </a:r>
            <a:r>
              <a:rPr lang="en-US" sz="1200">
                <a:solidFill>
                  <a:srgbClr val="0000FF"/>
                </a:solidFill>
                <a:latin typeface="Courier New" pitchFamily="49" charset="0"/>
              </a:rPr>
              <a:t>in parallel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200">
                <a:solidFill>
                  <a:srgbClr val="0000FF"/>
                </a:solidFill>
                <a:latin typeface="Courier New" pitchFamily="49" charset="0"/>
              </a:rPr>
              <a:t>    if </a:t>
            </a:r>
            <a:r>
              <a:rPr lang="en-US" sz="1200">
                <a:latin typeface="Courier New" pitchFamily="49" charset="0"/>
              </a:rPr>
              <a:t>(k &gt;= 2</a:t>
            </a:r>
            <a:r>
              <a:rPr lang="en-US" sz="1200" baseline="30000">
                <a:latin typeface="Courier New" pitchFamily="49" charset="0"/>
              </a:rPr>
              <a:t>d-1</a:t>
            </a:r>
            <a:r>
              <a:rPr lang="en-US" sz="1200">
                <a:latin typeface="Courier New" pitchFamily="49" charset="0"/>
              </a:rPr>
              <a:t>)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200">
                <a:solidFill>
                  <a:srgbClr val="0000FF"/>
                </a:solidFill>
                <a:latin typeface="Courier New" pitchFamily="49" charset="0"/>
              </a:rPr>
              <a:t>      </a:t>
            </a:r>
            <a:r>
              <a:rPr lang="en-US" sz="1200">
                <a:latin typeface="Courier New" pitchFamily="49" charset="0"/>
              </a:rPr>
              <a:t>x[k] = x[k – 2</a:t>
            </a:r>
            <a:r>
              <a:rPr lang="en-US" sz="1200" baseline="30000">
                <a:latin typeface="Courier New" pitchFamily="49" charset="0"/>
              </a:rPr>
              <a:t>d-1</a:t>
            </a:r>
            <a:r>
              <a:rPr lang="en-US" sz="1200">
                <a:latin typeface="Courier New" pitchFamily="49" charset="0"/>
              </a:rPr>
              <a:t>] + x[k];</a:t>
            </a:r>
            <a:endParaRPr lang="en-US" sz="1200">
              <a:solidFill>
                <a:srgbClr val="0000FF"/>
              </a:solidFill>
              <a:latin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C3F615-E82D-4158-B7FC-AE38D907AC67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7141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Scan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i="1" smtClean="0">
                <a:solidFill>
                  <a:srgbClr val="CC3300"/>
                </a:solidFill>
              </a:rPr>
              <a:t>Naive Parallel Scan</a:t>
            </a:r>
            <a:r>
              <a:rPr lang="en-US" smtClean="0"/>
              <a:t>: </a:t>
            </a:r>
            <a:r>
              <a:rPr lang="en-US" smtClean="0">
                <a:latin typeface="Courier New" pitchFamily="49" charset="0"/>
              </a:rPr>
              <a:t>d = 1, 2</a:t>
            </a:r>
            <a:r>
              <a:rPr lang="en-US" baseline="30000" smtClean="0">
                <a:latin typeface="Courier New" pitchFamily="49" charset="0"/>
              </a:rPr>
              <a:t>d-1</a:t>
            </a:r>
            <a:r>
              <a:rPr lang="en-US" smtClean="0">
                <a:latin typeface="Courier New" pitchFamily="49" charset="0"/>
              </a:rPr>
              <a:t> = 1</a:t>
            </a:r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i="1" smtClean="0">
              <a:solidFill>
                <a:srgbClr val="CC3300"/>
              </a:solidFill>
            </a:endParaRP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1998663" y="28956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2662238" y="28956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5318125" y="28956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5</a:t>
            </a: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3325813" y="28956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2</a:t>
            </a:r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3989388" y="28956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3</a:t>
            </a:r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4654550" y="28956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4</a:t>
            </a:r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5981700" y="2895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6</a:t>
            </a:r>
          </a:p>
        </p:txBody>
      </p: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6646863" y="2895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7</a:t>
            </a:r>
          </a:p>
        </p:txBody>
      </p:sp>
      <p:sp>
        <p:nvSpPr>
          <p:cNvPr id="31756" name="Text Box 12"/>
          <p:cNvSpPr txBox="1">
            <a:spLocks noChangeArrowheads="1"/>
          </p:cNvSpPr>
          <p:nvPr/>
        </p:nvSpPr>
        <p:spPr bwMode="auto">
          <a:xfrm>
            <a:off x="1998663" y="3708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31757" name="Text Box 13"/>
          <p:cNvSpPr txBox="1">
            <a:spLocks noChangeArrowheads="1"/>
          </p:cNvSpPr>
          <p:nvPr/>
        </p:nvSpPr>
        <p:spPr bwMode="auto">
          <a:xfrm>
            <a:off x="2662238" y="3708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31758" name="Text Box 14"/>
          <p:cNvSpPr txBox="1">
            <a:spLocks noChangeArrowheads="1"/>
          </p:cNvSpPr>
          <p:nvPr/>
        </p:nvSpPr>
        <p:spPr bwMode="auto">
          <a:xfrm>
            <a:off x="5318125" y="3708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9</a:t>
            </a:r>
          </a:p>
        </p:txBody>
      </p:sp>
      <p:sp>
        <p:nvSpPr>
          <p:cNvPr id="31759" name="Text Box 15"/>
          <p:cNvSpPr txBox="1">
            <a:spLocks noChangeArrowheads="1"/>
          </p:cNvSpPr>
          <p:nvPr/>
        </p:nvSpPr>
        <p:spPr bwMode="auto">
          <a:xfrm>
            <a:off x="3325813" y="3708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3</a:t>
            </a:r>
          </a:p>
        </p:txBody>
      </p:sp>
      <p:sp>
        <p:nvSpPr>
          <p:cNvPr id="31760" name="Text Box 16"/>
          <p:cNvSpPr txBox="1">
            <a:spLocks noChangeArrowheads="1"/>
          </p:cNvSpPr>
          <p:nvPr/>
        </p:nvSpPr>
        <p:spPr bwMode="auto">
          <a:xfrm>
            <a:off x="3989388" y="3708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5</a:t>
            </a:r>
          </a:p>
        </p:txBody>
      </p:sp>
      <p:sp>
        <p:nvSpPr>
          <p:cNvPr id="31761" name="Text Box 17"/>
          <p:cNvSpPr txBox="1">
            <a:spLocks noChangeArrowheads="1"/>
          </p:cNvSpPr>
          <p:nvPr/>
        </p:nvSpPr>
        <p:spPr bwMode="auto">
          <a:xfrm>
            <a:off x="4654550" y="3708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7</a:t>
            </a:r>
          </a:p>
        </p:txBody>
      </p:sp>
      <p:sp>
        <p:nvSpPr>
          <p:cNvPr id="31762" name="Text Box 18"/>
          <p:cNvSpPr txBox="1">
            <a:spLocks noChangeArrowheads="1"/>
          </p:cNvSpPr>
          <p:nvPr/>
        </p:nvSpPr>
        <p:spPr bwMode="auto">
          <a:xfrm>
            <a:off x="5981700" y="3708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11</a:t>
            </a:r>
          </a:p>
        </p:txBody>
      </p:sp>
      <p:sp>
        <p:nvSpPr>
          <p:cNvPr id="31763" name="Text Box 19"/>
          <p:cNvSpPr txBox="1">
            <a:spLocks noChangeArrowheads="1"/>
          </p:cNvSpPr>
          <p:nvPr/>
        </p:nvSpPr>
        <p:spPr bwMode="auto">
          <a:xfrm>
            <a:off x="6646863" y="3708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13</a:t>
            </a:r>
          </a:p>
        </p:txBody>
      </p:sp>
      <p:cxnSp>
        <p:nvCxnSpPr>
          <p:cNvPr id="31764" name="AutoShape 26"/>
          <p:cNvCxnSpPr>
            <a:cxnSpLocks noChangeShapeType="1"/>
            <a:stCxn id="31755" idx="2"/>
            <a:endCxn id="31763" idx="0"/>
          </p:cNvCxnSpPr>
          <p:nvPr/>
        </p:nvCxnSpPr>
        <p:spPr bwMode="auto">
          <a:xfrm>
            <a:off x="6896100" y="3302000"/>
            <a:ext cx="0" cy="406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65" name="AutoShape 27"/>
          <p:cNvCxnSpPr>
            <a:cxnSpLocks noChangeShapeType="1"/>
            <a:stCxn id="31754" idx="2"/>
            <a:endCxn id="31763" idx="0"/>
          </p:cNvCxnSpPr>
          <p:nvPr/>
        </p:nvCxnSpPr>
        <p:spPr bwMode="auto">
          <a:xfrm>
            <a:off x="6230938" y="3302000"/>
            <a:ext cx="665162" cy="40640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766" name="Rectangle 5"/>
          <p:cNvSpPr>
            <a:spLocks noChangeArrowheads="1"/>
          </p:cNvSpPr>
          <p:nvPr/>
        </p:nvSpPr>
        <p:spPr bwMode="auto">
          <a:xfrm>
            <a:off x="6134100" y="5943600"/>
            <a:ext cx="30861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200">
                <a:solidFill>
                  <a:srgbClr val="0000FF"/>
                </a:solidFill>
                <a:latin typeface="Courier New" pitchFamily="49" charset="0"/>
              </a:rPr>
              <a:t>for</a:t>
            </a:r>
            <a:r>
              <a:rPr lang="en-US" sz="1200">
                <a:latin typeface="Courier New" pitchFamily="49" charset="0"/>
              </a:rPr>
              <a:t> d = 1 </a:t>
            </a:r>
            <a:r>
              <a:rPr lang="en-US" sz="1200">
                <a:solidFill>
                  <a:srgbClr val="0000FF"/>
                </a:solidFill>
                <a:latin typeface="Courier New" pitchFamily="49" charset="0"/>
              </a:rPr>
              <a:t>to</a:t>
            </a:r>
            <a:r>
              <a:rPr lang="en-US" sz="1200">
                <a:latin typeface="Courier New" pitchFamily="49" charset="0"/>
              </a:rPr>
              <a:t> log</a:t>
            </a:r>
            <a:r>
              <a:rPr lang="en-US" sz="1200" baseline="-25000">
                <a:latin typeface="Courier New" pitchFamily="49" charset="0"/>
              </a:rPr>
              <a:t>2</a:t>
            </a:r>
            <a:r>
              <a:rPr lang="en-US" sz="1200">
                <a:latin typeface="Courier New" pitchFamily="49" charset="0"/>
              </a:rPr>
              <a:t>n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200">
                <a:solidFill>
                  <a:srgbClr val="0000FF"/>
                </a:solidFill>
                <a:latin typeface="Courier New" pitchFamily="49" charset="0"/>
              </a:rPr>
              <a:t>  for all</a:t>
            </a:r>
            <a:r>
              <a:rPr lang="en-US" sz="1200">
                <a:latin typeface="Courier New" pitchFamily="49" charset="0"/>
              </a:rPr>
              <a:t> k </a:t>
            </a:r>
            <a:r>
              <a:rPr lang="en-US" sz="1200">
                <a:solidFill>
                  <a:srgbClr val="0000FF"/>
                </a:solidFill>
                <a:latin typeface="Courier New" pitchFamily="49" charset="0"/>
              </a:rPr>
              <a:t>in parallel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200">
                <a:solidFill>
                  <a:srgbClr val="0000FF"/>
                </a:solidFill>
                <a:latin typeface="Courier New" pitchFamily="49" charset="0"/>
              </a:rPr>
              <a:t>    if </a:t>
            </a:r>
            <a:r>
              <a:rPr lang="en-US" sz="1200">
                <a:latin typeface="Courier New" pitchFamily="49" charset="0"/>
              </a:rPr>
              <a:t>(k &gt;= 2</a:t>
            </a:r>
            <a:r>
              <a:rPr lang="en-US" sz="1200" baseline="30000">
                <a:latin typeface="Courier New" pitchFamily="49" charset="0"/>
              </a:rPr>
              <a:t>d-1</a:t>
            </a:r>
            <a:r>
              <a:rPr lang="en-US" sz="1200">
                <a:latin typeface="Courier New" pitchFamily="49" charset="0"/>
              </a:rPr>
              <a:t>)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200">
                <a:solidFill>
                  <a:srgbClr val="0000FF"/>
                </a:solidFill>
                <a:latin typeface="Courier New" pitchFamily="49" charset="0"/>
              </a:rPr>
              <a:t>      </a:t>
            </a:r>
            <a:r>
              <a:rPr lang="en-US" sz="1200">
                <a:latin typeface="Courier New" pitchFamily="49" charset="0"/>
              </a:rPr>
              <a:t>x[k] = x[k – 2</a:t>
            </a:r>
            <a:r>
              <a:rPr lang="en-US" sz="1200" baseline="30000">
                <a:latin typeface="Courier New" pitchFamily="49" charset="0"/>
              </a:rPr>
              <a:t>d-1</a:t>
            </a:r>
            <a:r>
              <a:rPr lang="en-US" sz="1200">
                <a:latin typeface="Courier New" pitchFamily="49" charset="0"/>
              </a:rPr>
              <a:t>] + x[k];</a:t>
            </a:r>
            <a:endParaRPr lang="en-US" sz="1200">
              <a:solidFill>
                <a:srgbClr val="0000FF"/>
              </a:solidFill>
              <a:latin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C3F615-E82D-4158-B7FC-AE38D907AC67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6961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Agenda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686800" cy="4572000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Parallel Algorithms</a:t>
            </a:r>
          </a:p>
          <a:p>
            <a:pPr lvl="1" eaLnBrk="1" hangingPunct="1"/>
            <a:r>
              <a:rPr lang="en-US" dirty="0" smtClean="0"/>
              <a:t>Parallel Reduction</a:t>
            </a:r>
          </a:p>
          <a:p>
            <a:pPr lvl="1" eaLnBrk="1" hangingPunct="1"/>
            <a:r>
              <a:rPr lang="en-US" dirty="0" smtClean="0"/>
              <a:t>Scan</a:t>
            </a:r>
          </a:p>
          <a:p>
            <a:pPr lvl="1" eaLnBrk="1" hangingPunct="1"/>
            <a:r>
              <a:rPr lang="en-US" dirty="0" smtClean="0"/>
              <a:t>Stream Compression</a:t>
            </a:r>
          </a:p>
          <a:p>
            <a:pPr lvl="1" eaLnBrk="1" hangingPunct="1"/>
            <a:r>
              <a:rPr lang="en-US" i="1" dirty="0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ummed </a:t>
            </a:r>
            <a:r>
              <a:rPr lang="en-US" i="1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rea </a:t>
            </a:r>
            <a:r>
              <a:rPr lang="en-US" i="1" dirty="0" smtClean="0">
                <a:solidFill>
                  <a:srgbClr val="FF0000"/>
                </a:solidFill>
              </a:rPr>
              <a:t>T</a:t>
            </a:r>
            <a:r>
              <a:rPr lang="en-US" dirty="0" smtClean="0"/>
              <a:t>ables</a:t>
            </a:r>
          </a:p>
          <a:p>
            <a:pPr lvl="1" eaLnBrk="1" hangingPunct="1"/>
            <a:r>
              <a:rPr lang="en-US" dirty="0"/>
              <a:t>Radix Sort</a:t>
            </a:r>
          </a:p>
          <a:p>
            <a:pPr marL="457200" lvl="1" indent="0" eaLnBrk="1" hangingPunct="1">
              <a:buNone/>
            </a:pPr>
            <a:endParaRPr lang="en-US" dirty="0" smtClean="0"/>
          </a:p>
          <a:p>
            <a:pPr lvl="1" eaLnBrk="1" hangingPunct="1">
              <a:buFont typeface="Wingdings" pitchFamily="2" charset="2"/>
              <a:buNone/>
            </a:pP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C3F615-E82D-4158-B7FC-AE38D907AC6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9545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Scan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i="1" smtClean="0">
                <a:solidFill>
                  <a:srgbClr val="CC3300"/>
                </a:solidFill>
              </a:rPr>
              <a:t>Naive Parallel Scan</a:t>
            </a:r>
            <a:r>
              <a:rPr lang="en-US" smtClean="0"/>
              <a:t>: </a:t>
            </a:r>
            <a:r>
              <a:rPr lang="en-US" smtClean="0">
                <a:latin typeface="Courier New" pitchFamily="49" charset="0"/>
              </a:rPr>
              <a:t>d = 1, 2</a:t>
            </a:r>
            <a:r>
              <a:rPr lang="en-US" baseline="30000" smtClean="0">
                <a:latin typeface="Courier New" pitchFamily="49" charset="0"/>
              </a:rPr>
              <a:t>d-1</a:t>
            </a:r>
            <a:r>
              <a:rPr lang="en-US" smtClean="0">
                <a:latin typeface="Courier New" pitchFamily="49" charset="0"/>
              </a:rPr>
              <a:t> = 1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1998663" y="28956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2662238" y="28956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5318125" y="28956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5</a:t>
            </a: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3325813" y="28956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2</a:t>
            </a:r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3989388" y="28956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3</a:t>
            </a:r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4654550" y="28956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4</a:t>
            </a:r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5981700" y="28956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6</a:t>
            </a:r>
          </a:p>
        </p:txBody>
      </p:sp>
      <p:sp>
        <p:nvSpPr>
          <p:cNvPr id="32779" name="Text Box 11"/>
          <p:cNvSpPr txBox="1">
            <a:spLocks noChangeArrowheads="1"/>
          </p:cNvSpPr>
          <p:nvPr/>
        </p:nvSpPr>
        <p:spPr bwMode="auto">
          <a:xfrm>
            <a:off x="6646863" y="28956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7</a:t>
            </a:r>
          </a:p>
        </p:txBody>
      </p:sp>
      <p:sp>
        <p:nvSpPr>
          <p:cNvPr id="32780" name="Text Box 12"/>
          <p:cNvSpPr txBox="1">
            <a:spLocks noChangeArrowheads="1"/>
          </p:cNvSpPr>
          <p:nvPr/>
        </p:nvSpPr>
        <p:spPr bwMode="auto">
          <a:xfrm>
            <a:off x="1998663" y="3708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32781" name="Text Box 13"/>
          <p:cNvSpPr txBox="1">
            <a:spLocks noChangeArrowheads="1"/>
          </p:cNvSpPr>
          <p:nvPr/>
        </p:nvSpPr>
        <p:spPr bwMode="auto">
          <a:xfrm>
            <a:off x="2662238" y="3708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32782" name="Text Box 14"/>
          <p:cNvSpPr txBox="1">
            <a:spLocks noChangeArrowheads="1"/>
          </p:cNvSpPr>
          <p:nvPr/>
        </p:nvSpPr>
        <p:spPr bwMode="auto">
          <a:xfrm>
            <a:off x="5318125" y="3708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32783" name="Text Box 15"/>
          <p:cNvSpPr txBox="1">
            <a:spLocks noChangeArrowheads="1"/>
          </p:cNvSpPr>
          <p:nvPr/>
        </p:nvSpPr>
        <p:spPr bwMode="auto">
          <a:xfrm>
            <a:off x="3325813" y="3708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32784" name="Text Box 16"/>
          <p:cNvSpPr txBox="1">
            <a:spLocks noChangeArrowheads="1"/>
          </p:cNvSpPr>
          <p:nvPr/>
        </p:nvSpPr>
        <p:spPr bwMode="auto">
          <a:xfrm>
            <a:off x="3989388" y="3708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32785" name="Text Box 17"/>
          <p:cNvSpPr txBox="1">
            <a:spLocks noChangeArrowheads="1"/>
          </p:cNvSpPr>
          <p:nvPr/>
        </p:nvSpPr>
        <p:spPr bwMode="auto">
          <a:xfrm>
            <a:off x="4654550" y="3708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32786" name="Text Box 18"/>
          <p:cNvSpPr txBox="1">
            <a:spLocks noChangeArrowheads="1"/>
          </p:cNvSpPr>
          <p:nvPr/>
        </p:nvSpPr>
        <p:spPr bwMode="auto">
          <a:xfrm>
            <a:off x="5981700" y="3708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32787" name="Text Box 19"/>
          <p:cNvSpPr txBox="1">
            <a:spLocks noChangeArrowheads="1"/>
          </p:cNvSpPr>
          <p:nvPr/>
        </p:nvSpPr>
        <p:spPr bwMode="auto">
          <a:xfrm>
            <a:off x="6646863" y="3708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32788" name="Rectangle 70"/>
          <p:cNvSpPr>
            <a:spLocks noChangeArrowheads="1"/>
          </p:cNvSpPr>
          <p:nvPr/>
        </p:nvSpPr>
        <p:spPr bwMode="auto">
          <a:xfrm>
            <a:off x="609600" y="56388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3200"/>
              <a:t>Recall, it runs in parallel!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3200" i="1">
              <a:solidFill>
                <a:srgbClr val="CC3300"/>
              </a:solidFill>
            </a:endParaRPr>
          </a:p>
        </p:txBody>
      </p:sp>
      <p:sp>
        <p:nvSpPr>
          <p:cNvPr id="32789" name="Rectangle 5"/>
          <p:cNvSpPr>
            <a:spLocks noChangeArrowheads="1"/>
          </p:cNvSpPr>
          <p:nvPr/>
        </p:nvSpPr>
        <p:spPr bwMode="auto">
          <a:xfrm>
            <a:off x="6134100" y="5943600"/>
            <a:ext cx="30861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200">
                <a:solidFill>
                  <a:srgbClr val="0000FF"/>
                </a:solidFill>
                <a:latin typeface="Courier New" pitchFamily="49" charset="0"/>
              </a:rPr>
              <a:t>for</a:t>
            </a:r>
            <a:r>
              <a:rPr lang="en-US" sz="1200">
                <a:latin typeface="Courier New" pitchFamily="49" charset="0"/>
              </a:rPr>
              <a:t> d = 1 </a:t>
            </a:r>
            <a:r>
              <a:rPr lang="en-US" sz="1200">
                <a:solidFill>
                  <a:srgbClr val="0000FF"/>
                </a:solidFill>
                <a:latin typeface="Courier New" pitchFamily="49" charset="0"/>
              </a:rPr>
              <a:t>to</a:t>
            </a:r>
            <a:r>
              <a:rPr lang="en-US" sz="1200">
                <a:latin typeface="Courier New" pitchFamily="49" charset="0"/>
              </a:rPr>
              <a:t> log</a:t>
            </a:r>
            <a:r>
              <a:rPr lang="en-US" sz="1200" baseline="-25000">
                <a:latin typeface="Courier New" pitchFamily="49" charset="0"/>
              </a:rPr>
              <a:t>2</a:t>
            </a:r>
            <a:r>
              <a:rPr lang="en-US" sz="1200">
                <a:latin typeface="Courier New" pitchFamily="49" charset="0"/>
              </a:rPr>
              <a:t>n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200">
                <a:solidFill>
                  <a:srgbClr val="0000FF"/>
                </a:solidFill>
                <a:latin typeface="Courier New" pitchFamily="49" charset="0"/>
              </a:rPr>
              <a:t>  for all</a:t>
            </a:r>
            <a:r>
              <a:rPr lang="en-US" sz="1200">
                <a:latin typeface="Courier New" pitchFamily="49" charset="0"/>
              </a:rPr>
              <a:t> k </a:t>
            </a:r>
            <a:r>
              <a:rPr lang="en-US" sz="1200">
                <a:solidFill>
                  <a:srgbClr val="0000FF"/>
                </a:solidFill>
                <a:latin typeface="Courier New" pitchFamily="49" charset="0"/>
              </a:rPr>
              <a:t>in parallel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200">
                <a:solidFill>
                  <a:srgbClr val="0000FF"/>
                </a:solidFill>
                <a:latin typeface="Courier New" pitchFamily="49" charset="0"/>
              </a:rPr>
              <a:t>    if </a:t>
            </a:r>
            <a:r>
              <a:rPr lang="en-US" sz="1200">
                <a:latin typeface="Courier New" pitchFamily="49" charset="0"/>
              </a:rPr>
              <a:t>(k &gt;= 2</a:t>
            </a:r>
            <a:r>
              <a:rPr lang="en-US" sz="1200" baseline="30000">
                <a:latin typeface="Courier New" pitchFamily="49" charset="0"/>
              </a:rPr>
              <a:t>d-1</a:t>
            </a:r>
            <a:r>
              <a:rPr lang="en-US" sz="1200">
                <a:latin typeface="Courier New" pitchFamily="49" charset="0"/>
              </a:rPr>
              <a:t>)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200">
                <a:solidFill>
                  <a:srgbClr val="0000FF"/>
                </a:solidFill>
                <a:latin typeface="Courier New" pitchFamily="49" charset="0"/>
              </a:rPr>
              <a:t>      </a:t>
            </a:r>
            <a:r>
              <a:rPr lang="en-US" sz="1200">
                <a:latin typeface="Courier New" pitchFamily="49" charset="0"/>
              </a:rPr>
              <a:t>x[k] = x[k – 2</a:t>
            </a:r>
            <a:r>
              <a:rPr lang="en-US" sz="1200" baseline="30000">
                <a:latin typeface="Courier New" pitchFamily="49" charset="0"/>
              </a:rPr>
              <a:t>d-1</a:t>
            </a:r>
            <a:r>
              <a:rPr lang="en-US" sz="1200">
                <a:latin typeface="Courier New" pitchFamily="49" charset="0"/>
              </a:rPr>
              <a:t>] + x[k];</a:t>
            </a:r>
            <a:endParaRPr lang="en-US" sz="1200">
              <a:solidFill>
                <a:srgbClr val="0000FF"/>
              </a:solidFill>
              <a:latin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C3F615-E82D-4158-B7FC-AE38D907AC67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4850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Scan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i="1" smtClean="0">
                <a:solidFill>
                  <a:srgbClr val="CC3300"/>
                </a:solidFill>
              </a:rPr>
              <a:t>Naive Parallel Scan</a:t>
            </a:r>
            <a:r>
              <a:rPr lang="en-US" smtClean="0"/>
              <a:t>: </a:t>
            </a:r>
            <a:r>
              <a:rPr lang="en-US" smtClean="0">
                <a:latin typeface="Courier New" pitchFamily="49" charset="0"/>
              </a:rPr>
              <a:t>d = 1, 2</a:t>
            </a:r>
            <a:r>
              <a:rPr lang="en-US" baseline="30000" smtClean="0">
                <a:latin typeface="Courier New" pitchFamily="49" charset="0"/>
              </a:rPr>
              <a:t>d-1</a:t>
            </a:r>
            <a:r>
              <a:rPr lang="en-US" smtClean="0">
                <a:latin typeface="Courier New" pitchFamily="49" charset="0"/>
              </a:rPr>
              <a:t> = 1</a:t>
            </a:r>
          </a:p>
          <a:p>
            <a:pPr eaLnBrk="1" hangingPunct="1">
              <a:buFont typeface="Wingdings" pitchFamily="2" charset="2"/>
              <a:buNone/>
            </a:pPr>
            <a:endParaRPr lang="en-US" i="1" smtClean="0">
              <a:solidFill>
                <a:srgbClr val="CC3300"/>
              </a:solidFill>
            </a:endParaRP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1998663" y="28956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2662238" y="28956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5318125" y="28956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5</a:t>
            </a:r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3325813" y="28956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2</a:t>
            </a:r>
          </a:p>
        </p:txBody>
      </p:sp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3989388" y="28956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3</a:t>
            </a:r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4654550" y="28956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4</a:t>
            </a:r>
          </a:p>
        </p:txBody>
      </p:sp>
      <p:sp>
        <p:nvSpPr>
          <p:cNvPr id="33802" name="Text Box 10"/>
          <p:cNvSpPr txBox="1">
            <a:spLocks noChangeArrowheads="1"/>
          </p:cNvSpPr>
          <p:nvPr/>
        </p:nvSpPr>
        <p:spPr bwMode="auto">
          <a:xfrm>
            <a:off x="5981700" y="28956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6</a:t>
            </a:r>
          </a:p>
        </p:txBody>
      </p:sp>
      <p:sp>
        <p:nvSpPr>
          <p:cNvPr id="33803" name="Text Box 11"/>
          <p:cNvSpPr txBox="1">
            <a:spLocks noChangeArrowheads="1"/>
          </p:cNvSpPr>
          <p:nvPr/>
        </p:nvSpPr>
        <p:spPr bwMode="auto">
          <a:xfrm>
            <a:off x="6646863" y="28956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7</a:t>
            </a:r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1998663" y="3708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2662238" y="3708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33806" name="Text Box 14"/>
          <p:cNvSpPr txBox="1">
            <a:spLocks noChangeArrowheads="1"/>
          </p:cNvSpPr>
          <p:nvPr/>
        </p:nvSpPr>
        <p:spPr bwMode="auto">
          <a:xfrm>
            <a:off x="5318125" y="3708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9</a:t>
            </a:r>
          </a:p>
        </p:txBody>
      </p:sp>
      <p:sp>
        <p:nvSpPr>
          <p:cNvPr id="33807" name="Text Box 15"/>
          <p:cNvSpPr txBox="1">
            <a:spLocks noChangeArrowheads="1"/>
          </p:cNvSpPr>
          <p:nvPr/>
        </p:nvSpPr>
        <p:spPr bwMode="auto">
          <a:xfrm>
            <a:off x="3325813" y="3708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3</a:t>
            </a:r>
          </a:p>
        </p:txBody>
      </p:sp>
      <p:sp>
        <p:nvSpPr>
          <p:cNvPr id="33808" name="Text Box 16"/>
          <p:cNvSpPr txBox="1">
            <a:spLocks noChangeArrowheads="1"/>
          </p:cNvSpPr>
          <p:nvPr/>
        </p:nvSpPr>
        <p:spPr bwMode="auto">
          <a:xfrm>
            <a:off x="3989388" y="3708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5</a:t>
            </a:r>
          </a:p>
        </p:txBody>
      </p:sp>
      <p:sp>
        <p:nvSpPr>
          <p:cNvPr id="33809" name="Text Box 17"/>
          <p:cNvSpPr txBox="1">
            <a:spLocks noChangeArrowheads="1"/>
          </p:cNvSpPr>
          <p:nvPr/>
        </p:nvSpPr>
        <p:spPr bwMode="auto">
          <a:xfrm>
            <a:off x="4654550" y="3708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7</a:t>
            </a:r>
          </a:p>
        </p:txBody>
      </p:sp>
      <p:sp>
        <p:nvSpPr>
          <p:cNvPr id="33810" name="Text Box 18"/>
          <p:cNvSpPr txBox="1">
            <a:spLocks noChangeArrowheads="1"/>
          </p:cNvSpPr>
          <p:nvPr/>
        </p:nvSpPr>
        <p:spPr bwMode="auto">
          <a:xfrm>
            <a:off x="5981700" y="3708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11</a:t>
            </a:r>
          </a:p>
        </p:txBody>
      </p:sp>
      <p:sp>
        <p:nvSpPr>
          <p:cNvPr id="33811" name="Text Box 19"/>
          <p:cNvSpPr txBox="1">
            <a:spLocks noChangeArrowheads="1"/>
          </p:cNvSpPr>
          <p:nvPr/>
        </p:nvSpPr>
        <p:spPr bwMode="auto">
          <a:xfrm>
            <a:off x="6646863" y="3708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13</a:t>
            </a:r>
          </a:p>
        </p:txBody>
      </p:sp>
      <p:cxnSp>
        <p:nvCxnSpPr>
          <p:cNvPr id="33812" name="AutoShape 20"/>
          <p:cNvCxnSpPr>
            <a:cxnSpLocks noChangeShapeType="1"/>
            <a:stCxn id="33797" idx="2"/>
            <a:endCxn id="33805" idx="0"/>
          </p:cNvCxnSpPr>
          <p:nvPr/>
        </p:nvCxnSpPr>
        <p:spPr bwMode="auto">
          <a:xfrm>
            <a:off x="2911475" y="3302000"/>
            <a:ext cx="0" cy="406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13" name="AutoShape 21"/>
          <p:cNvCxnSpPr>
            <a:cxnSpLocks noChangeShapeType="1"/>
            <a:stCxn id="33799" idx="2"/>
            <a:endCxn id="33807" idx="0"/>
          </p:cNvCxnSpPr>
          <p:nvPr/>
        </p:nvCxnSpPr>
        <p:spPr bwMode="auto">
          <a:xfrm>
            <a:off x="3575050" y="3302000"/>
            <a:ext cx="0" cy="406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14" name="AutoShape 22"/>
          <p:cNvCxnSpPr>
            <a:cxnSpLocks noChangeShapeType="1"/>
            <a:stCxn id="33800" idx="2"/>
            <a:endCxn id="33808" idx="0"/>
          </p:cNvCxnSpPr>
          <p:nvPr/>
        </p:nvCxnSpPr>
        <p:spPr bwMode="auto">
          <a:xfrm>
            <a:off x="4238625" y="3302000"/>
            <a:ext cx="0" cy="406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15" name="AutoShape 23"/>
          <p:cNvCxnSpPr>
            <a:cxnSpLocks noChangeShapeType="1"/>
            <a:stCxn id="33801" idx="2"/>
            <a:endCxn id="33809" idx="0"/>
          </p:cNvCxnSpPr>
          <p:nvPr/>
        </p:nvCxnSpPr>
        <p:spPr bwMode="auto">
          <a:xfrm>
            <a:off x="4903788" y="3302000"/>
            <a:ext cx="0" cy="406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16" name="AutoShape 24"/>
          <p:cNvCxnSpPr>
            <a:cxnSpLocks noChangeShapeType="1"/>
            <a:stCxn id="33798" idx="2"/>
            <a:endCxn id="33806" idx="0"/>
          </p:cNvCxnSpPr>
          <p:nvPr/>
        </p:nvCxnSpPr>
        <p:spPr bwMode="auto">
          <a:xfrm>
            <a:off x="5567363" y="3302000"/>
            <a:ext cx="0" cy="406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17" name="AutoShape 25"/>
          <p:cNvCxnSpPr>
            <a:cxnSpLocks noChangeShapeType="1"/>
            <a:stCxn id="33802" idx="2"/>
            <a:endCxn id="33810" idx="0"/>
          </p:cNvCxnSpPr>
          <p:nvPr/>
        </p:nvCxnSpPr>
        <p:spPr bwMode="auto">
          <a:xfrm>
            <a:off x="6230938" y="3302000"/>
            <a:ext cx="0" cy="406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18" name="AutoShape 26"/>
          <p:cNvCxnSpPr>
            <a:cxnSpLocks noChangeShapeType="1"/>
            <a:stCxn id="33803" idx="2"/>
            <a:endCxn id="33811" idx="0"/>
          </p:cNvCxnSpPr>
          <p:nvPr/>
        </p:nvCxnSpPr>
        <p:spPr bwMode="auto">
          <a:xfrm>
            <a:off x="6896100" y="3302000"/>
            <a:ext cx="0" cy="406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19" name="AutoShape 27"/>
          <p:cNvCxnSpPr>
            <a:cxnSpLocks noChangeShapeType="1"/>
            <a:stCxn id="33802" idx="2"/>
            <a:endCxn id="33811" idx="0"/>
          </p:cNvCxnSpPr>
          <p:nvPr/>
        </p:nvCxnSpPr>
        <p:spPr bwMode="auto">
          <a:xfrm>
            <a:off x="6230938" y="3302000"/>
            <a:ext cx="665162" cy="40640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20" name="AutoShape 28"/>
          <p:cNvCxnSpPr>
            <a:cxnSpLocks noChangeShapeType="1"/>
            <a:stCxn id="33798" idx="2"/>
            <a:endCxn id="33810" idx="0"/>
          </p:cNvCxnSpPr>
          <p:nvPr/>
        </p:nvCxnSpPr>
        <p:spPr bwMode="auto">
          <a:xfrm>
            <a:off x="5567363" y="3302000"/>
            <a:ext cx="663575" cy="40640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21" name="AutoShape 29"/>
          <p:cNvCxnSpPr>
            <a:cxnSpLocks noChangeShapeType="1"/>
            <a:stCxn id="33801" idx="2"/>
            <a:endCxn id="33806" idx="0"/>
          </p:cNvCxnSpPr>
          <p:nvPr/>
        </p:nvCxnSpPr>
        <p:spPr bwMode="auto">
          <a:xfrm>
            <a:off x="4903788" y="3302000"/>
            <a:ext cx="663575" cy="40640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22" name="AutoShape 30"/>
          <p:cNvCxnSpPr>
            <a:cxnSpLocks noChangeShapeType="1"/>
            <a:stCxn id="33800" idx="2"/>
            <a:endCxn id="33809" idx="0"/>
          </p:cNvCxnSpPr>
          <p:nvPr/>
        </p:nvCxnSpPr>
        <p:spPr bwMode="auto">
          <a:xfrm>
            <a:off x="4238625" y="3302000"/>
            <a:ext cx="665163" cy="40640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23" name="AutoShape 31"/>
          <p:cNvCxnSpPr>
            <a:cxnSpLocks noChangeShapeType="1"/>
            <a:stCxn id="33799" idx="2"/>
            <a:endCxn id="33808" idx="0"/>
          </p:cNvCxnSpPr>
          <p:nvPr/>
        </p:nvCxnSpPr>
        <p:spPr bwMode="auto">
          <a:xfrm>
            <a:off x="3575050" y="3302000"/>
            <a:ext cx="663575" cy="40640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24" name="AutoShape 32"/>
          <p:cNvCxnSpPr>
            <a:cxnSpLocks noChangeShapeType="1"/>
            <a:stCxn id="33797" idx="2"/>
            <a:endCxn id="33807" idx="0"/>
          </p:cNvCxnSpPr>
          <p:nvPr/>
        </p:nvCxnSpPr>
        <p:spPr bwMode="auto">
          <a:xfrm>
            <a:off x="2911475" y="3302000"/>
            <a:ext cx="663575" cy="40640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25" name="AutoShape 33"/>
          <p:cNvCxnSpPr>
            <a:cxnSpLocks noChangeShapeType="1"/>
            <a:stCxn id="33796" idx="2"/>
            <a:endCxn id="33805" idx="0"/>
          </p:cNvCxnSpPr>
          <p:nvPr/>
        </p:nvCxnSpPr>
        <p:spPr bwMode="auto">
          <a:xfrm>
            <a:off x="2247900" y="3302000"/>
            <a:ext cx="663575" cy="40640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826" name="Rectangle 34"/>
          <p:cNvSpPr>
            <a:spLocks noChangeArrowheads="1"/>
          </p:cNvSpPr>
          <p:nvPr/>
        </p:nvSpPr>
        <p:spPr bwMode="auto">
          <a:xfrm>
            <a:off x="609600" y="56388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3200"/>
              <a:t>Recall, it runs in parallel!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3200" i="1">
              <a:solidFill>
                <a:srgbClr val="CC3300"/>
              </a:solidFill>
            </a:endParaRPr>
          </a:p>
        </p:txBody>
      </p:sp>
      <p:sp>
        <p:nvSpPr>
          <p:cNvPr id="33827" name="Rectangle 5"/>
          <p:cNvSpPr>
            <a:spLocks noChangeArrowheads="1"/>
          </p:cNvSpPr>
          <p:nvPr/>
        </p:nvSpPr>
        <p:spPr bwMode="auto">
          <a:xfrm>
            <a:off x="6134100" y="5943600"/>
            <a:ext cx="30861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200">
                <a:solidFill>
                  <a:srgbClr val="0000FF"/>
                </a:solidFill>
                <a:latin typeface="Courier New" pitchFamily="49" charset="0"/>
              </a:rPr>
              <a:t>for</a:t>
            </a:r>
            <a:r>
              <a:rPr lang="en-US" sz="1200">
                <a:latin typeface="Courier New" pitchFamily="49" charset="0"/>
              </a:rPr>
              <a:t> d = 1 </a:t>
            </a:r>
            <a:r>
              <a:rPr lang="en-US" sz="1200">
                <a:solidFill>
                  <a:srgbClr val="0000FF"/>
                </a:solidFill>
                <a:latin typeface="Courier New" pitchFamily="49" charset="0"/>
              </a:rPr>
              <a:t>to</a:t>
            </a:r>
            <a:r>
              <a:rPr lang="en-US" sz="1200">
                <a:latin typeface="Courier New" pitchFamily="49" charset="0"/>
              </a:rPr>
              <a:t> log</a:t>
            </a:r>
            <a:r>
              <a:rPr lang="en-US" sz="1200" baseline="-25000">
                <a:latin typeface="Courier New" pitchFamily="49" charset="0"/>
              </a:rPr>
              <a:t>2</a:t>
            </a:r>
            <a:r>
              <a:rPr lang="en-US" sz="1200">
                <a:latin typeface="Courier New" pitchFamily="49" charset="0"/>
              </a:rPr>
              <a:t>n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200">
                <a:solidFill>
                  <a:srgbClr val="0000FF"/>
                </a:solidFill>
                <a:latin typeface="Courier New" pitchFamily="49" charset="0"/>
              </a:rPr>
              <a:t>  for all</a:t>
            </a:r>
            <a:r>
              <a:rPr lang="en-US" sz="1200">
                <a:latin typeface="Courier New" pitchFamily="49" charset="0"/>
              </a:rPr>
              <a:t> k </a:t>
            </a:r>
            <a:r>
              <a:rPr lang="en-US" sz="1200">
                <a:solidFill>
                  <a:srgbClr val="0000FF"/>
                </a:solidFill>
                <a:latin typeface="Courier New" pitchFamily="49" charset="0"/>
              </a:rPr>
              <a:t>in parallel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200">
                <a:solidFill>
                  <a:srgbClr val="0000FF"/>
                </a:solidFill>
                <a:latin typeface="Courier New" pitchFamily="49" charset="0"/>
              </a:rPr>
              <a:t>    if </a:t>
            </a:r>
            <a:r>
              <a:rPr lang="en-US" sz="1200">
                <a:latin typeface="Courier New" pitchFamily="49" charset="0"/>
              </a:rPr>
              <a:t>(k &gt;= 2</a:t>
            </a:r>
            <a:r>
              <a:rPr lang="en-US" sz="1200" baseline="30000">
                <a:latin typeface="Courier New" pitchFamily="49" charset="0"/>
              </a:rPr>
              <a:t>d-1</a:t>
            </a:r>
            <a:r>
              <a:rPr lang="en-US" sz="1200">
                <a:latin typeface="Courier New" pitchFamily="49" charset="0"/>
              </a:rPr>
              <a:t>)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200">
                <a:solidFill>
                  <a:srgbClr val="0000FF"/>
                </a:solidFill>
                <a:latin typeface="Courier New" pitchFamily="49" charset="0"/>
              </a:rPr>
              <a:t>      </a:t>
            </a:r>
            <a:r>
              <a:rPr lang="en-US" sz="1200">
                <a:latin typeface="Courier New" pitchFamily="49" charset="0"/>
              </a:rPr>
              <a:t>x[k] = x[k – 2</a:t>
            </a:r>
            <a:r>
              <a:rPr lang="en-US" sz="1200" baseline="30000">
                <a:latin typeface="Courier New" pitchFamily="49" charset="0"/>
              </a:rPr>
              <a:t>d-1</a:t>
            </a:r>
            <a:r>
              <a:rPr lang="en-US" sz="1200">
                <a:latin typeface="Courier New" pitchFamily="49" charset="0"/>
              </a:rPr>
              <a:t>] + x[k];</a:t>
            </a:r>
            <a:endParaRPr lang="en-US" sz="1200">
              <a:solidFill>
                <a:srgbClr val="0000FF"/>
              </a:solidFill>
              <a:latin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C3F615-E82D-4158-B7FC-AE38D907AC67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4796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Scan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i="1" smtClean="0">
                <a:solidFill>
                  <a:srgbClr val="CC3300"/>
                </a:solidFill>
              </a:rPr>
              <a:t>Naive Parallel Scan</a:t>
            </a:r>
            <a:r>
              <a:rPr lang="en-US" smtClean="0"/>
              <a:t>: </a:t>
            </a:r>
            <a:r>
              <a:rPr lang="en-US" smtClean="0">
                <a:latin typeface="Courier New" pitchFamily="49" charset="0"/>
              </a:rPr>
              <a:t>d = 2, 2</a:t>
            </a:r>
            <a:r>
              <a:rPr lang="en-US" baseline="30000" smtClean="0">
                <a:latin typeface="Courier New" pitchFamily="49" charset="0"/>
              </a:rPr>
              <a:t>d-1</a:t>
            </a:r>
            <a:r>
              <a:rPr lang="en-US" smtClean="0">
                <a:latin typeface="Courier New" pitchFamily="49" charset="0"/>
              </a:rPr>
              <a:t> = 2</a:t>
            </a:r>
          </a:p>
          <a:p>
            <a:pPr eaLnBrk="1" hangingPunct="1">
              <a:buFont typeface="Wingdings" pitchFamily="2" charset="2"/>
              <a:buNone/>
            </a:pPr>
            <a:endParaRPr lang="en-US" i="1" smtClean="0">
              <a:solidFill>
                <a:srgbClr val="CC3300"/>
              </a:solidFill>
            </a:endParaRPr>
          </a:p>
        </p:txBody>
      </p:sp>
      <p:sp>
        <p:nvSpPr>
          <p:cNvPr id="34820" name="Text Box 5"/>
          <p:cNvSpPr txBox="1">
            <a:spLocks noChangeArrowheads="1"/>
          </p:cNvSpPr>
          <p:nvPr/>
        </p:nvSpPr>
        <p:spPr bwMode="auto">
          <a:xfrm>
            <a:off x="1998663" y="28956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34821" name="Text Box 6"/>
          <p:cNvSpPr txBox="1">
            <a:spLocks noChangeArrowheads="1"/>
          </p:cNvSpPr>
          <p:nvPr/>
        </p:nvSpPr>
        <p:spPr bwMode="auto">
          <a:xfrm>
            <a:off x="2662238" y="28956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34822" name="Text Box 7"/>
          <p:cNvSpPr txBox="1">
            <a:spLocks noChangeArrowheads="1"/>
          </p:cNvSpPr>
          <p:nvPr/>
        </p:nvSpPr>
        <p:spPr bwMode="auto">
          <a:xfrm>
            <a:off x="5318125" y="28956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5</a:t>
            </a:r>
          </a:p>
        </p:txBody>
      </p:sp>
      <p:sp>
        <p:nvSpPr>
          <p:cNvPr id="34823" name="Text Box 8"/>
          <p:cNvSpPr txBox="1">
            <a:spLocks noChangeArrowheads="1"/>
          </p:cNvSpPr>
          <p:nvPr/>
        </p:nvSpPr>
        <p:spPr bwMode="auto">
          <a:xfrm>
            <a:off x="3325813" y="28956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2</a:t>
            </a:r>
          </a:p>
        </p:txBody>
      </p:sp>
      <p:sp>
        <p:nvSpPr>
          <p:cNvPr id="34824" name="Text Box 9"/>
          <p:cNvSpPr txBox="1">
            <a:spLocks noChangeArrowheads="1"/>
          </p:cNvSpPr>
          <p:nvPr/>
        </p:nvSpPr>
        <p:spPr bwMode="auto">
          <a:xfrm>
            <a:off x="3989388" y="28956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3</a:t>
            </a:r>
          </a:p>
        </p:txBody>
      </p:sp>
      <p:sp>
        <p:nvSpPr>
          <p:cNvPr id="34825" name="Text Box 10"/>
          <p:cNvSpPr txBox="1">
            <a:spLocks noChangeArrowheads="1"/>
          </p:cNvSpPr>
          <p:nvPr/>
        </p:nvSpPr>
        <p:spPr bwMode="auto">
          <a:xfrm>
            <a:off x="4654550" y="28956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4</a:t>
            </a:r>
          </a:p>
        </p:txBody>
      </p:sp>
      <p:sp>
        <p:nvSpPr>
          <p:cNvPr id="34826" name="Text Box 11"/>
          <p:cNvSpPr txBox="1">
            <a:spLocks noChangeArrowheads="1"/>
          </p:cNvSpPr>
          <p:nvPr/>
        </p:nvSpPr>
        <p:spPr bwMode="auto">
          <a:xfrm>
            <a:off x="5981700" y="28956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6</a:t>
            </a:r>
          </a:p>
        </p:txBody>
      </p:sp>
      <p:sp>
        <p:nvSpPr>
          <p:cNvPr id="34827" name="Text Box 12"/>
          <p:cNvSpPr txBox="1">
            <a:spLocks noChangeArrowheads="1"/>
          </p:cNvSpPr>
          <p:nvPr/>
        </p:nvSpPr>
        <p:spPr bwMode="auto">
          <a:xfrm>
            <a:off x="6646863" y="28956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7</a:t>
            </a:r>
          </a:p>
        </p:txBody>
      </p:sp>
      <p:sp>
        <p:nvSpPr>
          <p:cNvPr id="34828" name="Text Box 13"/>
          <p:cNvSpPr txBox="1">
            <a:spLocks noChangeArrowheads="1"/>
          </p:cNvSpPr>
          <p:nvPr/>
        </p:nvSpPr>
        <p:spPr bwMode="auto">
          <a:xfrm>
            <a:off x="1998663" y="3708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34829" name="Text Box 14"/>
          <p:cNvSpPr txBox="1">
            <a:spLocks noChangeArrowheads="1"/>
          </p:cNvSpPr>
          <p:nvPr/>
        </p:nvSpPr>
        <p:spPr bwMode="auto">
          <a:xfrm>
            <a:off x="2662238" y="3708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34830" name="Text Box 15"/>
          <p:cNvSpPr txBox="1">
            <a:spLocks noChangeArrowheads="1"/>
          </p:cNvSpPr>
          <p:nvPr/>
        </p:nvSpPr>
        <p:spPr bwMode="auto">
          <a:xfrm>
            <a:off x="5318125" y="3708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9</a:t>
            </a:r>
          </a:p>
        </p:txBody>
      </p:sp>
      <p:sp>
        <p:nvSpPr>
          <p:cNvPr id="34831" name="Text Box 16"/>
          <p:cNvSpPr txBox="1">
            <a:spLocks noChangeArrowheads="1"/>
          </p:cNvSpPr>
          <p:nvPr/>
        </p:nvSpPr>
        <p:spPr bwMode="auto">
          <a:xfrm>
            <a:off x="3325813" y="3708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3</a:t>
            </a:r>
          </a:p>
        </p:txBody>
      </p:sp>
      <p:sp>
        <p:nvSpPr>
          <p:cNvPr id="34832" name="Text Box 17"/>
          <p:cNvSpPr txBox="1">
            <a:spLocks noChangeArrowheads="1"/>
          </p:cNvSpPr>
          <p:nvPr/>
        </p:nvSpPr>
        <p:spPr bwMode="auto">
          <a:xfrm>
            <a:off x="3989388" y="3708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5</a:t>
            </a:r>
          </a:p>
        </p:txBody>
      </p:sp>
      <p:sp>
        <p:nvSpPr>
          <p:cNvPr id="34833" name="Text Box 18"/>
          <p:cNvSpPr txBox="1">
            <a:spLocks noChangeArrowheads="1"/>
          </p:cNvSpPr>
          <p:nvPr/>
        </p:nvSpPr>
        <p:spPr bwMode="auto">
          <a:xfrm>
            <a:off x="4654550" y="3708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7</a:t>
            </a:r>
          </a:p>
        </p:txBody>
      </p:sp>
      <p:sp>
        <p:nvSpPr>
          <p:cNvPr id="34834" name="Text Box 19"/>
          <p:cNvSpPr txBox="1">
            <a:spLocks noChangeArrowheads="1"/>
          </p:cNvSpPr>
          <p:nvPr/>
        </p:nvSpPr>
        <p:spPr bwMode="auto">
          <a:xfrm>
            <a:off x="5981700" y="3708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11</a:t>
            </a:r>
          </a:p>
        </p:txBody>
      </p:sp>
      <p:sp>
        <p:nvSpPr>
          <p:cNvPr id="34835" name="Text Box 20"/>
          <p:cNvSpPr txBox="1">
            <a:spLocks noChangeArrowheads="1"/>
          </p:cNvSpPr>
          <p:nvPr/>
        </p:nvSpPr>
        <p:spPr bwMode="auto">
          <a:xfrm>
            <a:off x="6646863" y="3708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13</a:t>
            </a:r>
          </a:p>
        </p:txBody>
      </p:sp>
      <p:sp>
        <p:nvSpPr>
          <p:cNvPr id="34836" name="Text Box 21"/>
          <p:cNvSpPr txBox="1">
            <a:spLocks noChangeArrowheads="1"/>
          </p:cNvSpPr>
          <p:nvPr/>
        </p:nvSpPr>
        <p:spPr bwMode="auto">
          <a:xfrm>
            <a:off x="1998663" y="4546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34837" name="Text Box 22"/>
          <p:cNvSpPr txBox="1">
            <a:spLocks noChangeArrowheads="1"/>
          </p:cNvSpPr>
          <p:nvPr/>
        </p:nvSpPr>
        <p:spPr bwMode="auto">
          <a:xfrm>
            <a:off x="2662238" y="4546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34838" name="Text Box 23"/>
          <p:cNvSpPr txBox="1">
            <a:spLocks noChangeArrowheads="1"/>
          </p:cNvSpPr>
          <p:nvPr/>
        </p:nvSpPr>
        <p:spPr bwMode="auto">
          <a:xfrm>
            <a:off x="5318125" y="4546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34839" name="Text Box 24"/>
          <p:cNvSpPr txBox="1">
            <a:spLocks noChangeArrowheads="1"/>
          </p:cNvSpPr>
          <p:nvPr/>
        </p:nvSpPr>
        <p:spPr bwMode="auto">
          <a:xfrm>
            <a:off x="3325813" y="4546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34840" name="Text Box 25"/>
          <p:cNvSpPr txBox="1">
            <a:spLocks noChangeArrowheads="1"/>
          </p:cNvSpPr>
          <p:nvPr/>
        </p:nvSpPr>
        <p:spPr bwMode="auto">
          <a:xfrm>
            <a:off x="3989388" y="4546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34841" name="Text Box 26"/>
          <p:cNvSpPr txBox="1">
            <a:spLocks noChangeArrowheads="1"/>
          </p:cNvSpPr>
          <p:nvPr/>
        </p:nvSpPr>
        <p:spPr bwMode="auto">
          <a:xfrm>
            <a:off x="4654550" y="4546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34842" name="Text Box 27"/>
          <p:cNvSpPr txBox="1">
            <a:spLocks noChangeArrowheads="1"/>
          </p:cNvSpPr>
          <p:nvPr/>
        </p:nvSpPr>
        <p:spPr bwMode="auto">
          <a:xfrm>
            <a:off x="5981700" y="4546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34843" name="Text Box 28"/>
          <p:cNvSpPr txBox="1">
            <a:spLocks noChangeArrowheads="1"/>
          </p:cNvSpPr>
          <p:nvPr/>
        </p:nvSpPr>
        <p:spPr bwMode="auto">
          <a:xfrm>
            <a:off x="6646863" y="4546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34844" name="Text Box 29"/>
          <p:cNvSpPr txBox="1">
            <a:spLocks noChangeArrowheads="1"/>
          </p:cNvSpPr>
          <p:nvPr/>
        </p:nvSpPr>
        <p:spPr bwMode="auto">
          <a:xfrm>
            <a:off x="7239000" y="3749675"/>
            <a:ext cx="13874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after </a:t>
            </a:r>
            <a:r>
              <a:rPr lang="en-US">
                <a:latin typeface="Courier New" pitchFamily="49" charset="0"/>
              </a:rPr>
              <a:t>d = 1</a:t>
            </a:r>
          </a:p>
        </p:txBody>
      </p:sp>
      <p:cxnSp>
        <p:nvCxnSpPr>
          <p:cNvPr id="34845" name="AutoShape 30"/>
          <p:cNvCxnSpPr>
            <a:cxnSpLocks noChangeShapeType="1"/>
          </p:cNvCxnSpPr>
          <p:nvPr/>
        </p:nvCxnSpPr>
        <p:spPr bwMode="auto">
          <a:xfrm>
            <a:off x="2911475" y="3302000"/>
            <a:ext cx="0" cy="406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46" name="AutoShape 31"/>
          <p:cNvCxnSpPr>
            <a:cxnSpLocks noChangeShapeType="1"/>
          </p:cNvCxnSpPr>
          <p:nvPr/>
        </p:nvCxnSpPr>
        <p:spPr bwMode="auto">
          <a:xfrm>
            <a:off x="3575050" y="3302000"/>
            <a:ext cx="0" cy="406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47" name="AutoShape 32"/>
          <p:cNvCxnSpPr>
            <a:cxnSpLocks noChangeShapeType="1"/>
          </p:cNvCxnSpPr>
          <p:nvPr/>
        </p:nvCxnSpPr>
        <p:spPr bwMode="auto">
          <a:xfrm>
            <a:off x="4238625" y="3302000"/>
            <a:ext cx="0" cy="406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48" name="AutoShape 33"/>
          <p:cNvCxnSpPr>
            <a:cxnSpLocks noChangeShapeType="1"/>
          </p:cNvCxnSpPr>
          <p:nvPr/>
        </p:nvCxnSpPr>
        <p:spPr bwMode="auto">
          <a:xfrm>
            <a:off x="4903788" y="3302000"/>
            <a:ext cx="0" cy="406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49" name="AutoShape 34"/>
          <p:cNvCxnSpPr>
            <a:cxnSpLocks noChangeShapeType="1"/>
          </p:cNvCxnSpPr>
          <p:nvPr/>
        </p:nvCxnSpPr>
        <p:spPr bwMode="auto">
          <a:xfrm>
            <a:off x="5567363" y="3302000"/>
            <a:ext cx="0" cy="406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50" name="AutoShape 35"/>
          <p:cNvCxnSpPr>
            <a:cxnSpLocks noChangeShapeType="1"/>
          </p:cNvCxnSpPr>
          <p:nvPr/>
        </p:nvCxnSpPr>
        <p:spPr bwMode="auto">
          <a:xfrm>
            <a:off x="6230938" y="3302000"/>
            <a:ext cx="0" cy="406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51" name="AutoShape 36"/>
          <p:cNvCxnSpPr>
            <a:cxnSpLocks noChangeShapeType="1"/>
          </p:cNvCxnSpPr>
          <p:nvPr/>
        </p:nvCxnSpPr>
        <p:spPr bwMode="auto">
          <a:xfrm>
            <a:off x="6896100" y="3302000"/>
            <a:ext cx="0" cy="406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52" name="AutoShape 37"/>
          <p:cNvCxnSpPr>
            <a:cxnSpLocks noChangeShapeType="1"/>
          </p:cNvCxnSpPr>
          <p:nvPr/>
        </p:nvCxnSpPr>
        <p:spPr bwMode="auto">
          <a:xfrm>
            <a:off x="6230938" y="3302000"/>
            <a:ext cx="665162" cy="40640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53" name="AutoShape 38"/>
          <p:cNvCxnSpPr>
            <a:cxnSpLocks noChangeShapeType="1"/>
          </p:cNvCxnSpPr>
          <p:nvPr/>
        </p:nvCxnSpPr>
        <p:spPr bwMode="auto">
          <a:xfrm>
            <a:off x="5567363" y="3302000"/>
            <a:ext cx="663575" cy="40640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54" name="AutoShape 39"/>
          <p:cNvCxnSpPr>
            <a:cxnSpLocks noChangeShapeType="1"/>
          </p:cNvCxnSpPr>
          <p:nvPr/>
        </p:nvCxnSpPr>
        <p:spPr bwMode="auto">
          <a:xfrm>
            <a:off x="4903788" y="3302000"/>
            <a:ext cx="663575" cy="40640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55" name="AutoShape 40"/>
          <p:cNvCxnSpPr>
            <a:cxnSpLocks noChangeShapeType="1"/>
          </p:cNvCxnSpPr>
          <p:nvPr/>
        </p:nvCxnSpPr>
        <p:spPr bwMode="auto">
          <a:xfrm>
            <a:off x="4238625" y="3302000"/>
            <a:ext cx="665163" cy="40640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56" name="AutoShape 41"/>
          <p:cNvCxnSpPr>
            <a:cxnSpLocks noChangeShapeType="1"/>
          </p:cNvCxnSpPr>
          <p:nvPr/>
        </p:nvCxnSpPr>
        <p:spPr bwMode="auto">
          <a:xfrm>
            <a:off x="3575050" y="3302000"/>
            <a:ext cx="663575" cy="40640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57" name="AutoShape 42"/>
          <p:cNvCxnSpPr>
            <a:cxnSpLocks noChangeShapeType="1"/>
          </p:cNvCxnSpPr>
          <p:nvPr/>
        </p:nvCxnSpPr>
        <p:spPr bwMode="auto">
          <a:xfrm>
            <a:off x="2911475" y="3302000"/>
            <a:ext cx="663575" cy="40640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58" name="AutoShape 43"/>
          <p:cNvCxnSpPr>
            <a:cxnSpLocks noChangeShapeType="1"/>
          </p:cNvCxnSpPr>
          <p:nvPr/>
        </p:nvCxnSpPr>
        <p:spPr bwMode="auto">
          <a:xfrm>
            <a:off x="2247900" y="3302000"/>
            <a:ext cx="663575" cy="40640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859" name="Rectangle 5"/>
          <p:cNvSpPr>
            <a:spLocks noChangeArrowheads="1"/>
          </p:cNvSpPr>
          <p:nvPr/>
        </p:nvSpPr>
        <p:spPr bwMode="auto">
          <a:xfrm>
            <a:off x="6134100" y="5943600"/>
            <a:ext cx="30861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200">
                <a:solidFill>
                  <a:srgbClr val="0000FF"/>
                </a:solidFill>
                <a:latin typeface="Courier New" pitchFamily="49" charset="0"/>
              </a:rPr>
              <a:t>for</a:t>
            </a:r>
            <a:r>
              <a:rPr lang="en-US" sz="1200">
                <a:latin typeface="Courier New" pitchFamily="49" charset="0"/>
              </a:rPr>
              <a:t> d = 1 </a:t>
            </a:r>
            <a:r>
              <a:rPr lang="en-US" sz="1200">
                <a:solidFill>
                  <a:srgbClr val="0000FF"/>
                </a:solidFill>
                <a:latin typeface="Courier New" pitchFamily="49" charset="0"/>
              </a:rPr>
              <a:t>to</a:t>
            </a:r>
            <a:r>
              <a:rPr lang="en-US" sz="1200">
                <a:latin typeface="Courier New" pitchFamily="49" charset="0"/>
              </a:rPr>
              <a:t> log</a:t>
            </a:r>
            <a:r>
              <a:rPr lang="en-US" sz="1200" baseline="-25000">
                <a:latin typeface="Courier New" pitchFamily="49" charset="0"/>
              </a:rPr>
              <a:t>2</a:t>
            </a:r>
            <a:r>
              <a:rPr lang="en-US" sz="1200">
                <a:latin typeface="Courier New" pitchFamily="49" charset="0"/>
              </a:rPr>
              <a:t>n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200">
                <a:solidFill>
                  <a:srgbClr val="0000FF"/>
                </a:solidFill>
                <a:latin typeface="Courier New" pitchFamily="49" charset="0"/>
              </a:rPr>
              <a:t>  for all</a:t>
            </a:r>
            <a:r>
              <a:rPr lang="en-US" sz="1200">
                <a:latin typeface="Courier New" pitchFamily="49" charset="0"/>
              </a:rPr>
              <a:t> k </a:t>
            </a:r>
            <a:r>
              <a:rPr lang="en-US" sz="1200">
                <a:solidFill>
                  <a:srgbClr val="0000FF"/>
                </a:solidFill>
                <a:latin typeface="Courier New" pitchFamily="49" charset="0"/>
              </a:rPr>
              <a:t>in parallel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200">
                <a:solidFill>
                  <a:srgbClr val="0000FF"/>
                </a:solidFill>
                <a:latin typeface="Courier New" pitchFamily="49" charset="0"/>
              </a:rPr>
              <a:t>    if </a:t>
            </a:r>
            <a:r>
              <a:rPr lang="en-US" sz="1200">
                <a:latin typeface="Courier New" pitchFamily="49" charset="0"/>
              </a:rPr>
              <a:t>(k &gt;= 2</a:t>
            </a:r>
            <a:r>
              <a:rPr lang="en-US" sz="1200" baseline="30000">
                <a:latin typeface="Courier New" pitchFamily="49" charset="0"/>
              </a:rPr>
              <a:t>d-1</a:t>
            </a:r>
            <a:r>
              <a:rPr lang="en-US" sz="1200">
                <a:latin typeface="Courier New" pitchFamily="49" charset="0"/>
              </a:rPr>
              <a:t>)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200">
                <a:solidFill>
                  <a:srgbClr val="0000FF"/>
                </a:solidFill>
                <a:latin typeface="Courier New" pitchFamily="49" charset="0"/>
              </a:rPr>
              <a:t>      </a:t>
            </a:r>
            <a:r>
              <a:rPr lang="en-US" sz="1200">
                <a:latin typeface="Courier New" pitchFamily="49" charset="0"/>
              </a:rPr>
              <a:t>x[k] = x[k – 2</a:t>
            </a:r>
            <a:r>
              <a:rPr lang="en-US" sz="1200" baseline="30000">
                <a:latin typeface="Courier New" pitchFamily="49" charset="0"/>
              </a:rPr>
              <a:t>d-1</a:t>
            </a:r>
            <a:r>
              <a:rPr lang="en-US" sz="1200">
                <a:latin typeface="Courier New" pitchFamily="49" charset="0"/>
              </a:rPr>
              <a:t>] + x[k];</a:t>
            </a:r>
            <a:endParaRPr lang="en-US" sz="1200">
              <a:solidFill>
                <a:srgbClr val="0000FF"/>
              </a:solidFill>
              <a:latin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C3F615-E82D-4158-B7FC-AE38D907AC67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0201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Scan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i="1" smtClean="0">
                <a:solidFill>
                  <a:srgbClr val="CC3300"/>
                </a:solidFill>
              </a:rPr>
              <a:t>Naive Parallel Scan</a:t>
            </a:r>
            <a:r>
              <a:rPr lang="en-US" smtClean="0"/>
              <a:t>: d = 2, 2</a:t>
            </a:r>
            <a:r>
              <a:rPr lang="en-US" baseline="30000" smtClean="0"/>
              <a:t>d-1</a:t>
            </a:r>
            <a:r>
              <a:rPr lang="en-US" smtClean="0"/>
              <a:t> = 2</a:t>
            </a:r>
          </a:p>
          <a:p>
            <a:pPr eaLnBrk="1" hangingPunct="1">
              <a:buFont typeface="Wingdings" pitchFamily="2" charset="2"/>
              <a:buNone/>
            </a:pPr>
            <a:endParaRPr lang="en-US" i="1" smtClean="0">
              <a:solidFill>
                <a:srgbClr val="CC3300"/>
              </a:solidFill>
            </a:endParaRP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1998663" y="28956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2662238" y="28956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5318125" y="2895600"/>
            <a:ext cx="498475" cy="406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5</a:t>
            </a:r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3325813" y="28956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2</a:t>
            </a:r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3989388" y="28956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3</a:t>
            </a:r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4654550" y="2895600"/>
            <a:ext cx="498475" cy="406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4</a:t>
            </a:r>
          </a:p>
        </p:txBody>
      </p:sp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5981700" y="2895600"/>
            <a:ext cx="498475" cy="406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6</a:t>
            </a:r>
          </a:p>
        </p:txBody>
      </p:sp>
      <p:sp>
        <p:nvSpPr>
          <p:cNvPr id="35851" name="Text Box 11"/>
          <p:cNvSpPr txBox="1">
            <a:spLocks noChangeArrowheads="1"/>
          </p:cNvSpPr>
          <p:nvPr/>
        </p:nvSpPr>
        <p:spPr bwMode="auto">
          <a:xfrm>
            <a:off x="6646863" y="2895600"/>
            <a:ext cx="498475" cy="406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7</a:t>
            </a:r>
          </a:p>
        </p:txBody>
      </p:sp>
      <p:sp>
        <p:nvSpPr>
          <p:cNvPr id="35852" name="Text Box 12"/>
          <p:cNvSpPr txBox="1">
            <a:spLocks noChangeArrowheads="1"/>
          </p:cNvSpPr>
          <p:nvPr/>
        </p:nvSpPr>
        <p:spPr bwMode="auto">
          <a:xfrm>
            <a:off x="1998663" y="3708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35853" name="Text Box 13"/>
          <p:cNvSpPr txBox="1">
            <a:spLocks noChangeArrowheads="1"/>
          </p:cNvSpPr>
          <p:nvPr/>
        </p:nvSpPr>
        <p:spPr bwMode="auto">
          <a:xfrm>
            <a:off x="2662238" y="3708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35854" name="Text Box 14"/>
          <p:cNvSpPr txBox="1">
            <a:spLocks noChangeArrowheads="1"/>
          </p:cNvSpPr>
          <p:nvPr/>
        </p:nvSpPr>
        <p:spPr bwMode="auto">
          <a:xfrm>
            <a:off x="5318125" y="3708400"/>
            <a:ext cx="498475" cy="406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9</a:t>
            </a:r>
          </a:p>
        </p:txBody>
      </p:sp>
      <p:sp>
        <p:nvSpPr>
          <p:cNvPr id="35855" name="Text Box 15"/>
          <p:cNvSpPr txBox="1">
            <a:spLocks noChangeArrowheads="1"/>
          </p:cNvSpPr>
          <p:nvPr/>
        </p:nvSpPr>
        <p:spPr bwMode="auto">
          <a:xfrm>
            <a:off x="3325813" y="3708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3</a:t>
            </a:r>
          </a:p>
        </p:txBody>
      </p:sp>
      <p:sp>
        <p:nvSpPr>
          <p:cNvPr id="35856" name="Text Box 16"/>
          <p:cNvSpPr txBox="1">
            <a:spLocks noChangeArrowheads="1"/>
          </p:cNvSpPr>
          <p:nvPr/>
        </p:nvSpPr>
        <p:spPr bwMode="auto">
          <a:xfrm>
            <a:off x="3989388" y="3708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5</a:t>
            </a:r>
          </a:p>
        </p:txBody>
      </p:sp>
      <p:sp>
        <p:nvSpPr>
          <p:cNvPr id="35857" name="Text Box 17"/>
          <p:cNvSpPr txBox="1">
            <a:spLocks noChangeArrowheads="1"/>
          </p:cNvSpPr>
          <p:nvPr/>
        </p:nvSpPr>
        <p:spPr bwMode="auto">
          <a:xfrm>
            <a:off x="4654550" y="3708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7</a:t>
            </a:r>
          </a:p>
        </p:txBody>
      </p:sp>
      <p:sp>
        <p:nvSpPr>
          <p:cNvPr id="35858" name="Text Box 18"/>
          <p:cNvSpPr txBox="1">
            <a:spLocks noChangeArrowheads="1"/>
          </p:cNvSpPr>
          <p:nvPr/>
        </p:nvSpPr>
        <p:spPr bwMode="auto">
          <a:xfrm>
            <a:off x="5981700" y="3708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11</a:t>
            </a:r>
          </a:p>
        </p:txBody>
      </p:sp>
      <p:sp>
        <p:nvSpPr>
          <p:cNvPr id="35859" name="Text Box 19"/>
          <p:cNvSpPr txBox="1">
            <a:spLocks noChangeArrowheads="1"/>
          </p:cNvSpPr>
          <p:nvPr/>
        </p:nvSpPr>
        <p:spPr bwMode="auto">
          <a:xfrm>
            <a:off x="6646863" y="3708400"/>
            <a:ext cx="498475" cy="406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13</a:t>
            </a:r>
          </a:p>
        </p:txBody>
      </p:sp>
      <p:sp>
        <p:nvSpPr>
          <p:cNvPr id="35860" name="Text Box 20"/>
          <p:cNvSpPr txBox="1">
            <a:spLocks noChangeArrowheads="1"/>
          </p:cNvSpPr>
          <p:nvPr/>
        </p:nvSpPr>
        <p:spPr bwMode="auto">
          <a:xfrm>
            <a:off x="1998663" y="4546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35861" name="Text Box 21"/>
          <p:cNvSpPr txBox="1">
            <a:spLocks noChangeArrowheads="1"/>
          </p:cNvSpPr>
          <p:nvPr/>
        </p:nvSpPr>
        <p:spPr bwMode="auto">
          <a:xfrm>
            <a:off x="2662238" y="4546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35862" name="Text Box 22"/>
          <p:cNvSpPr txBox="1">
            <a:spLocks noChangeArrowheads="1"/>
          </p:cNvSpPr>
          <p:nvPr/>
        </p:nvSpPr>
        <p:spPr bwMode="auto">
          <a:xfrm>
            <a:off x="5318125" y="4546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35863" name="Text Box 23"/>
          <p:cNvSpPr txBox="1">
            <a:spLocks noChangeArrowheads="1"/>
          </p:cNvSpPr>
          <p:nvPr/>
        </p:nvSpPr>
        <p:spPr bwMode="auto">
          <a:xfrm>
            <a:off x="3325813" y="4546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35864" name="Text Box 24"/>
          <p:cNvSpPr txBox="1">
            <a:spLocks noChangeArrowheads="1"/>
          </p:cNvSpPr>
          <p:nvPr/>
        </p:nvSpPr>
        <p:spPr bwMode="auto">
          <a:xfrm>
            <a:off x="3989388" y="4546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35865" name="Text Box 25"/>
          <p:cNvSpPr txBox="1">
            <a:spLocks noChangeArrowheads="1"/>
          </p:cNvSpPr>
          <p:nvPr/>
        </p:nvSpPr>
        <p:spPr bwMode="auto">
          <a:xfrm>
            <a:off x="4654550" y="4546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35866" name="Text Box 26"/>
          <p:cNvSpPr txBox="1">
            <a:spLocks noChangeArrowheads="1"/>
          </p:cNvSpPr>
          <p:nvPr/>
        </p:nvSpPr>
        <p:spPr bwMode="auto">
          <a:xfrm>
            <a:off x="5981700" y="4546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35867" name="Text Box 27"/>
          <p:cNvSpPr txBox="1">
            <a:spLocks noChangeArrowheads="1"/>
          </p:cNvSpPr>
          <p:nvPr/>
        </p:nvSpPr>
        <p:spPr bwMode="auto">
          <a:xfrm>
            <a:off x="6646863" y="4546600"/>
            <a:ext cx="498475" cy="406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22</a:t>
            </a:r>
          </a:p>
        </p:txBody>
      </p:sp>
      <p:cxnSp>
        <p:nvCxnSpPr>
          <p:cNvPr id="35868" name="AutoShape 28"/>
          <p:cNvCxnSpPr>
            <a:cxnSpLocks noChangeShapeType="1"/>
            <a:stCxn id="35859" idx="2"/>
            <a:endCxn id="35867" idx="0"/>
          </p:cNvCxnSpPr>
          <p:nvPr/>
        </p:nvCxnSpPr>
        <p:spPr bwMode="auto">
          <a:xfrm>
            <a:off x="6896100" y="4114800"/>
            <a:ext cx="0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869" name="AutoShape 29"/>
          <p:cNvCxnSpPr>
            <a:cxnSpLocks noChangeShapeType="1"/>
            <a:stCxn id="35854" idx="2"/>
            <a:endCxn id="35867" idx="0"/>
          </p:cNvCxnSpPr>
          <p:nvPr/>
        </p:nvCxnSpPr>
        <p:spPr bwMode="auto">
          <a:xfrm>
            <a:off x="5567363" y="4114800"/>
            <a:ext cx="1328737" cy="43180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870" name="Text Box 31"/>
          <p:cNvSpPr txBox="1">
            <a:spLocks noChangeArrowheads="1"/>
          </p:cNvSpPr>
          <p:nvPr/>
        </p:nvSpPr>
        <p:spPr bwMode="auto">
          <a:xfrm>
            <a:off x="7239000" y="3749675"/>
            <a:ext cx="13874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after </a:t>
            </a:r>
            <a:r>
              <a:rPr lang="en-US">
                <a:latin typeface="Courier New" pitchFamily="49" charset="0"/>
              </a:rPr>
              <a:t>d = 1</a:t>
            </a:r>
          </a:p>
        </p:txBody>
      </p:sp>
      <p:cxnSp>
        <p:nvCxnSpPr>
          <p:cNvPr id="35871" name="AutoShape 32"/>
          <p:cNvCxnSpPr>
            <a:cxnSpLocks noChangeShapeType="1"/>
          </p:cNvCxnSpPr>
          <p:nvPr/>
        </p:nvCxnSpPr>
        <p:spPr bwMode="auto">
          <a:xfrm>
            <a:off x="5567363" y="3302000"/>
            <a:ext cx="0" cy="406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872" name="AutoShape 33"/>
          <p:cNvCxnSpPr>
            <a:cxnSpLocks noChangeShapeType="1"/>
          </p:cNvCxnSpPr>
          <p:nvPr/>
        </p:nvCxnSpPr>
        <p:spPr bwMode="auto">
          <a:xfrm>
            <a:off x="6896100" y="3302000"/>
            <a:ext cx="0" cy="406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873" name="AutoShape 34"/>
          <p:cNvCxnSpPr>
            <a:cxnSpLocks noChangeShapeType="1"/>
          </p:cNvCxnSpPr>
          <p:nvPr/>
        </p:nvCxnSpPr>
        <p:spPr bwMode="auto">
          <a:xfrm>
            <a:off x="6230938" y="3302000"/>
            <a:ext cx="665162" cy="40640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874" name="AutoShape 35"/>
          <p:cNvCxnSpPr>
            <a:cxnSpLocks noChangeShapeType="1"/>
          </p:cNvCxnSpPr>
          <p:nvPr/>
        </p:nvCxnSpPr>
        <p:spPr bwMode="auto">
          <a:xfrm>
            <a:off x="4903788" y="3302000"/>
            <a:ext cx="663575" cy="40640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875" name="Rectangle 37"/>
          <p:cNvSpPr>
            <a:spLocks noChangeArrowheads="1"/>
          </p:cNvSpPr>
          <p:nvPr/>
        </p:nvSpPr>
        <p:spPr bwMode="auto">
          <a:xfrm>
            <a:off x="609600" y="60198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3200"/>
              <a:t>Consider only </a:t>
            </a:r>
            <a:r>
              <a:rPr lang="en-US" sz="3200">
                <a:latin typeface="Courier New" pitchFamily="49" charset="0"/>
              </a:rPr>
              <a:t>k = 7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3200" i="1">
              <a:solidFill>
                <a:srgbClr val="CC3300"/>
              </a:solidFill>
            </a:endParaRPr>
          </a:p>
        </p:txBody>
      </p:sp>
      <p:sp>
        <p:nvSpPr>
          <p:cNvPr id="35876" name="Rectangle 5"/>
          <p:cNvSpPr>
            <a:spLocks noChangeArrowheads="1"/>
          </p:cNvSpPr>
          <p:nvPr/>
        </p:nvSpPr>
        <p:spPr bwMode="auto">
          <a:xfrm>
            <a:off x="6134100" y="5943600"/>
            <a:ext cx="30861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200">
                <a:solidFill>
                  <a:srgbClr val="0000FF"/>
                </a:solidFill>
                <a:latin typeface="Courier New" pitchFamily="49" charset="0"/>
              </a:rPr>
              <a:t>for</a:t>
            </a:r>
            <a:r>
              <a:rPr lang="en-US" sz="1200">
                <a:latin typeface="Courier New" pitchFamily="49" charset="0"/>
              </a:rPr>
              <a:t> d = 1 </a:t>
            </a:r>
            <a:r>
              <a:rPr lang="en-US" sz="1200">
                <a:solidFill>
                  <a:srgbClr val="0000FF"/>
                </a:solidFill>
                <a:latin typeface="Courier New" pitchFamily="49" charset="0"/>
              </a:rPr>
              <a:t>to</a:t>
            </a:r>
            <a:r>
              <a:rPr lang="en-US" sz="1200">
                <a:latin typeface="Courier New" pitchFamily="49" charset="0"/>
              </a:rPr>
              <a:t> log</a:t>
            </a:r>
            <a:r>
              <a:rPr lang="en-US" sz="1200" baseline="-25000">
                <a:latin typeface="Courier New" pitchFamily="49" charset="0"/>
              </a:rPr>
              <a:t>2</a:t>
            </a:r>
            <a:r>
              <a:rPr lang="en-US" sz="1200">
                <a:latin typeface="Courier New" pitchFamily="49" charset="0"/>
              </a:rPr>
              <a:t>n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200">
                <a:solidFill>
                  <a:srgbClr val="0000FF"/>
                </a:solidFill>
                <a:latin typeface="Courier New" pitchFamily="49" charset="0"/>
              </a:rPr>
              <a:t>  for all</a:t>
            </a:r>
            <a:r>
              <a:rPr lang="en-US" sz="1200">
                <a:latin typeface="Courier New" pitchFamily="49" charset="0"/>
              </a:rPr>
              <a:t> k </a:t>
            </a:r>
            <a:r>
              <a:rPr lang="en-US" sz="1200">
                <a:solidFill>
                  <a:srgbClr val="0000FF"/>
                </a:solidFill>
                <a:latin typeface="Courier New" pitchFamily="49" charset="0"/>
              </a:rPr>
              <a:t>in parallel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200">
                <a:solidFill>
                  <a:srgbClr val="0000FF"/>
                </a:solidFill>
                <a:latin typeface="Courier New" pitchFamily="49" charset="0"/>
              </a:rPr>
              <a:t>    if </a:t>
            </a:r>
            <a:r>
              <a:rPr lang="en-US" sz="1200">
                <a:latin typeface="Courier New" pitchFamily="49" charset="0"/>
              </a:rPr>
              <a:t>(k &gt;= 2</a:t>
            </a:r>
            <a:r>
              <a:rPr lang="en-US" sz="1200" baseline="30000">
                <a:latin typeface="Courier New" pitchFamily="49" charset="0"/>
              </a:rPr>
              <a:t>d-1</a:t>
            </a:r>
            <a:r>
              <a:rPr lang="en-US" sz="1200">
                <a:latin typeface="Courier New" pitchFamily="49" charset="0"/>
              </a:rPr>
              <a:t>)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200">
                <a:solidFill>
                  <a:srgbClr val="0000FF"/>
                </a:solidFill>
                <a:latin typeface="Courier New" pitchFamily="49" charset="0"/>
              </a:rPr>
              <a:t>      </a:t>
            </a:r>
            <a:r>
              <a:rPr lang="en-US" sz="1200">
                <a:latin typeface="Courier New" pitchFamily="49" charset="0"/>
              </a:rPr>
              <a:t>x[k] = x[k – 2</a:t>
            </a:r>
            <a:r>
              <a:rPr lang="en-US" sz="1200" baseline="30000">
                <a:latin typeface="Courier New" pitchFamily="49" charset="0"/>
              </a:rPr>
              <a:t>d-1</a:t>
            </a:r>
            <a:r>
              <a:rPr lang="en-US" sz="1200">
                <a:latin typeface="Courier New" pitchFamily="49" charset="0"/>
              </a:rPr>
              <a:t>] + x[k];</a:t>
            </a:r>
            <a:endParaRPr lang="en-US" sz="1200">
              <a:solidFill>
                <a:srgbClr val="0000FF"/>
              </a:solidFill>
              <a:latin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C3F615-E82D-4158-B7FC-AE38D907AC67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4878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Scan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i="1" smtClean="0">
                <a:solidFill>
                  <a:srgbClr val="CC3300"/>
                </a:solidFill>
              </a:rPr>
              <a:t>Naive Parallel Scan</a:t>
            </a:r>
            <a:r>
              <a:rPr lang="en-US" smtClean="0"/>
              <a:t>: d = 2, 2</a:t>
            </a:r>
            <a:r>
              <a:rPr lang="en-US" baseline="30000" smtClean="0"/>
              <a:t>d-1</a:t>
            </a:r>
            <a:r>
              <a:rPr lang="en-US" smtClean="0"/>
              <a:t> = 2</a:t>
            </a:r>
          </a:p>
          <a:p>
            <a:pPr eaLnBrk="1" hangingPunct="1">
              <a:buFont typeface="Wingdings" pitchFamily="2" charset="2"/>
              <a:buNone/>
            </a:pPr>
            <a:endParaRPr lang="en-US" i="1" smtClean="0">
              <a:solidFill>
                <a:srgbClr val="CC3300"/>
              </a:solidFill>
            </a:endParaRP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1998663" y="28956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2662238" y="28956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5318125" y="28956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5</a:t>
            </a:r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3325813" y="28956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2</a:t>
            </a:r>
          </a:p>
        </p:txBody>
      </p:sp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3989388" y="28956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3</a:t>
            </a:r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4654550" y="28956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4</a:t>
            </a:r>
          </a:p>
        </p:txBody>
      </p:sp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5981700" y="28956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6</a:t>
            </a:r>
          </a:p>
        </p:txBody>
      </p:sp>
      <p:sp>
        <p:nvSpPr>
          <p:cNvPr id="36875" name="Text Box 11"/>
          <p:cNvSpPr txBox="1">
            <a:spLocks noChangeArrowheads="1"/>
          </p:cNvSpPr>
          <p:nvPr/>
        </p:nvSpPr>
        <p:spPr bwMode="auto">
          <a:xfrm>
            <a:off x="6646863" y="28956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7</a:t>
            </a:r>
          </a:p>
        </p:txBody>
      </p:sp>
      <p:sp>
        <p:nvSpPr>
          <p:cNvPr id="36876" name="Text Box 12"/>
          <p:cNvSpPr txBox="1">
            <a:spLocks noChangeArrowheads="1"/>
          </p:cNvSpPr>
          <p:nvPr/>
        </p:nvSpPr>
        <p:spPr bwMode="auto">
          <a:xfrm>
            <a:off x="1998663" y="3708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36877" name="Text Box 13"/>
          <p:cNvSpPr txBox="1">
            <a:spLocks noChangeArrowheads="1"/>
          </p:cNvSpPr>
          <p:nvPr/>
        </p:nvSpPr>
        <p:spPr bwMode="auto">
          <a:xfrm>
            <a:off x="2662238" y="3708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36878" name="Text Box 14"/>
          <p:cNvSpPr txBox="1">
            <a:spLocks noChangeArrowheads="1"/>
          </p:cNvSpPr>
          <p:nvPr/>
        </p:nvSpPr>
        <p:spPr bwMode="auto">
          <a:xfrm>
            <a:off x="5318125" y="3708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9</a:t>
            </a:r>
          </a:p>
        </p:txBody>
      </p:sp>
      <p:sp>
        <p:nvSpPr>
          <p:cNvPr id="36879" name="Text Box 15"/>
          <p:cNvSpPr txBox="1">
            <a:spLocks noChangeArrowheads="1"/>
          </p:cNvSpPr>
          <p:nvPr/>
        </p:nvSpPr>
        <p:spPr bwMode="auto">
          <a:xfrm>
            <a:off x="3325813" y="3708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3</a:t>
            </a:r>
          </a:p>
        </p:txBody>
      </p:sp>
      <p:sp>
        <p:nvSpPr>
          <p:cNvPr id="36880" name="Text Box 16"/>
          <p:cNvSpPr txBox="1">
            <a:spLocks noChangeArrowheads="1"/>
          </p:cNvSpPr>
          <p:nvPr/>
        </p:nvSpPr>
        <p:spPr bwMode="auto">
          <a:xfrm>
            <a:off x="3989388" y="3708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5</a:t>
            </a:r>
          </a:p>
        </p:txBody>
      </p:sp>
      <p:sp>
        <p:nvSpPr>
          <p:cNvPr id="36881" name="Text Box 17"/>
          <p:cNvSpPr txBox="1">
            <a:spLocks noChangeArrowheads="1"/>
          </p:cNvSpPr>
          <p:nvPr/>
        </p:nvSpPr>
        <p:spPr bwMode="auto">
          <a:xfrm>
            <a:off x="4654550" y="3708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7</a:t>
            </a:r>
          </a:p>
        </p:txBody>
      </p:sp>
      <p:sp>
        <p:nvSpPr>
          <p:cNvPr id="36882" name="Text Box 18"/>
          <p:cNvSpPr txBox="1">
            <a:spLocks noChangeArrowheads="1"/>
          </p:cNvSpPr>
          <p:nvPr/>
        </p:nvSpPr>
        <p:spPr bwMode="auto">
          <a:xfrm>
            <a:off x="5981700" y="3708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11</a:t>
            </a:r>
          </a:p>
        </p:txBody>
      </p:sp>
      <p:sp>
        <p:nvSpPr>
          <p:cNvPr id="36883" name="Text Box 19"/>
          <p:cNvSpPr txBox="1">
            <a:spLocks noChangeArrowheads="1"/>
          </p:cNvSpPr>
          <p:nvPr/>
        </p:nvSpPr>
        <p:spPr bwMode="auto">
          <a:xfrm>
            <a:off x="6646863" y="3708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13</a:t>
            </a:r>
          </a:p>
        </p:txBody>
      </p:sp>
      <p:sp>
        <p:nvSpPr>
          <p:cNvPr id="36884" name="Text Box 20"/>
          <p:cNvSpPr txBox="1">
            <a:spLocks noChangeArrowheads="1"/>
          </p:cNvSpPr>
          <p:nvPr/>
        </p:nvSpPr>
        <p:spPr bwMode="auto">
          <a:xfrm>
            <a:off x="1998663" y="4546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36885" name="Text Box 21"/>
          <p:cNvSpPr txBox="1">
            <a:spLocks noChangeArrowheads="1"/>
          </p:cNvSpPr>
          <p:nvPr/>
        </p:nvSpPr>
        <p:spPr bwMode="auto">
          <a:xfrm>
            <a:off x="2662238" y="4546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36886" name="Text Box 22"/>
          <p:cNvSpPr txBox="1">
            <a:spLocks noChangeArrowheads="1"/>
          </p:cNvSpPr>
          <p:nvPr/>
        </p:nvSpPr>
        <p:spPr bwMode="auto">
          <a:xfrm>
            <a:off x="5318125" y="4546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14</a:t>
            </a:r>
          </a:p>
        </p:txBody>
      </p:sp>
      <p:sp>
        <p:nvSpPr>
          <p:cNvPr id="36887" name="Text Box 23"/>
          <p:cNvSpPr txBox="1">
            <a:spLocks noChangeArrowheads="1"/>
          </p:cNvSpPr>
          <p:nvPr/>
        </p:nvSpPr>
        <p:spPr bwMode="auto">
          <a:xfrm>
            <a:off x="3325813" y="4546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3</a:t>
            </a:r>
          </a:p>
        </p:txBody>
      </p:sp>
      <p:sp>
        <p:nvSpPr>
          <p:cNvPr id="36888" name="Text Box 24"/>
          <p:cNvSpPr txBox="1">
            <a:spLocks noChangeArrowheads="1"/>
          </p:cNvSpPr>
          <p:nvPr/>
        </p:nvSpPr>
        <p:spPr bwMode="auto">
          <a:xfrm>
            <a:off x="3989388" y="4546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6</a:t>
            </a:r>
          </a:p>
        </p:txBody>
      </p:sp>
      <p:sp>
        <p:nvSpPr>
          <p:cNvPr id="36889" name="Text Box 25"/>
          <p:cNvSpPr txBox="1">
            <a:spLocks noChangeArrowheads="1"/>
          </p:cNvSpPr>
          <p:nvPr/>
        </p:nvSpPr>
        <p:spPr bwMode="auto">
          <a:xfrm>
            <a:off x="4654550" y="4546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10</a:t>
            </a:r>
          </a:p>
        </p:txBody>
      </p:sp>
      <p:sp>
        <p:nvSpPr>
          <p:cNvPr id="36890" name="Text Box 26"/>
          <p:cNvSpPr txBox="1">
            <a:spLocks noChangeArrowheads="1"/>
          </p:cNvSpPr>
          <p:nvPr/>
        </p:nvSpPr>
        <p:spPr bwMode="auto">
          <a:xfrm>
            <a:off x="5981700" y="4546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18</a:t>
            </a:r>
          </a:p>
        </p:txBody>
      </p:sp>
      <p:sp>
        <p:nvSpPr>
          <p:cNvPr id="36891" name="Text Box 27"/>
          <p:cNvSpPr txBox="1">
            <a:spLocks noChangeArrowheads="1"/>
          </p:cNvSpPr>
          <p:nvPr/>
        </p:nvSpPr>
        <p:spPr bwMode="auto">
          <a:xfrm>
            <a:off x="6646863" y="4546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22</a:t>
            </a:r>
          </a:p>
        </p:txBody>
      </p:sp>
      <p:cxnSp>
        <p:nvCxnSpPr>
          <p:cNvPr id="36892" name="AutoShape 49"/>
          <p:cNvCxnSpPr>
            <a:cxnSpLocks noChangeShapeType="1"/>
            <a:stCxn id="36879" idx="2"/>
            <a:endCxn id="36887" idx="0"/>
          </p:cNvCxnSpPr>
          <p:nvPr/>
        </p:nvCxnSpPr>
        <p:spPr bwMode="auto">
          <a:xfrm>
            <a:off x="3575050" y="4114800"/>
            <a:ext cx="0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893" name="AutoShape 50"/>
          <p:cNvCxnSpPr>
            <a:cxnSpLocks noChangeShapeType="1"/>
            <a:stCxn id="36880" idx="2"/>
            <a:endCxn id="36888" idx="0"/>
          </p:cNvCxnSpPr>
          <p:nvPr/>
        </p:nvCxnSpPr>
        <p:spPr bwMode="auto">
          <a:xfrm>
            <a:off x="4238625" y="4114800"/>
            <a:ext cx="0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894" name="AutoShape 51"/>
          <p:cNvCxnSpPr>
            <a:cxnSpLocks noChangeShapeType="1"/>
            <a:stCxn id="36881" idx="2"/>
            <a:endCxn id="36889" idx="0"/>
          </p:cNvCxnSpPr>
          <p:nvPr/>
        </p:nvCxnSpPr>
        <p:spPr bwMode="auto">
          <a:xfrm>
            <a:off x="4903788" y="4114800"/>
            <a:ext cx="0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895" name="AutoShape 52"/>
          <p:cNvCxnSpPr>
            <a:cxnSpLocks noChangeShapeType="1"/>
            <a:stCxn id="36878" idx="2"/>
            <a:endCxn id="36886" idx="0"/>
          </p:cNvCxnSpPr>
          <p:nvPr/>
        </p:nvCxnSpPr>
        <p:spPr bwMode="auto">
          <a:xfrm>
            <a:off x="5567363" y="4114800"/>
            <a:ext cx="0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896" name="AutoShape 53"/>
          <p:cNvCxnSpPr>
            <a:cxnSpLocks noChangeShapeType="1"/>
            <a:stCxn id="36882" idx="2"/>
            <a:endCxn id="36890" idx="0"/>
          </p:cNvCxnSpPr>
          <p:nvPr/>
        </p:nvCxnSpPr>
        <p:spPr bwMode="auto">
          <a:xfrm>
            <a:off x="6230938" y="4114800"/>
            <a:ext cx="0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897" name="AutoShape 54"/>
          <p:cNvCxnSpPr>
            <a:cxnSpLocks noChangeShapeType="1"/>
            <a:stCxn id="36883" idx="2"/>
            <a:endCxn id="36891" idx="0"/>
          </p:cNvCxnSpPr>
          <p:nvPr/>
        </p:nvCxnSpPr>
        <p:spPr bwMode="auto">
          <a:xfrm>
            <a:off x="6896100" y="4114800"/>
            <a:ext cx="0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898" name="AutoShape 55"/>
          <p:cNvCxnSpPr>
            <a:cxnSpLocks noChangeShapeType="1"/>
            <a:stCxn id="36876" idx="2"/>
            <a:endCxn id="36887" idx="0"/>
          </p:cNvCxnSpPr>
          <p:nvPr/>
        </p:nvCxnSpPr>
        <p:spPr bwMode="auto">
          <a:xfrm>
            <a:off x="2247900" y="4114800"/>
            <a:ext cx="1327150" cy="43180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899" name="AutoShape 56"/>
          <p:cNvCxnSpPr>
            <a:cxnSpLocks noChangeShapeType="1"/>
            <a:stCxn id="36877" idx="2"/>
            <a:endCxn id="36888" idx="0"/>
          </p:cNvCxnSpPr>
          <p:nvPr/>
        </p:nvCxnSpPr>
        <p:spPr bwMode="auto">
          <a:xfrm>
            <a:off x="2911475" y="4114800"/>
            <a:ext cx="1327150" cy="43180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900" name="AutoShape 57"/>
          <p:cNvCxnSpPr>
            <a:cxnSpLocks noChangeShapeType="1"/>
            <a:stCxn id="36879" idx="2"/>
            <a:endCxn id="36889" idx="0"/>
          </p:cNvCxnSpPr>
          <p:nvPr/>
        </p:nvCxnSpPr>
        <p:spPr bwMode="auto">
          <a:xfrm>
            <a:off x="3575050" y="4114800"/>
            <a:ext cx="1328738" cy="43180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901" name="AutoShape 58"/>
          <p:cNvCxnSpPr>
            <a:cxnSpLocks noChangeShapeType="1"/>
            <a:stCxn id="36880" idx="2"/>
            <a:endCxn id="36886" idx="0"/>
          </p:cNvCxnSpPr>
          <p:nvPr/>
        </p:nvCxnSpPr>
        <p:spPr bwMode="auto">
          <a:xfrm>
            <a:off x="4238625" y="4114800"/>
            <a:ext cx="1328738" cy="43180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902" name="AutoShape 59"/>
          <p:cNvCxnSpPr>
            <a:cxnSpLocks noChangeShapeType="1"/>
            <a:stCxn id="36881" idx="2"/>
            <a:endCxn id="36890" idx="0"/>
          </p:cNvCxnSpPr>
          <p:nvPr/>
        </p:nvCxnSpPr>
        <p:spPr bwMode="auto">
          <a:xfrm>
            <a:off x="4903788" y="4114800"/>
            <a:ext cx="1327150" cy="43180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903" name="AutoShape 60"/>
          <p:cNvCxnSpPr>
            <a:cxnSpLocks noChangeShapeType="1"/>
            <a:stCxn id="36878" idx="2"/>
            <a:endCxn id="36891" idx="0"/>
          </p:cNvCxnSpPr>
          <p:nvPr/>
        </p:nvCxnSpPr>
        <p:spPr bwMode="auto">
          <a:xfrm>
            <a:off x="5567363" y="4114800"/>
            <a:ext cx="1328737" cy="43180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904" name="Text Box 71"/>
          <p:cNvSpPr txBox="1">
            <a:spLocks noChangeArrowheads="1"/>
          </p:cNvSpPr>
          <p:nvPr/>
        </p:nvSpPr>
        <p:spPr bwMode="auto">
          <a:xfrm>
            <a:off x="7239000" y="3733800"/>
            <a:ext cx="121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after d = 1</a:t>
            </a:r>
          </a:p>
        </p:txBody>
      </p:sp>
      <p:cxnSp>
        <p:nvCxnSpPr>
          <p:cNvPr id="36905" name="AutoShape 72"/>
          <p:cNvCxnSpPr>
            <a:cxnSpLocks noChangeShapeType="1"/>
          </p:cNvCxnSpPr>
          <p:nvPr/>
        </p:nvCxnSpPr>
        <p:spPr bwMode="auto">
          <a:xfrm>
            <a:off x="2911475" y="3302000"/>
            <a:ext cx="0" cy="406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906" name="AutoShape 73"/>
          <p:cNvCxnSpPr>
            <a:cxnSpLocks noChangeShapeType="1"/>
          </p:cNvCxnSpPr>
          <p:nvPr/>
        </p:nvCxnSpPr>
        <p:spPr bwMode="auto">
          <a:xfrm>
            <a:off x="3575050" y="3302000"/>
            <a:ext cx="0" cy="406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907" name="AutoShape 74"/>
          <p:cNvCxnSpPr>
            <a:cxnSpLocks noChangeShapeType="1"/>
          </p:cNvCxnSpPr>
          <p:nvPr/>
        </p:nvCxnSpPr>
        <p:spPr bwMode="auto">
          <a:xfrm>
            <a:off x="4238625" y="3302000"/>
            <a:ext cx="0" cy="406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908" name="AutoShape 75"/>
          <p:cNvCxnSpPr>
            <a:cxnSpLocks noChangeShapeType="1"/>
          </p:cNvCxnSpPr>
          <p:nvPr/>
        </p:nvCxnSpPr>
        <p:spPr bwMode="auto">
          <a:xfrm>
            <a:off x="4903788" y="3302000"/>
            <a:ext cx="0" cy="406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909" name="AutoShape 76"/>
          <p:cNvCxnSpPr>
            <a:cxnSpLocks noChangeShapeType="1"/>
          </p:cNvCxnSpPr>
          <p:nvPr/>
        </p:nvCxnSpPr>
        <p:spPr bwMode="auto">
          <a:xfrm>
            <a:off x="5567363" y="3302000"/>
            <a:ext cx="0" cy="406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910" name="AutoShape 77"/>
          <p:cNvCxnSpPr>
            <a:cxnSpLocks noChangeShapeType="1"/>
          </p:cNvCxnSpPr>
          <p:nvPr/>
        </p:nvCxnSpPr>
        <p:spPr bwMode="auto">
          <a:xfrm>
            <a:off x="6230938" y="3302000"/>
            <a:ext cx="0" cy="406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911" name="AutoShape 78"/>
          <p:cNvCxnSpPr>
            <a:cxnSpLocks noChangeShapeType="1"/>
          </p:cNvCxnSpPr>
          <p:nvPr/>
        </p:nvCxnSpPr>
        <p:spPr bwMode="auto">
          <a:xfrm>
            <a:off x="6896100" y="3302000"/>
            <a:ext cx="0" cy="406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912" name="AutoShape 79"/>
          <p:cNvCxnSpPr>
            <a:cxnSpLocks noChangeShapeType="1"/>
          </p:cNvCxnSpPr>
          <p:nvPr/>
        </p:nvCxnSpPr>
        <p:spPr bwMode="auto">
          <a:xfrm>
            <a:off x="6230938" y="3302000"/>
            <a:ext cx="665162" cy="40640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913" name="AutoShape 80"/>
          <p:cNvCxnSpPr>
            <a:cxnSpLocks noChangeShapeType="1"/>
          </p:cNvCxnSpPr>
          <p:nvPr/>
        </p:nvCxnSpPr>
        <p:spPr bwMode="auto">
          <a:xfrm>
            <a:off x="5567363" y="3302000"/>
            <a:ext cx="663575" cy="40640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914" name="AutoShape 81"/>
          <p:cNvCxnSpPr>
            <a:cxnSpLocks noChangeShapeType="1"/>
          </p:cNvCxnSpPr>
          <p:nvPr/>
        </p:nvCxnSpPr>
        <p:spPr bwMode="auto">
          <a:xfrm>
            <a:off x="4903788" y="3302000"/>
            <a:ext cx="663575" cy="40640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915" name="AutoShape 82"/>
          <p:cNvCxnSpPr>
            <a:cxnSpLocks noChangeShapeType="1"/>
          </p:cNvCxnSpPr>
          <p:nvPr/>
        </p:nvCxnSpPr>
        <p:spPr bwMode="auto">
          <a:xfrm>
            <a:off x="4238625" y="3302000"/>
            <a:ext cx="665163" cy="40640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916" name="AutoShape 83"/>
          <p:cNvCxnSpPr>
            <a:cxnSpLocks noChangeShapeType="1"/>
          </p:cNvCxnSpPr>
          <p:nvPr/>
        </p:nvCxnSpPr>
        <p:spPr bwMode="auto">
          <a:xfrm>
            <a:off x="3575050" y="3302000"/>
            <a:ext cx="663575" cy="40640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917" name="AutoShape 84"/>
          <p:cNvCxnSpPr>
            <a:cxnSpLocks noChangeShapeType="1"/>
          </p:cNvCxnSpPr>
          <p:nvPr/>
        </p:nvCxnSpPr>
        <p:spPr bwMode="auto">
          <a:xfrm>
            <a:off x="2911475" y="3302000"/>
            <a:ext cx="663575" cy="40640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918" name="AutoShape 85"/>
          <p:cNvCxnSpPr>
            <a:cxnSpLocks noChangeShapeType="1"/>
          </p:cNvCxnSpPr>
          <p:nvPr/>
        </p:nvCxnSpPr>
        <p:spPr bwMode="auto">
          <a:xfrm>
            <a:off x="2247900" y="3302000"/>
            <a:ext cx="663575" cy="40640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919" name="Text Box 86"/>
          <p:cNvSpPr txBox="1">
            <a:spLocks noChangeArrowheads="1"/>
          </p:cNvSpPr>
          <p:nvPr/>
        </p:nvSpPr>
        <p:spPr bwMode="auto">
          <a:xfrm>
            <a:off x="7239000" y="4510088"/>
            <a:ext cx="1219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after d = 2</a:t>
            </a:r>
          </a:p>
        </p:txBody>
      </p:sp>
      <p:sp>
        <p:nvSpPr>
          <p:cNvPr id="36920" name="Rectangle 5"/>
          <p:cNvSpPr>
            <a:spLocks noChangeArrowheads="1"/>
          </p:cNvSpPr>
          <p:nvPr/>
        </p:nvSpPr>
        <p:spPr bwMode="auto">
          <a:xfrm>
            <a:off x="6134100" y="5943600"/>
            <a:ext cx="30861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200">
                <a:solidFill>
                  <a:srgbClr val="0000FF"/>
                </a:solidFill>
                <a:latin typeface="Courier New" pitchFamily="49" charset="0"/>
              </a:rPr>
              <a:t>for</a:t>
            </a:r>
            <a:r>
              <a:rPr lang="en-US" sz="1200">
                <a:latin typeface="Courier New" pitchFamily="49" charset="0"/>
              </a:rPr>
              <a:t> d = 1 </a:t>
            </a:r>
            <a:r>
              <a:rPr lang="en-US" sz="1200">
                <a:solidFill>
                  <a:srgbClr val="0000FF"/>
                </a:solidFill>
                <a:latin typeface="Courier New" pitchFamily="49" charset="0"/>
              </a:rPr>
              <a:t>to</a:t>
            </a:r>
            <a:r>
              <a:rPr lang="en-US" sz="1200">
                <a:latin typeface="Courier New" pitchFamily="49" charset="0"/>
              </a:rPr>
              <a:t> log</a:t>
            </a:r>
            <a:r>
              <a:rPr lang="en-US" sz="1200" baseline="-25000">
                <a:latin typeface="Courier New" pitchFamily="49" charset="0"/>
              </a:rPr>
              <a:t>2</a:t>
            </a:r>
            <a:r>
              <a:rPr lang="en-US" sz="1200">
                <a:latin typeface="Courier New" pitchFamily="49" charset="0"/>
              </a:rPr>
              <a:t>n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200">
                <a:solidFill>
                  <a:srgbClr val="0000FF"/>
                </a:solidFill>
                <a:latin typeface="Courier New" pitchFamily="49" charset="0"/>
              </a:rPr>
              <a:t>  for all</a:t>
            </a:r>
            <a:r>
              <a:rPr lang="en-US" sz="1200">
                <a:latin typeface="Courier New" pitchFamily="49" charset="0"/>
              </a:rPr>
              <a:t> k </a:t>
            </a:r>
            <a:r>
              <a:rPr lang="en-US" sz="1200">
                <a:solidFill>
                  <a:srgbClr val="0000FF"/>
                </a:solidFill>
                <a:latin typeface="Courier New" pitchFamily="49" charset="0"/>
              </a:rPr>
              <a:t>in parallel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200">
                <a:solidFill>
                  <a:srgbClr val="0000FF"/>
                </a:solidFill>
                <a:latin typeface="Courier New" pitchFamily="49" charset="0"/>
              </a:rPr>
              <a:t>    if </a:t>
            </a:r>
            <a:r>
              <a:rPr lang="en-US" sz="1200">
                <a:latin typeface="Courier New" pitchFamily="49" charset="0"/>
              </a:rPr>
              <a:t>(k &gt;= 2</a:t>
            </a:r>
            <a:r>
              <a:rPr lang="en-US" sz="1200" baseline="30000">
                <a:latin typeface="Courier New" pitchFamily="49" charset="0"/>
              </a:rPr>
              <a:t>d-1</a:t>
            </a:r>
            <a:r>
              <a:rPr lang="en-US" sz="1200">
                <a:latin typeface="Courier New" pitchFamily="49" charset="0"/>
              </a:rPr>
              <a:t>)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200">
                <a:solidFill>
                  <a:srgbClr val="0000FF"/>
                </a:solidFill>
                <a:latin typeface="Courier New" pitchFamily="49" charset="0"/>
              </a:rPr>
              <a:t>      </a:t>
            </a:r>
            <a:r>
              <a:rPr lang="en-US" sz="1200">
                <a:latin typeface="Courier New" pitchFamily="49" charset="0"/>
              </a:rPr>
              <a:t>x[k] = x[k – 2</a:t>
            </a:r>
            <a:r>
              <a:rPr lang="en-US" sz="1200" baseline="30000">
                <a:latin typeface="Courier New" pitchFamily="49" charset="0"/>
              </a:rPr>
              <a:t>d-1</a:t>
            </a:r>
            <a:r>
              <a:rPr lang="en-US" sz="1200">
                <a:latin typeface="Courier New" pitchFamily="49" charset="0"/>
              </a:rPr>
              <a:t>] + x[k];</a:t>
            </a:r>
            <a:endParaRPr lang="en-US" sz="1200">
              <a:solidFill>
                <a:srgbClr val="0000FF"/>
              </a:solidFill>
              <a:latin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C3F615-E82D-4158-B7FC-AE38D907AC67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6585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Scan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i="1" smtClean="0">
                <a:solidFill>
                  <a:srgbClr val="CC3300"/>
                </a:solidFill>
              </a:rPr>
              <a:t>Naive Parallel Scan</a:t>
            </a:r>
            <a:r>
              <a:rPr lang="en-US" smtClean="0"/>
              <a:t>: d = 3, 2</a:t>
            </a:r>
            <a:r>
              <a:rPr lang="en-US" baseline="30000" smtClean="0"/>
              <a:t>d-1</a:t>
            </a:r>
            <a:r>
              <a:rPr lang="en-US" smtClean="0"/>
              <a:t> = 4</a:t>
            </a:r>
          </a:p>
          <a:p>
            <a:pPr eaLnBrk="1" hangingPunct="1">
              <a:buFont typeface="Wingdings" pitchFamily="2" charset="2"/>
              <a:buNone/>
            </a:pPr>
            <a:endParaRPr lang="en-US" i="1" smtClean="0">
              <a:solidFill>
                <a:srgbClr val="CC3300"/>
              </a:solidFill>
            </a:endParaRP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1998663" y="28956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2662238" y="28956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5318125" y="28956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5</a:t>
            </a:r>
          </a:p>
        </p:txBody>
      </p: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3325813" y="28956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2</a:t>
            </a:r>
          </a:p>
        </p:txBody>
      </p:sp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3989388" y="28956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3</a:t>
            </a:r>
          </a:p>
        </p:txBody>
      </p:sp>
      <p:sp>
        <p:nvSpPr>
          <p:cNvPr id="37897" name="Text Box 9"/>
          <p:cNvSpPr txBox="1">
            <a:spLocks noChangeArrowheads="1"/>
          </p:cNvSpPr>
          <p:nvPr/>
        </p:nvSpPr>
        <p:spPr bwMode="auto">
          <a:xfrm>
            <a:off x="4654550" y="28956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4</a:t>
            </a:r>
          </a:p>
        </p:txBody>
      </p:sp>
      <p:sp>
        <p:nvSpPr>
          <p:cNvPr id="37898" name="Text Box 10"/>
          <p:cNvSpPr txBox="1">
            <a:spLocks noChangeArrowheads="1"/>
          </p:cNvSpPr>
          <p:nvPr/>
        </p:nvSpPr>
        <p:spPr bwMode="auto">
          <a:xfrm>
            <a:off x="5981700" y="28956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6</a:t>
            </a:r>
          </a:p>
        </p:txBody>
      </p:sp>
      <p:sp>
        <p:nvSpPr>
          <p:cNvPr id="37899" name="Text Box 11"/>
          <p:cNvSpPr txBox="1">
            <a:spLocks noChangeArrowheads="1"/>
          </p:cNvSpPr>
          <p:nvPr/>
        </p:nvSpPr>
        <p:spPr bwMode="auto">
          <a:xfrm>
            <a:off x="6646863" y="28956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7</a:t>
            </a:r>
          </a:p>
        </p:txBody>
      </p:sp>
      <p:sp>
        <p:nvSpPr>
          <p:cNvPr id="37900" name="Text Box 12"/>
          <p:cNvSpPr txBox="1">
            <a:spLocks noChangeArrowheads="1"/>
          </p:cNvSpPr>
          <p:nvPr/>
        </p:nvSpPr>
        <p:spPr bwMode="auto">
          <a:xfrm>
            <a:off x="1998663" y="3708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37901" name="Text Box 13"/>
          <p:cNvSpPr txBox="1">
            <a:spLocks noChangeArrowheads="1"/>
          </p:cNvSpPr>
          <p:nvPr/>
        </p:nvSpPr>
        <p:spPr bwMode="auto">
          <a:xfrm>
            <a:off x="2662238" y="3708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37902" name="Text Box 14"/>
          <p:cNvSpPr txBox="1">
            <a:spLocks noChangeArrowheads="1"/>
          </p:cNvSpPr>
          <p:nvPr/>
        </p:nvSpPr>
        <p:spPr bwMode="auto">
          <a:xfrm>
            <a:off x="5318125" y="3708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9</a:t>
            </a:r>
          </a:p>
        </p:txBody>
      </p:sp>
      <p:sp>
        <p:nvSpPr>
          <p:cNvPr id="37903" name="Text Box 15"/>
          <p:cNvSpPr txBox="1">
            <a:spLocks noChangeArrowheads="1"/>
          </p:cNvSpPr>
          <p:nvPr/>
        </p:nvSpPr>
        <p:spPr bwMode="auto">
          <a:xfrm>
            <a:off x="3325813" y="3708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3</a:t>
            </a:r>
          </a:p>
        </p:txBody>
      </p:sp>
      <p:sp>
        <p:nvSpPr>
          <p:cNvPr id="37904" name="Text Box 16"/>
          <p:cNvSpPr txBox="1">
            <a:spLocks noChangeArrowheads="1"/>
          </p:cNvSpPr>
          <p:nvPr/>
        </p:nvSpPr>
        <p:spPr bwMode="auto">
          <a:xfrm>
            <a:off x="3989388" y="3708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5</a:t>
            </a:r>
          </a:p>
        </p:txBody>
      </p:sp>
      <p:sp>
        <p:nvSpPr>
          <p:cNvPr id="37905" name="Text Box 17"/>
          <p:cNvSpPr txBox="1">
            <a:spLocks noChangeArrowheads="1"/>
          </p:cNvSpPr>
          <p:nvPr/>
        </p:nvSpPr>
        <p:spPr bwMode="auto">
          <a:xfrm>
            <a:off x="4654550" y="3708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7</a:t>
            </a:r>
          </a:p>
        </p:txBody>
      </p:sp>
      <p:sp>
        <p:nvSpPr>
          <p:cNvPr id="37906" name="Text Box 18"/>
          <p:cNvSpPr txBox="1">
            <a:spLocks noChangeArrowheads="1"/>
          </p:cNvSpPr>
          <p:nvPr/>
        </p:nvSpPr>
        <p:spPr bwMode="auto">
          <a:xfrm>
            <a:off x="5981700" y="3708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11</a:t>
            </a:r>
          </a:p>
        </p:txBody>
      </p:sp>
      <p:sp>
        <p:nvSpPr>
          <p:cNvPr id="37907" name="Text Box 19"/>
          <p:cNvSpPr txBox="1">
            <a:spLocks noChangeArrowheads="1"/>
          </p:cNvSpPr>
          <p:nvPr/>
        </p:nvSpPr>
        <p:spPr bwMode="auto">
          <a:xfrm>
            <a:off x="6646863" y="3708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13</a:t>
            </a:r>
          </a:p>
        </p:txBody>
      </p:sp>
      <p:cxnSp>
        <p:nvCxnSpPr>
          <p:cNvPr id="37908" name="AutoShape 28"/>
          <p:cNvCxnSpPr>
            <a:cxnSpLocks noChangeShapeType="1"/>
            <a:stCxn id="37903" idx="2"/>
          </p:cNvCxnSpPr>
          <p:nvPr/>
        </p:nvCxnSpPr>
        <p:spPr bwMode="auto">
          <a:xfrm>
            <a:off x="3575050" y="4114800"/>
            <a:ext cx="0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09" name="AutoShape 29"/>
          <p:cNvCxnSpPr>
            <a:cxnSpLocks noChangeShapeType="1"/>
            <a:stCxn id="37904" idx="2"/>
          </p:cNvCxnSpPr>
          <p:nvPr/>
        </p:nvCxnSpPr>
        <p:spPr bwMode="auto">
          <a:xfrm>
            <a:off x="4238625" y="4114800"/>
            <a:ext cx="0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10" name="AutoShape 30"/>
          <p:cNvCxnSpPr>
            <a:cxnSpLocks noChangeShapeType="1"/>
            <a:stCxn id="37905" idx="2"/>
          </p:cNvCxnSpPr>
          <p:nvPr/>
        </p:nvCxnSpPr>
        <p:spPr bwMode="auto">
          <a:xfrm>
            <a:off x="4903788" y="4114800"/>
            <a:ext cx="0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11" name="AutoShape 31"/>
          <p:cNvCxnSpPr>
            <a:cxnSpLocks noChangeShapeType="1"/>
            <a:stCxn id="37902" idx="2"/>
          </p:cNvCxnSpPr>
          <p:nvPr/>
        </p:nvCxnSpPr>
        <p:spPr bwMode="auto">
          <a:xfrm>
            <a:off x="5567363" y="4114800"/>
            <a:ext cx="0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12" name="AutoShape 32"/>
          <p:cNvCxnSpPr>
            <a:cxnSpLocks noChangeShapeType="1"/>
            <a:stCxn id="37906" idx="2"/>
          </p:cNvCxnSpPr>
          <p:nvPr/>
        </p:nvCxnSpPr>
        <p:spPr bwMode="auto">
          <a:xfrm>
            <a:off x="6230938" y="4114800"/>
            <a:ext cx="0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13" name="AutoShape 33"/>
          <p:cNvCxnSpPr>
            <a:cxnSpLocks noChangeShapeType="1"/>
            <a:stCxn id="37907" idx="2"/>
          </p:cNvCxnSpPr>
          <p:nvPr/>
        </p:nvCxnSpPr>
        <p:spPr bwMode="auto">
          <a:xfrm>
            <a:off x="6896100" y="4114800"/>
            <a:ext cx="0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14" name="AutoShape 34"/>
          <p:cNvCxnSpPr>
            <a:cxnSpLocks noChangeShapeType="1"/>
            <a:stCxn id="37900" idx="2"/>
          </p:cNvCxnSpPr>
          <p:nvPr/>
        </p:nvCxnSpPr>
        <p:spPr bwMode="auto">
          <a:xfrm>
            <a:off x="2247900" y="4114800"/>
            <a:ext cx="1327150" cy="43180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15" name="AutoShape 35"/>
          <p:cNvCxnSpPr>
            <a:cxnSpLocks noChangeShapeType="1"/>
            <a:stCxn id="37901" idx="2"/>
          </p:cNvCxnSpPr>
          <p:nvPr/>
        </p:nvCxnSpPr>
        <p:spPr bwMode="auto">
          <a:xfrm>
            <a:off x="2911475" y="4114800"/>
            <a:ext cx="1327150" cy="43180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16" name="AutoShape 36"/>
          <p:cNvCxnSpPr>
            <a:cxnSpLocks noChangeShapeType="1"/>
            <a:stCxn id="37903" idx="2"/>
          </p:cNvCxnSpPr>
          <p:nvPr/>
        </p:nvCxnSpPr>
        <p:spPr bwMode="auto">
          <a:xfrm>
            <a:off x="3575050" y="4114800"/>
            <a:ext cx="1328738" cy="43180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17" name="AutoShape 37"/>
          <p:cNvCxnSpPr>
            <a:cxnSpLocks noChangeShapeType="1"/>
            <a:stCxn id="37904" idx="2"/>
          </p:cNvCxnSpPr>
          <p:nvPr/>
        </p:nvCxnSpPr>
        <p:spPr bwMode="auto">
          <a:xfrm>
            <a:off x="4238625" y="4114800"/>
            <a:ext cx="1328738" cy="43180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18" name="AutoShape 38"/>
          <p:cNvCxnSpPr>
            <a:cxnSpLocks noChangeShapeType="1"/>
            <a:stCxn id="37905" idx="2"/>
          </p:cNvCxnSpPr>
          <p:nvPr/>
        </p:nvCxnSpPr>
        <p:spPr bwMode="auto">
          <a:xfrm>
            <a:off x="4903788" y="4114800"/>
            <a:ext cx="1327150" cy="43180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19" name="AutoShape 39"/>
          <p:cNvCxnSpPr>
            <a:cxnSpLocks noChangeShapeType="1"/>
            <a:stCxn id="37902" idx="2"/>
          </p:cNvCxnSpPr>
          <p:nvPr/>
        </p:nvCxnSpPr>
        <p:spPr bwMode="auto">
          <a:xfrm>
            <a:off x="5567363" y="4114800"/>
            <a:ext cx="1328737" cy="43180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7920" name="Text Box 41"/>
          <p:cNvSpPr txBox="1">
            <a:spLocks noChangeArrowheads="1"/>
          </p:cNvSpPr>
          <p:nvPr/>
        </p:nvSpPr>
        <p:spPr bwMode="auto">
          <a:xfrm>
            <a:off x="7239000" y="3733800"/>
            <a:ext cx="121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after d = 1</a:t>
            </a:r>
          </a:p>
        </p:txBody>
      </p:sp>
      <p:cxnSp>
        <p:nvCxnSpPr>
          <p:cNvPr id="37921" name="AutoShape 42"/>
          <p:cNvCxnSpPr>
            <a:cxnSpLocks noChangeShapeType="1"/>
          </p:cNvCxnSpPr>
          <p:nvPr/>
        </p:nvCxnSpPr>
        <p:spPr bwMode="auto">
          <a:xfrm>
            <a:off x="2911475" y="3302000"/>
            <a:ext cx="0" cy="406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22" name="AutoShape 43"/>
          <p:cNvCxnSpPr>
            <a:cxnSpLocks noChangeShapeType="1"/>
          </p:cNvCxnSpPr>
          <p:nvPr/>
        </p:nvCxnSpPr>
        <p:spPr bwMode="auto">
          <a:xfrm>
            <a:off x="3575050" y="3302000"/>
            <a:ext cx="0" cy="406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23" name="AutoShape 44"/>
          <p:cNvCxnSpPr>
            <a:cxnSpLocks noChangeShapeType="1"/>
          </p:cNvCxnSpPr>
          <p:nvPr/>
        </p:nvCxnSpPr>
        <p:spPr bwMode="auto">
          <a:xfrm>
            <a:off x="4238625" y="3302000"/>
            <a:ext cx="0" cy="406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24" name="AutoShape 45"/>
          <p:cNvCxnSpPr>
            <a:cxnSpLocks noChangeShapeType="1"/>
          </p:cNvCxnSpPr>
          <p:nvPr/>
        </p:nvCxnSpPr>
        <p:spPr bwMode="auto">
          <a:xfrm>
            <a:off x="4903788" y="3302000"/>
            <a:ext cx="0" cy="406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25" name="AutoShape 46"/>
          <p:cNvCxnSpPr>
            <a:cxnSpLocks noChangeShapeType="1"/>
          </p:cNvCxnSpPr>
          <p:nvPr/>
        </p:nvCxnSpPr>
        <p:spPr bwMode="auto">
          <a:xfrm>
            <a:off x="5567363" y="3302000"/>
            <a:ext cx="0" cy="406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26" name="AutoShape 47"/>
          <p:cNvCxnSpPr>
            <a:cxnSpLocks noChangeShapeType="1"/>
          </p:cNvCxnSpPr>
          <p:nvPr/>
        </p:nvCxnSpPr>
        <p:spPr bwMode="auto">
          <a:xfrm>
            <a:off x="6230938" y="3302000"/>
            <a:ext cx="0" cy="406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27" name="AutoShape 48"/>
          <p:cNvCxnSpPr>
            <a:cxnSpLocks noChangeShapeType="1"/>
          </p:cNvCxnSpPr>
          <p:nvPr/>
        </p:nvCxnSpPr>
        <p:spPr bwMode="auto">
          <a:xfrm>
            <a:off x="6896100" y="3302000"/>
            <a:ext cx="0" cy="406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28" name="AutoShape 49"/>
          <p:cNvCxnSpPr>
            <a:cxnSpLocks noChangeShapeType="1"/>
          </p:cNvCxnSpPr>
          <p:nvPr/>
        </p:nvCxnSpPr>
        <p:spPr bwMode="auto">
          <a:xfrm>
            <a:off x="6230938" y="3302000"/>
            <a:ext cx="665162" cy="40640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29" name="AutoShape 50"/>
          <p:cNvCxnSpPr>
            <a:cxnSpLocks noChangeShapeType="1"/>
          </p:cNvCxnSpPr>
          <p:nvPr/>
        </p:nvCxnSpPr>
        <p:spPr bwMode="auto">
          <a:xfrm>
            <a:off x="5567363" y="3302000"/>
            <a:ext cx="663575" cy="40640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30" name="AutoShape 51"/>
          <p:cNvCxnSpPr>
            <a:cxnSpLocks noChangeShapeType="1"/>
          </p:cNvCxnSpPr>
          <p:nvPr/>
        </p:nvCxnSpPr>
        <p:spPr bwMode="auto">
          <a:xfrm>
            <a:off x="4903788" y="3302000"/>
            <a:ext cx="663575" cy="40640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31" name="AutoShape 52"/>
          <p:cNvCxnSpPr>
            <a:cxnSpLocks noChangeShapeType="1"/>
          </p:cNvCxnSpPr>
          <p:nvPr/>
        </p:nvCxnSpPr>
        <p:spPr bwMode="auto">
          <a:xfrm>
            <a:off x="4238625" y="3302000"/>
            <a:ext cx="665163" cy="40640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32" name="AutoShape 53"/>
          <p:cNvCxnSpPr>
            <a:cxnSpLocks noChangeShapeType="1"/>
          </p:cNvCxnSpPr>
          <p:nvPr/>
        </p:nvCxnSpPr>
        <p:spPr bwMode="auto">
          <a:xfrm>
            <a:off x="3575050" y="3302000"/>
            <a:ext cx="663575" cy="40640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33" name="AutoShape 54"/>
          <p:cNvCxnSpPr>
            <a:cxnSpLocks noChangeShapeType="1"/>
          </p:cNvCxnSpPr>
          <p:nvPr/>
        </p:nvCxnSpPr>
        <p:spPr bwMode="auto">
          <a:xfrm>
            <a:off x="2911475" y="3302000"/>
            <a:ext cx="663575" cy="40640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34" name="AutoShape 55"/>
          <p:cNvCxnSpPr>
            <a:cxnSpLocks noChangeShapeType="1"/>
          </p:cNvCxnSpPr>
          <p:nvPr/>
        </p:nvCxnSpPr>
        <p:spPr bwMode="auto">
          <a:xfrm>
            <a:off x="2247900" y="3302000"/>
            <a:ext cx="663575" cy="40640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7935" name="Text Box 56"/>
          <p:cNvSpPr txBox="1">
            <a:spLocks noChangeArrowheads="1"/>
          </p:cNvSpPr>
          <p:nvPr/>
        </p:nvSpPr>
        <p:spPr bwMode="auto">
          <a:xfrm>
            <a:off x="7239000" y="4510088"/>
            <a:ext cx="1219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after d = 2</a:t>
            </a:r>
          </a:p>
        </p:txBody>
      </p:sp>
      <p:sp>
        <p:nvSpPr>
          <p:cNvPr id="37936" name="Text Box 57"/>
          <p:cNvSpPr txBox="1">
            <a:spLocks noChangeArrowheads="1"/>
          </p:cNvSpPr>
          <p:nvPr/>
        </p:nvSpPr>
        <p:spPr bwMode="auto">
          <a:xfrm>
            <a:off x="1998663" y="53848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37937" name="Text Box 58"/>
          <p:cNvSpPr txBox="1">
            <a:spLocks noChangeArrowheads="1"/>
          </p:cNvSpPr>
          <p:nvPr/>
        </p:nvSpPr>
        <p:spPr bwMode="auto">
          <a:xfrm>
            <a:off x="2662238" y="53848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37938" name="Text Box 59"/>
          <p:cNvSpPr txBox="1">
            <a:spLocks noChangeArrowheads="1"/>
          </p:cNvSpPr>
          <p:nvPr/>
        </p:nvSpPr>
        <p:spPr bwMode="auto">
          <a:xfrm>
            <a:off x="5318125" y="53848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37939" name="Text Box 60"/>
          <p:cNvSpPr txBox="1">
            <a:spLocks noChangeArrowheads="1"/>
          </p:cNvSpPr>
          <p:nvPr/>
        </p:nvSpPr>
        <p:spPr bwMode="auto">
          <a:xfrm>
            <a:off x="3325813" y="53848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37940" name="Text Box 61"/>
          <p:cNvSpPr txBox="1">
            <a:spLocks noChangeArrowheads="1"/>
          </p:cNvSpPr>
          <p:nvPr/>
        </p:nvSpPr>
        <p:spPr bwMode="auto">
          <a:xfrm>
            <a:off x="3989388" y="53848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37941" name="Text Box 62"/>
          <p:cNvSpPr txBox="1">
            <a:spLocks noChangeArrowheads="1"/>
          </p:cNvSpPr>
          <p:nvPr/>
        </p:nvSpPr>
        <p:spPr bwMode="auto">
          <a:xfrm>
            <a:off x="4654550" y="53848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37942" name="Text Box 63"/>
          <p:cNvSpPr txBox="1">
            <a:spLocks noChangeArrowheads="1"/>
          </p:cNvSpPr>
          <p:nvPr/>
        </p:nvSpPr>
        <p:spPr bwMode="auto">
          <a:xfrm>
            <a:off x="5981700" y="53848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37943" name="Text Box 64"/>
          <p:cNvSpPr txBox="1">
            <a:spLocks noChangeArrowheads="1"/>
          </p:cNvSpPr>
          <p:nvPr/>
        </p:nvSpPr>
        <p:spPr bwMode="auto">
          <a:xfrm>
            <a:off x="6646863" y="53848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cxnSp>
        <p:nvCxnSpPr>
          <p:cNvPr id="37944" name="AutoShape 65"/>
          <p:cNvCxnSpPr>
            <a:cxnSpLocks noChangeShapeType="1"/>
            <a:endCxn id="37941" idx="0"/>
          </p:cNvCxnSpPr>
          <p:nvPr/>
        </p:nvCxnSpPr>
        <p:spPr bwMode="auto">
          <a:xfrm>
            <a:off x="4903788" y="4953000"/>
            <a:ext cx="0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45" name="AutoShape 66"/>
          <p:cNvCxnSpPr>
            <a:cxnSpLocks noChangeShapeType="1"/>
            <a:endCxn id="37938" idx="0"/>
          </p:cNvCxnSpPr>
          <p:nvPr/>
        </p:nvCxnSpPr>
        <p:spPr bwMode="auto">
          <a:xfrm>
            <a:off x="5567363" y="4953000"/>
            <a:ext cx="0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46" name="AutoShape 67"/>
          <p:cNvCxnSpPr>
            <a:cxnSpLocks noChangeShapeType="1"/>
            <a:endCxn id="37942" idx="0"/>
          </p:cNvCxnSpPr>
          <p:nvPr/>
        </p:nvCxnSpPr>
        <p:spPr bwMode="auto">
          <a:xfrm>
            <a:off x="6230938" y="4953000"/>
            <a:ext cx="0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47" name="AutoShape 68"/>
          <p:cNvCxnSpPr>
            <a:cxnSpLocks noChangeShapeType="1"/>
            <a:endCxn id="37943" idx="0"/>
          </p:cNvCxnSpPr>
          <p:nvPr/>
        </p:nvCxnSpPr>
        <p:spPr bwMode="auto">
          <a:xfrm>
            <a:off x="6896100" y="4953000"/>
            <a:ext cx="0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48" name="AutoShape 69"/>
          <p:cNvCxnSpPr>
            <a:cxnSpLocks noChangeShapeType="1"/>
            <a:endCxn id="37941" idx="0"/>
          </p:cNvCxnSpPr>
          <p:nvPr/>
        </p:nvCxnSpPr>
        <p:spPr bwMode="auto">
          <a:xfrm>
            <a:off x="2247900" y="4953000"/>
            <a:ext cx="2655888" cy="43180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49" name="AutoShape 70"/>
          <p:cNvCxnSpPr>
            <a:cxnSpLocks noChangeShapeType="1"/>
            <a:endCxn id="37938" idx="0"/>
          </p:cNvCxnSpPr>
          <p:nvPr/>
        </p:nvCxnSpPr>
        <p:spPr bwMode="auto">
          <a:xfrm>
            <a:off x="2911475" y="4953000"/>
            <a:ext cx="2655888" cy="43180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50" name="AutoShape 71"/>
          <p:cNvCxnSpPr>
            <a:cxnSpLocks noChangeShapeType="1"/>
            <a:endCxn id="37942" idx="0"/>
          </p:cNvCxnSpPr>
          <p:nvPr/>
        </p:nvCxnSpPr>
        <p:spPr bwMode="auto">
          <a:xfrm>
            <a:off x="3575050" y="4953000"/>
            <a:ext cx="2655888" cy="43180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51" name="AutoShape 72"/>
          <p:cNvCxnSpPr>
            <a:cxnSpLocks noChangeShapeType="1"/>
            <a:endCxn id="37943" idx="0"/>
          </p:cNvCxnSpPr>
          <p:nvPr/>
        </p:nvCxnSpPr>
        <p:spPr bwMode="auto">
          <a:xfrm>
            <a:off x="4238625" y="4953000"/>
            <a:ext cx="2657475" cy="43180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7952" name="Text Box 73"/>
          <p:cNvSpPr txBox="1">
            <a:spLocks noChangeArrowheads="1"/>
          </p:cNvSpPr>
          <p:nvPr/>
        </p:nvSpPr>
        <p:spPr bwMode="auto">
          <a:xfrm>
            <a:off x="1998663" y="45466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37953" name="Text Box 74"/>
          <p:cNvSpPr txBox="1">
            <a:spLocks noChangeArrowheads="1"/>
          </p:cNvSpPr>
          <p:nvPr/>
        </p:nvSpPr>
        <p:spPr bwMode="auto">
          <a:xfrm>
            <a:off x="2662238" y="45466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37954" name="Text Box 75"/>
          <p:cNvSpPr txBox="1">
            <a:spLocks noChangeArrowheads="1"/>
          </p:cNvSpPr>
          <p:nvPr/>
        </p:nvSpPr>
        <p:spPr bwMode="auto">
          <a:xfrm>
            <a:off x="5318125" y="45466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14</a:t>
            </a:r>
          </a:p>
        </p:txBody>
      </p:sp>
      <p:sp>
        <p:nvSpPr>
          <p:cNvPr id="37955" name="Text Box 76"/>
          <p:cNvSpPr txBox="1">
            <a:spLocks noChangeArrowheads="1"/>
          </p:cNvSpPr>
          <p:nvPr/>
        </p:nvSpPr>
        <p:spPr bwMode="auto">
          <a:xfrm>
            <a:off x="3325813" y="45466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3</a:t>
            </a:r>
          </a:p>
        </p:txBody>
      </p:sp>
      <p:sp>
        <p:nvSpPr>
          <p:cNvPr id="37956" name="Text Box 77"/>
          <p:cNvSpPr txBox="1">
            <a:spLocks noChangeArrowheads="1"/>
          </p:cNvSpPr>
          <p:nvPr/>
        </p:nvSpPr>
        <p:spPr bwMode="auto">
          <a:xfrm>
            <a:off x="3989388" y="45466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6</a:t>
            </a:r>
          </a:p>
        </p:txBody>
      </p:sp>
      <p:sp>
        <p:nvSpPr>
          <p:cNvPr id="37957" name="Text Box 78"/>
          <p:cNvSpPr txBox="1">
            <a:spLocks noChangeArrowheads="1"/>
          </p:cNvSpPr>
          <p:nvPr/>
        </p:nvSpPr>
        <p:spPr bwMode="auto">
          <a:xfrm>
            <a:off x="4654550" y="45466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10</a:t>
            </a:r>
          </a:p>
        </p:txBody>
      </p:sp>
      <p:sp>
        <p:nvSpPr>
          <p:cNvPr id="37958" name="Text Box 79"/>
          <p:cNvSpPr txBox="1">
            <a:spLocks noChangeArrowheads="1"/>
          </p:cNvSpPr>
          <p:nvPr/>
        </p:nvSpPr>
        <p:spPr bwMode="auto">
          <a:xfrm>
            <a:off x="5981700" y="45466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18</a:t>
            </a:r>
          </a:p>
        </p:txBody>
      </p:sp>
      <p:sp>
        <p:nvSpPr>
          <p:cNvPr id="37959" name="Text Box 80"/>
          <p:cNvSpPr txBox="1">
            <a:spLocks noChangeArrowheads="1"/>
          </p:cNvSpPr>
          <p:nvPr/>
        </p:nvSpPr>
        <p:spPr bwMode="auto">
          <a:xfrm>
            <a:off x="6646863" y="45466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22</a:t>
            </a:r>
          </a:p>
        </p:txBody>
      </p:sp>
      <p:sp>
        <p:nvSpPr>
          <p:cNvPr id="37960" name="Rectangle 5"/>
          <p:cNvSpPr>
            <a:spLocks noChangeArrowheads="1"/>
          </p:cNvSpPr>
          <p:nvPr/>
        </p:nvSpPr>
        <p:spPr bwMode="auto">
          <a:xfrm>
            <a:off x="6134100" y="5943600"/>
            <a:ext cx="30861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200">
                <a:solidFill>
                  <a:srgbClr val="0000FF"/>
                </a:solidFill>
                <a:latin typeface="Courier New" pitchFamily="49" charset="0"/>
              </a:rPr>
              <a:t>for</a:t>
            </a:r>
            <a:r>
              <a:rPr lang="en-US" sz="1200">
                <a:latin typeface="Courier New" pitchFamily="49" charset="0"/>
              </a:rPr>
              <a:t> d = 1 </a:t>
            </a:r>
            <a:r>
              <a:rPr lang="en-US" sz="1200">
                <a:solidFill>
                  <a:srgbClr val="0000FF"/>
                </a:solidFill>
                <a:latin typeface="Courier New" pitchFamily="49" charset="0"/>
              </a:rPr>
              <a:t>to</a:t>
            </a:r>
            <a:r>
              <a:rPr lang="en-US" sz="1200">
                <a:latin typeface="Courier New" pitchFamily="49" charset="0"/>
              </a:rPr>
              <a:t> log</a:t>
            </a:r>
            <a:r>
              <a:rPr lang="en-US" sz="1200" baseline="-25000">
                <a:latin typeface="Courier New" pitchFamily="49" charset="0"/>
              </a:rPr>
              <a:t>2</a:t>
            </a:r>
            <a:r>
              <a:rPr lang="en-US" sz="1200">
                <a:latin typeface="Courier New" pitchFamily="49" charset="0"/>
              </a:rPr>
              <a:t>n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200">
                <a:solidFill>
                  <a:srgbClr val="0000FF"/>
                </a:solidFill>
                <a:latin typeface="Courier New" pitchFamily="49" charset="0"/>
              </a:rPr>
              <a:t>  for all</a:t>
            </a:r>
            <a:r>
              <a:rPr lang="en-US" sz="1200">
                <a:latin typeface="Courier New" pitchFamily="49" charset="0"/>
              </a:rPr>
              <a:t> k </a:t>
            </a:r>
            <a:r>
              <a:rPr lang="en-US" sz="1200">
                <a:solidFill>
                  <a:srgbClr val="0000FF"/>
                </a:solidFill>
                <a:latin typeface="Courier New" pitchFamily="49" charset="0"/>
              </a:rPr>
              <a:t>in parallel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200">
                <a:solidFill>
                  <a:srgbClr val="0000FF"/>
                </a:solidFill>
                <a:latin typeface="Courier New" pitchFamily="49" charset="0"/>
              </a:rPr>
              <a:t>    if </a:t>
            </a:r>
            <a:r>
              <a:rPr lang="en-US" sz="1200">
                <a:latin typeface="Courier New" pitchFamily="49" charset="0"/>
              </a:rPr>
              <a:t>(k &gt;= 2</a:t>
            </a:r>
            <a:r>
              <a:rPr lang="en-US" sz="1200" baseline="30000">
                <a:latin typeface="Courier New" pitchFamily="49" charset="0"/>
              </a:rPr>
              <a:t>d-1</a:t>
            </a:r>
            <a:r>
              <a:rPr lang="en-US" sz="1200">
                <a:latin typeface="Courier New" pitchFamily="49" charset="0"/>
              </a:rPr>
              <a:t>)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200">
                <a:solidFill>
                  <a:srgbClr val="0000FF"/>
                </a:solidFill>
                <a:latin typeface="Courier New" pitchFamily="49" charset="0"/>
              </a:rPr>
              <a:t>      </a:t>
            </a:r>
            <a:r>
              <a:rPr lang="en-US" sz="1200">
                <a:latin typeface="Courier New" pitchFamily="49" charset="0"/>
              </a:rPr>
              <a:t>x[k] = x[k – 2</a:t>
            </a:r>
            <a:r>
              <a:rPr lang="en-US" sz="1200" baseline="30000">
                <a:latin typeface="Courier New" pitchFamily="49" charset="0"/>
              </a:rPr>
              <a:t>d-1</a:t>
            </a:r>
            <a:r>
              <a:rPr lang="en-US" sz="1200">
                <a:latin typeface="Courier New" pitchFamily="49" charset="0"/>
              </a:rPr>
              <a:t>] + x[k];</a:t>
            </a:r>
            <a:endParaRPr lang="en-US" sz="1200">
              <a:solidFill>
                <a:srgbClr val="0000FF"/>
              </a:solidFill>
              <a:latin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C3F615-E82D-4158-B7FC-AE38D907AC67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7691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Scan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i="1" smtClean="0">
                <a:solidFill>
                  <a:srgbClr val="CC3300"/>
                </a:solidFill>
              </a:rPr>
              <a:t>Naive Parallel Scan</a:t>
            </a:r>
            <a:r>
              <a:rPr lang="en-US" smtClean="0"/>
              <a:t>: d = 3, 2</a:t>
            </a:r>
            <a:r>
              <a:rPr lang="en-US" baseline="30000" smtClean="0"/>
              <a:t>d-1</a:t>
            </a:r>
            <a:r>
              <a:rPr lang="en-US" smtClean="0"/>
              <a:t> = 4</a:t>
            </a:r>
          </a:p>
          <a:p>
            <a:pPr eaLnBrk="1" hangingPunct="1">
              <a:buFont typeface="Wingdings" pitchFamily="2" charset="2"/>
              <a:buNone/>
            </a:pPr>
            <a:endParaRPr lang="en-US" i="1" smtClean="0">
              <a:solidFill>
                <a:srgbClr val="CC3300"/>
              </a:solidFill>
            </a:endParaRP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1998663" y="2895600"/>
            <a:ext cx="498475" cy="406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2662238" y="2895600"/>
            <a:ext cx="498475" cy="406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5318125" y="2895600"/>
            <a:ext cx="498475" cy="406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5</a:t>
            </a:r>
          </a:p>
        </p:txBody>
      </p:sp>
      <p:sp>
        <p:nvSpPr>
          <p:cNvPr id="38919" name="Text Box 7"/>
          <p:cNvSpPr txBox="1">
            <a:spLocks noChangeArrowheads="1"/>
          </p:cNvSpPr>
          <p:nvPr/>
        </p:nvSpPr>
        <p:spPr bwMode="auto">
          <a:xfrm>
            <a:off x="3325813" y="2895600"/>
            <a:ext cx="498475" cy="406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2</a:t>
            </a:r>
          </a:p>
        </p:txBody>
      </p:sp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3989388" y="2895600"/>
            <a:ext cx="498475" cy="406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3</a:t>
            </a:r>
          </a:p>
        </p:txBody>
      </p:sp>
      <p:sp>
        <p:nvSpPr>
          <p:cNvPr id="38921" name="Text Box 9"/>
          <p:cNvSpPr txBox="1">
            <a:spLocks noChangeArrowheads="1"/>
          </p:cNvSpPr>
          <p:nvPr/>
        </p:nvSpPr>
        <p:spPr bwMode="auto">
          <a:xfrm>
            <a:off x="4654550" y="2895600"/>
            <a:ext cx="498475" cy="406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4</a:t>
            </a:r>
          </a:p>
        </p:txBody>
      </p:sp>
      <p:sp>
        <p:nvSpPr>
          <p:cNvPr id="38922" name="Text Box 10"/>
          <p:cNvSpPr txBox="1">
            <a:spLocks noChangeArrowheads="1"/>
          </p:cNvSpPr>
          <p:nvPr/>
        </p:nvSpPr>
        <p:spPr bwMode="auto">
          <a:xfrm>
            <a:off x="5981700" y="2895600"/>
            <a:ext cx="498475" cy="406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6</a:t>
            </a:r>
          </a:p>
        </p:txBody>
      </p:sp>
      <p:sp>
        <p:nvSpPr>
          <p:cNvPr id="38923" name="Text Box 11"/>
          <p:cNvSpPr txBox="1">
            <a:spLocks noChangeArrowheads="1"/>
          </p:cNvSpPr>
          <p:nvPr/>
        </p:nvSpPr>
        <p:spPr bwMode="auto">
          <a:xfrm>
            <a:off x="6646863" y="2895600"/>
            <a:ext cx="498475" cy="406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7</a:t>
            </a:r>
          </a:p>
        </p:txBody>
      </p:sp>
      <p:sp>
        <p:nvSpPr>
          <p:cNvPr id="38924" name="Text Box 12"/>
          <p:cNvSpPr txBox="1">
            <a:spLocks noChangeArrowheads="1"/>
          </p:cNvSpPr>
          <p:nvPr/>
        </p:nvSpPr>
        <p:spPr bwMode="auto">
          <a:xfrm>
            <a:off x="1998663" y="3708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38925" name="Text Box 13"/>
          <p:cNvSpPr txBox="1">
            <a:spLocks noChangeArrowheads="1"/>
          </p:cNvSpPr>
          <p:nvPr/>
        </p:nvSpPr>
        <p:spPr bwMode="auto">
          <a:xfrm>
            <a:off x="2662238" y="3708400"/>
            <a:ext cx="498475" cy="406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38926" name="Text Box 14"/>
          <p:cNvSpPr txBox="1">
            <a:spLocks noChangeArrowheads="1"/>
          </p:cNvSpPr>
          <p:nvPr/>
        </p:nvSpPr>
        <p:spPr bwMode="auto">
          <a:xfrm>
            <a:off x="5318125" y="3708400"/>
            <a:ext cx="498475" cy="406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9</a:t>
            </a:r>
          </a:p>
        </p:txBody>
      </p:sp>
      <p:sp>
        <p:nvSpPr>
          <p:cNvPr id="38927" name="Text Box 15"/>
          <p:cNvSpPr txBox="1">
            <a:spLocks noChangeArrowheads="1"/>
          </p:cNvSpPr>
          <p:nvPr/>
        </p:nvSpPr>
        <p:spPr bwMode="auto">
          <a:xfrm>
            <a:off x="3325813" y="3708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3</a:t>
            </a:r>
          </a:p>
        </p:txBody>
      </p:sp>
      <p:sp>
        <p:nvSpPr>
          <p:cNvPr id="38928" name="Text Box 16"/>
          <p:cNvSpPr txBox="1">
            <a:spLocks noChangeArrowheads="1"/>
          </p:cNvSpPr>
          <p:nvPr/>
        </p:nvSpPr>
        <p:spPr bwMode="auto">
          <a:xfrm>
            <a:off x="3989388" y="3708400"/>
            <a:ext cx="498475" cy="406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5</a:t>
            </a:r>
          </a:p>
        </p:txBody>
      </p:sp>
      <p:sp>
        <p:nvSpPr>
          <p:cNvPr id="38929" name="Text Box 17"/>
          <p:cNvSpPr txBox="1">
            <a:spLocks noChangeArrowheads="1"/>
          </p:cNvSpPr>
          <p:nvPr/>
        </p:nvSpPr>
        <p:spPr bwMode="auto">
          <a:xfrm>
            <a:off x="4654550" y="3708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7</a:t>
            </a:r>
          </a:p>
        </p:txBody>
      </p:sp>
      <p:sp>
        <p:nvSpPr>
          <p:cNvPr id="38930" name="Text Box 18"/>
          <p:cNvSpPr txBox="1">
            <a:spLocks noChangeArrowheads="1"/>
          </p:cNvSpPr>
          <p:nvPr/>
        </p:nvSpPr>
        <p:spPr bwMode="auto">
          <a:xfrm>
            <a:off x="5981700" y="3708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11</a:t>
            </a:r>
          </a:p>
        </p:txBody>
      </p:sp>
      <p:sp>
        <p:nvSpPr>
          <p:cNvPr id="38931" name="Text Box 19"/>
          <p:cNvSpPr txBox="1">
            <a:spLocks noChangeArrowheads="1"/>
          </p:cNvSpPr>
          <p:nvPr/>
        </p:nvSpPr>
        <p:spPr bwMode="auto">
          <a:xfrm>
            <a:off x="6646863" y="3708400"/>
            <a:ext cx="498475" cy="406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13</a:t>
            </a:r>
          </a:p>
        </p:txBody>
      </p:sp>
      <p:cxnSp>
        <p:nvCxnSpPr>
          <p:cNvPr id="38932" name="AutoShape 20"/>
          <p:cNvCxnSpPr>
            <a:cxnSpLocks noChangeShapeType="1"/>
            <a:stCxn id="38927" idx="2"/>
          </p:cNvCxnSpPr>
          <p:nvPr/>
        </p:nvCxnSpPr>
        <p:spPr bwMode="auto">
          <a:xfrm>
            <a:off x="3575050" y="4114800"/>
            <a:ext cx="0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33" name="AutoShape 21"/>
          <p:cNvCxnSpPr>
            <a:cxnSpLocks noChangeShapeType="1"/>
            <a:stCxn id="38928" idx="2"/>
          </p:cNvCxnSpPr>
          <p:nvPr/>
        </p:nvCxnSpPr>
        <p:spPr bwMode="auto">
          <a:xfrm>
            <a:off x="4238625" y="4114800"/>
            <a:ext cx="0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34" name="AutoShape 22"/>
          <p:cNvCxnSpPr>
            <a:cxnSpLocks noChangeShapeType="1"/>
            <a:stCxn id="38929" idx="2"/>
          </p:cNvCxnSpPr>
          <p:nvPr/>
        </p:nvCxnSpPr>
        <p:spPr bwMode="auto">
          <a:xfrm>
            <a:off x="4903788" y="4114800"/>
            <a:ext cx="0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35" name="AutoShape 23"/>
          <p:cNvCxnSpPr>
            <a:cxnSpLocks noChangeShapeType="1"/>
            <a:stCxn id="38926" idx="2"/>
          </p:cNvCxnSpPr>
          <p:nvPr/>
        </p:nvCxnSpPr>
        <p:spPr bwMode="auto">
          <a:xfrm>
            <a:off x="5567363" y="4114800"/>
            <a:ext cx="0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36" name="AutoShape 24"/>
          <p:cNvCxnSpPr>
            <a:cxnSpLocks noChangeShapeType="1"/>
            <a:stCxn id="38930" idx="2"/>
          </p:cNvCxnSpPr>
          <p:nvPr/>
        </p:nvCxnSpPr>
        <p:spPr bwMode="auto">
          <a:xfrm>
            <a:off x="6230938" y="4114800"/>
            <a:ext cx="0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37" name="AutoShape 25"/>
          <p:cNvCxnSpPr>
            <a:cxnSpLocks noChangeShapeType="1"/>
            <a:stCxn id="38931" idx="2"/>
          </p:cNvCxnSpPr>
          <p:nvPr/>
        </p:nvCxnSpPr>
        <p:spPr bwMode="auto">
          <a:xfrm>
            <a:off x="6896100" y="4114800"/>
            <a:ext cx="0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38" name="AutoShape 26"/>
          <p:cNvCxnSpPr>
            <a:cxnSpLocks noChangeShapeType="1"/>
            <a:stCxn id="38924" idx="2"/>
          </p:cNvCxnSpPr>
          <p:nvPr/>
        </p:nvCxnSpPr>
        <p:spPr bwMode="auto">
          <a:xfrm>
            <a:off x="2247900" y="4114800"/>
            <a:ext cx="1327150" cy="43180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39" name="AutoShape 27"/>
          <p:cNvCxnSpPr>
            <a:cxnSpLocks noChangeShapeType="1"/>
            <a:stCxn id="38925" idx="2"/>
          </p:cNvCxnSpPr>
          <p:nvPr/>
        </p:nvCxnSpPr>
        <p:spPr bwMode="auto">
          <a:xfrm>
            <a:off x="2911475" y="4114800"/>
            <a:ext cx="1327150" cy="43180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40" name="AutoShape 28"/>
          <p:cNvCxnSpPr>
            <a:cxnSpLocks noChangeShapeType="1"/>
            <a:stCxn id="38927" idx="2"/>
          </p:cNvCxnSpPr>
          <p:nvPr/>
        </p:nvCxnSpPr>
        <p:spPr bwMode="auto">
          <a:xfrm>
            <a:off x="3575050" y="4114800"/>
            <a:ext cx="1328738" cy="43180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41" name="AutoShape 29"/>
          <p:cNvCxnSpPr>
            <a:cxnSpLocks noChangeShapeType="1"/>
            <a:stCxn id="38928" idx="2"/>
          </p:cNvCxnSpPr>
          <p:nvPr/>
        </p:nvCxnSpPr>
        <p:spPr bwMode="auto">
          <a:xfrm>
            <a:off x="4238625" y="4114800"/>
            <a:ext cx="1328738" cy="43180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42" name="AutoShape 30"/>
          <p:cNvCxnSpPr>
            <a:cxnSpLocks noChangeShapeType="1"/>
            <a:stCxn id="38929" idx="2"/>
          </p:cNvCxnSpPr>
          <p:nvPr/>
        </p:nvCxnSpPr>
        <p:spPr bwMode="auto">
          <a:xfrm>
            <a:off x="4903788" y="4114800"/>
            <a:ext cx="1327150" cy="43180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43" name="AutoShape 31"/>
          <p:cNvCxnSpPr>
            <a:cxnSpLocks noChangeShapeType="1"/>
            <a:stCxn id="38926" idx="2"/>
          </p:cNvCxnSpPr>
          <p:nvPr/>
        </p:nvCxnSpPr>
        <p:spPr bwMode="auto">
          <a:xfrm>
            <a:off x="5567363" y="4114800"/>
            <a:ext cx="1328737" cy="43180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8944" name="Text Box 33"/>
          <p:cNvSpPr txBox="1">
            <a:spLocks noChangeArrowheads="1"/>
          </p:cNvSpPr>
          <p:nvPr/>
        </p:nvSpPr>
        <p:spPr bwMode="auto">
          <a:xfrm>
            <a:off x="7239000" y="3733800"/>
            <a:ext cx="121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after d = 1</a:t>
            </a:r>
          </a:p>
        </p:txBody>
      </p:sp>
      <p:cxnSp>
        <p:nvCxnSpPr>
          <p:cNvPr id="38945" name="AutoShape 34"/>
          <p:cNvCxnSpPr>
            <a:cxnSpLocks noChangeShapeType="1"/>
          </p:cNvCxnSpPr>
          <p:nvPr/>
        </p:nvCxnSpPr>
        <p:spPr bwMode="auto">
          <a:xfrm>
            <a:off x="2911475" y="3302000"/>
            <a:ext cx="0" cy="406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46" name="AutoShape 35"/>
          <p:cNvCxnSpPr>
            <a:cxnSpLocks noChangeShapeType="1"/>
          </p:cNvCxnSpPr>
          <p:nvPr/>
        </p:nvCxnSpPr>
        <p:spPr bwMode="auto">
          <a:xfrm>
            <a:off x="3575050" y="3302000"/>
            <a:ext cx="0" cy="406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47" name="AutoShape 36"/>
          <p:cNvCxnSpPr>
            <a:cxnSpLocks noChangeShapeType="1"/>
          </p:cNvCxnSpPr>
          <p:nvPr/>
        </p:nvCxnSpPr>
        <p:spPr bwMode="auto">
          <a:xfrm>
            <a:off x="4238625" y="3302000"/>
            <a:ext cx="0" cy="406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48" name="AutoShape 37"/>
          <p:cNvCxnSpPr>
            <a:cxnSpLocks noChangeShapeType="1"/>
          </p:cNvCxnSpPr>
          <p:nvPr/>
        </p:nvCxnSpPr>
        <p:spPr bwMode="auto">
          <a:xfrm>
            <a:off x="4903788" y="3302000"/>
            <a:ext cx="0" cy="406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49" name="AutoShape 38"/>
          <p:cNvCxnSpPr>
            <a:cxnSpLocks noChangeShapeType="1"/>
          </p:cNvCxnSpPr>
          <p:nvPr/>
        </p:nvCxnSpPr>
        <p:spPr bwMode="auto">
          <a:xfrm>
            <a:off x="5567363" y="3302000"/>
            <a:ext cx="0" cy="406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50" name="AutoShape 39"/>
          <p:cNvCxnSpPr>
            <a:cxnSpLocks noChangeShapeType="1"/>
          </p:cNvCxnSpPr>
          <p:nvPr/>
        </p:nvCxnSpPr>
        <p:spPr bwMode="auto">
          <a:xfrm>
            <a:off x="6230938" y="3302000"/>
            <a:ext cx="0" cy="406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51" name="AutoShape 40"/>
          <p:cNvCxnSpPr>
            <a:cxnSpLocks noChangeShapeType="1"/>
          </p:cNvCxnSpPr>
          <p:nvPr/>
        </p:nvCxnSpPr>
        <p:spPr bwMode="auto">
          <a:xfrm>
            <a:off x="6896100" y="3302000"/>
            <a:ext cx="0" cy="406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52" name="AutoShape 41"/>
          <p:cNvCxnSpPr>
            <a:cxnSpLocks noChangeShapeType="1"/>
          </p:cNvCxnSpPr>
          <p:nvPr/>
        </p:nvCxnSpPr>
        <p:spPr bwMode="auto">
          <a:xfrm>
            <a:off x="6230938" y="3302000"/>
            <a:ext cx="665162" cy="40640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53" name="AutoShape 42"/>
          <p:cNvCxnSpPr>
            <a:cxnSpLocks noChangeShapeType="1"/>
          </p:cNvCxnSpPr>
          <p:nvPr/>
        </p:nvCxnSpPr>
        <p:spPr bwMode="auto">
          <a:xfrm>
            <a:off x="5567363" y="3302000"/>
            <a:ext cx="663575" cy="40640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54" name="AutoShape 43"/>
          <p:cNvCxnSpPr>
            <a:cxnSpLocks noChangeShapeType="1"/>
          </p:cNvCxnSpPr>
          <p:nvPr/>
        </p:nvCxnSpPr>
        <p:spPr bwMode="auto">
          <a:xfrm>
            <a:off x="4903788" y="3302000"/>
            <a:ext cx="663575" cy="40640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55" name="AutoShape 44"/>
          <p:cNvCxnSpPr>
            <a:cxnSpLocks noChangeShapeType="1"/>
          </p:cNvCxnSpPr>
          <p:nvPr/>
        </p:nvCxnSpPr>
        <p:spPr bwMode="auto">
          <a:xfrm>
            <a:off x="4238625" y="3302000"/>
            <a:ext cx="665163" cy="40640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56" name="AutoShape 45"/>
          <p:cNvCxnSpPr>
            <a:cxnSpLocks noChangeShapeType="1"/>
          </p:cNvCxnSpPr>
          <p:nvPr/>
        </p:nvCxnSpPr>
        <p:spPr bwMode="auto">
          <a:xfrm>
            <a:off x="3575050" y="3302000"/>
            <a:ext cx="663575" cy="40640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57" name="AutoShape 46"/>
          <p:cNvCxnSpPr>
            <a:cxnSpLocks noChangeShapeType="1"/>
          </p:cNvCxnSpPr>
          <p:nvPr/>
        </p:nvCxnSpPr>
        <p:spPr bwMode="auto">
          <a:xfrm>
            <a:off x="2911475" y="3302000"/>
            <a:ext cx="663575" cy="40640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58" name="AutoShape 47"/>
          <p:cNvCxnSpPr>
            <a:cxnSpLocks noChangeShapeType="1"/>
          </p:cNvCxnSpPr>
          <p:nvPr/>
        </p:nvCxnSpPr>
        <p:spPr bwMode="auto">
          <a:xfrm>
            <a:off x="2247900" y="3302000"/>
            <a:ext cx="663575" cy="40640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8959" name="Text Box 48"/>
          <p:cNvSpPr txBox="1">
            <a:spLocks noChangeArrowheads="1"/>
          </p:cNvSpPr>
          <p:nvPr/>
        </p:nvSpPr>
        <p:spPr bwMode="auto">
          <a:xfrm>
            <a:off x="7239000" y="4510088"/>
            <a:ext cx="1219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after d = 2</a:t>
            </a:r>
          </a:p>
        </p:txBody>
      </p:sp>
      <p:sp>
        <p:nvSpPr>
          <p:cNvPr id="38960" name="Text Box 49"/>
          <p:cNvSpPr txBox="1">
            <a:spLocks noChangeArrowheads="1"/>
          </p:cNvSpPr>
          <p:nvPr/>
        </p:nvSpPr>
        <p:spPr bwMode="auto">
          <a:xfrm>
            <a:off x="1998663" y="53848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38961" name="Text Box 50"/>
          <p:cNvSpPr txBox="1">
            <a:spLocks noChangeArrowheads="1"/>
          </p:cNvSpPr>
          <p:nvPr/>
        </p:nvSpPr>
        <p:spPr bwMode="auto">
          <a:xfrm>
            <a:off x="2662238" y="53848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38962" name="Text Box 51"/>
          <p:cNvSpPr txBox="1">
            <a:spLocks noChangeArrowheads="1"/>
          </p:cNvSpPr>
          <p:nvPr/>
        </p:nvSpPr>
        <p:spPr bwMode="auto">
          <a:xfrm>
            <a:off x="5318125" y="53848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38963" name="Text Box 52"/>
          <p:cNvSpPr txBox="1">
            <a:spLocks noChangeArrowheads="1"/>
          </p:cNvSpPr>
          <p:nvPr/>
        </p:nvSpPr>
        <p:spPr bwMode="auto">
          <a:xfrm>
            <a:off x="3325813" y="53848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38964" name="Text Box 53"/>
          <p:cNvSpPr txBox="1">
            <a:spLocks noChangeArrowheads="1"/>
          </p:cNvSpPr>
          <p:nvPr/>
        </p:nvSpPr>
        <p:spPr bwMode="auto">
          <a:xfrm>
            <a:off x="3989388" y="53848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38965" name="Text Box 54"/>
          <p:cNvSpPr txBox="1">
            <a:spLocks noChangeArrowheads="1"/>
          </p:cNvSpPr>
          <p:nvPr/>
        </p:nvSpPr>
        <p:spPr bwMode="auto">
          <a:xfrm>
            <a:off x="4654550" y="53848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38966" name="Text Box 55"/>
          <p:cNvSpPr txBox="1">
            <a:spLocks noChangeArrowheads="1"/>
          </p:cNvSpPr>
          <p:nvPr/>
        </p:nvSpPr>
        <p:spPr bwMode="auto">
          <a:xfrm>
            <a:off x="5981700" y="53848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38967" name="Text Box 56"/>
          <p:cNvSpPr txBox="1">
            <a:spLocks noChangeArrowheads="1"/>
          </p:cNvSpPr>
          <p:nvPr/>
        </p:nvSpPr>
        <p:spPr bwMode="auto">
          <a:xfrm>
            <a:off x="6646863" y="5384800"/>
            <a:ext cx="498475" cy="406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28</a:t>
            </a:r>
          </a:p>
        </p:txBody>
      </p:sp>
      <p:cxnSp>
        <p:nvCxnSpPr>
          <p:cNvPr id="38968" name="AutoShape 57"/>
          <p:cNvCxnSpPr>
            <a:cxnSpLocks noChangeShapeType="1"/>
            <a:endCxn id="38965" idx="0"/>
          </p:cNvCxnSpPr>
          <p:nvPr/>
        </p:nvCxnSpPr>
        <p:spPr bwMode="auto">
          <a:xfrm>
            <a:off x="4903788" y="4953000"/>
            <a:ext cx="0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69" name="AutoShape 58"/>
          <p:cNvCxnSpPr>
            <a:cxnSpLocks noChangeShapeType="1"/>
            <a:endCxn id="38962" idx="0"/>
          </p:cNvCxnSpPr>
          <p:nvPr/>
        </p:nvCxnSpPr>
        <p:spPr bwMode="auto">
          <a:xfrm>
            <a:off x="5567363" y="4953000"/>
            <a:ext cx="0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70" name="AutoShape 59"/>
          <p:cNvCxnSpPr>
            <a:cxnSpLocks noChangeShapeType="1"/>
            <a:endCxn id="38966" idx="0"/>
          </p:cNvCxnSpPr>
          <p:nvPr/>
        </p:nvCxnSpPr>
        <p:spPr bwMode="auto">
          <a:xfrm>
            <a:off x="6230938" y="4953000"/>
            <a:ext cx="0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71" name="AutoShape 60"/>
          <p:cNvCxnSpPr>
            <a:cxnSpLocks noChangeShapeType="1"/>
            <a:endCxn id="38967" idx="0"/>
          </p:cNvCxnSpPr>
          <p:nvPr/>
        </p:nvCxnSpPr>
        <p:spPr bwMode="auto">
          <a:xfrm>
            <a:off x="6896100" y="4953000"/>
            <a:ext cx="0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72" name="AutoShape 61"/>
          <p:cNvCxnSpPr>
            <a:cxnSpLocks noChangeShapeType="1"/>
            <a:endCxn id="38965" idx="0"/>
          </p:cNvCxnSpPr>
          <p:nvPr/>
        </p:nvCxnSpPr>
        <p:spPr bwMode="auto">
          <a:xfrm>
            <a:off x="2247900" y="4953000"/>
            <a:ext cx="2655888" cy="43180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73" name="AutoShape 62"/>
          <p:cNvCxnSpPr>
            <a:cxnSpLocks noChangeShapeType="1"/>
            <a:endCxn id="38962" idx="0"/>
          </p:cNvCxnSpPr>
          <p:nvPr/>
        </p:nvCxnSpPr>
        <p:spPr bwMode="auto">
          <a:xfrm>
            <a:off x="2911475" y="4953000"/>
            <a:ext cx="2655888" cy="43180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74" name="AutoShape 63"/>
          <p:cNvCxnSpPr>
            <a:cxnSpLocks noChangeShapeType="1"/>
            <a:endCxn id="38966" idx="0"/>
          </p:cNvCxnSpPr>
          <p:nvPr/>
        </p:nvCxnSpPr>
        <p:spPr bwMode="auto">
          <a:xfrm>
            <a:off x="3575050" y="4953000"/>
            <a:ext cx="2655888" cy="43180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75" name="AutoShape 64"/>
          <p:cNvCxnSpPr>
            <a:cxnSpLocks noChangeShapeType="1"/>
            <a:endCxn id="38967" idx="0"/>
          </p:cNvCxnSpPr>
          <p:nvPr/>
        </p:nvCxnSpPr>
        <p:spPr bwMode="auto">
          <a:xfrm>
            <a:off x="4238625" y="4953000"/>
            <a:ext cx="2657475" cy="43180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8976" name="Text Box 65"/>
          <p:cNvSpPr txBox="1">
            <a:spLocks noChangeArrowheads="1"/>
          </p:cNvSpPr>
          <p:nvPr/>
        </p:nvSpPr>
        <p:spPr bwMode="auto">
          <a:xfrm>
            <a:off x="1998663" y="45466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38977" name="Text Box 66"/>
          <p:cNvSpPr txBox="1">
            <a:spLocks noChangeArrowheads="1"/>
          </p:cNvSpPr>
          <p:nvPr/>
        </p:nvSpPr>
        <p:spPr bwMode="auto">
          <a:xfrm>
            <a:off x="2662238" y="45466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38978" name="Text Box 67"/>
          <p:cNvSpPr txBox="1">
            <a:spLocks noChangeArrowheads="1"/>
          </p:cNvSpPr>
          <p:nvPr/>
        </p:nvSpPr>
        <p:spPr bwMode="auto">
          <a:xfrm>
            <a:off x="5318125" y="45466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14</a:t>
            </a:r>
          </a:p>
        </p:txBody>
      </p:sp>
      <p:sp>
        <p:nvSpPr>
          <p:cNvPr id="38979" name="Text Box 68"/>
          <p:cNvSpPr txBox="1">
            <a:spLocks noChangeArrowheads="1"/>
          </p:cNvSpPr>
          <p:nvPr/>
        </p:nvSpPr>
        <p:spPr bwMode="auto">
          <a:xfrm>
            <a:off x="3325813" y="45466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3</a:t>
            </a:r>
          </a:p>
        </p:txBody>
      </p:sp>
      <p:sp>
        <p:nvSpPr>
          <p:cNvPr id="38980" name="Text Box 69"/>
          <p:cNvSpPr txBox="1">
            <a:spLocks noChangeArrowheads="1"/>
          </p:cNvSpPr>
          <p:nvPr/>
        </p:nvSpPr>
        <p:spPr bwMode="auto">
          <a:xfrm>
            <a:off x="3989388" y="4546600"/>
            <a:ext cx="498475" cy="406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6</a:t>
            </a:r>
          </a:p>
        </p:txBody>
      </p:sp>
      <p:sp>
        <p:nvSpPr>
          <p:cNvPr id="38981" name="Text Box 70"/>
          <p:cNvSpPr txBox="1">
            <a:spLocks noChangeArrowheads="1"/>
          </p:cNvSpPr>
          <p:nvPr/>
        </p:nvSpPr>
        <p:spPr bwMode="auto">
          <a:xfrm>
            <a:off x="4654550" y="45466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10</a:t>
            </a:r>
          </a:p>
        </p:txBody>
      </p:sp>
      <p:sp>
        <p:nvSpPr>
          <p:cNvPr id="38982" name="Text Box 71"/>
          <p:cNvSpPr txBox="1">
            <a:spLocks noChangeArrowheads="1"/>
          </p:cNvSpPr>
          <p:nvPr/>
        </p:nvSpPr>
        <p:spPr bwMode="auto">
          <a:xfrm>
            <a:off x="5981700" y="45466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18</a:t>
            </a:r>
          </a:p>
        </p:txBody>
      </p:sp>
      <p:sp>
        <p:nvSpPr>
          <p:cNvPr id="38983" name="Text Box 72"/>
          <p:cNvSpPr txBox="1">
            <a:spLocks noChangeArrowheads="1"/>
          </p:cNvSpPr>
          <p:nvPr/>
        </p:nvSpPr>
        <p:spPr bwMode="auto">
          <a:xfrm>
            <a:off x="6646863" y="4546600"/>
            <a:ext cx="498475" cy="406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22</a:t>
            </a:r>
          </a:p>
        </p:txBody>
      </p:sp>
      <p:sp>
        <p:nvSpPr>
          <p:cNvPr id="38984" name="Rectangle 73"/>
          <p:cNvSpPr>
            <a:spLocks noChangeArrowheads="1"/>
          </p:cNvSpPr>
          <p:nvPr/>
        </p:nvSpPr>
        <p:spPr bwMode="auto">
          <a:xfrm>
            <a:off x="609600" y="60198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3200"/>
              <a:t>Consider only </a:t>
            </a:r>
            <a:r>
              <a:rPr lang="en-US" sz="3200">
                <a:latin typeface="Courier New" pitchFamily="49" charset="0"/>
              </a:rPr>
              <a:t>k = 7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3200" i="1">
              <a:solidFill>
                <a:srgbClr val="CC3300"/>
              </a:solidFill>
            </a:endParaRPr>
          </a:p>
        </p:txBody>
      </p:sp>
      <p:sp>
        <p:nvSpPr>
          <p:cNvPr id="38985" name="Rectangle 5"/>
          <p:cNvSpPr>
            <a:spLocks noChangeArrowheads="1"/>
          </p:cNvSpPr>
          <p:nvPr/>
        </p:nvSpPr>
        <p:spPr bwMode="auto">
          <a:xfrm>
            <a:off x="6134100" y="5943600"/>
            <a:ext cx="30861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200">
                <a:solidFill>
                  <a:srgbClr val="0000FF"/>
                </a:solidFill>
                <a:latin typeface="Courier New" pitchFamily="49" charset="0"/>
              </a:rPr>
              <a:t>for</a:t>
            </a:r>
            <a:r>
              <a:rPr lang="en-US" sz="1200">
                <a:latin typeface="Courier New" pitchFamily="49" charset="0"/>
              </a:rPr>
              <a:t> d = 1 </a:t>
            </a:r>
            <a:r>
              <a:rPr lang="en-US" sz="1200">
                <a:solidFill>
                  <a:srgbClr val="0000FF"/>
                </a:solidFill>
                <a:latin typeface="Courier New" pitchFamily="49" charset="0"/>
              </a:rPr>
              <a:t>to</a:t>
            </a:r>
            <a:r>
              <a:rPr lang="en-US" sz="1200">
                <a:latin typeface="Courier New" pitchFamily="49" charset="0"/>
              </a:rPr>
              <a:t> log</a:t>
            </a:r>
            <a:r>
              <a:rPr lang="en-US" sz="1200" baseline="-25000">
                <a:latin typeface="Courier New" pitchFamily="49" charset="0"/>
              </a:rPr>
              <a:t>2</a:t>
            </a:r>
            <a:r>
              <a:rPr lang="en-US" sz="1200">
                <a:latin typeface="Courier New" pitchFamily="49" charset="0"/>
              </a:rPr>
              <a:t>n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200">
                <a:solidFill>
                  <a:srgbClr val="0000FF"/>
                </a:solidFill>
                <a:latin typeface="Courier New" pitchFamily="49" charset="0"/>
              </a:rPr>
              <a:t>  for all</a:t>
            </a:r>
            <a:r>
              <a:rPr lang="en-US" sz="1200">
                <a:latin typeface="Courier New" pitchFamily="49" charset="0"/>
              </a:rPr>
              <a:t> k </a:t>
            </a:r>
            <a:r>
              <a:rPr lang="en-US" sz="1200">
                <a:solidFill>
                  <a:srgbClr val="0000FF"/>
                </a:solidFill>
                <a:latin typeface="Courier New" pitchFamily="49" charset="0"/>
              </a:rPr>
              <a:t>in parallel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200">
                <a:solidFill>
                  <a:srgbClr val="0000FF"/>
                </a:solidFill>
                <a:latin typeface="Courier New" pitchFamily="49" charset="0"/>
              </a:rPr>
              <a:t>    if </a:t>
            </a:r>
            <a:r>
              <a:rPr lang="en-US" sz="1200">
                <a:latin typeface="Courier New" pitchFamily="49" charset="0"/>
              </a:rPr>
              <a:t>(k &gt;= 2</a:t>
            </a:r>
            <a:r>
              <a:rPr lang="en-US" sz="1200" baseline="30000">
                <a:latin typeface="Courier New" pitchFamily="49" charset="0"/>
              </a:rPr>
              <a:t>d-1</a:t>
            </a:r>
            <a:r>
              <a:rPr lang="en-US" sz="1200">
                <a:latin typeface="Courier New" pitchFamily="49" charset="0"/>
              </a:rPr>
              <a:t>)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200">
                <a:solidFill>
                  <a:srgbClr val="0000FF"/>
                </a:solidFill>
                <a:latin typeface="Courier New" pitchFamily="49" charset="0"/>
              </a:rPr>
              <a:t>      </a:t>
            </a:r>
            <a:r>
              <a:rPr lang="en-US" sz="1200">
                <a:latin typeface="Courier New" pitchFamily="49" charset="0"/>
              </a:rPr>
              <a:t>x[k] = x[k – 2</a:t>
            </a:r>
            <a:r>
              <a:rPr lang="en-US" sz="1200" baseline="30000">
                <a:latin typeface="Courier New" pitchFamily="49" charset="0"/>
              </a:rPr>
              <a:t>d-1</a:t>
            </a:r>
            <a:r>
              <a:rPr lang="en-US" sz="1200">
                <a:latin typeface="Courier New" pitchFamily="49" charset="0"/>
              </a:rPr>
              <a:t>] + x[k];</a:t>
            </a:r>
            <a:endParaRPr lang="en-US" sz="1200">
              <a:solidFill>
                <a:srgbClr val="0000FF"/>
              </a:solidFill>
              <a:latin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C3F615-E82D-4158-B7FC-AE38D907AC67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101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Scan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i="1" smtClean="0">
                <a:solidFill>
                  <a:srgbClr val="CC3300"/>
                </a:solidFill>
              </a:rPr>
              <a:t>Naive Parallel Scan</a:t>
            </a:r>
            <a:r>
              <a:rPr lang="en-US" smtClean="0"/>
              <a:t>:  Final</a:t>
            </a:r>
          </a:p>
          <a:p>
            <a:pPr eaLnBrk="1" hangingPunct="1">
              <a:buFont typeface="Wingdings" pitchFamily="2" charset="2"/>
              <a:buNone/>
            </a:pPr>
            <a:endParaRPr lang="en-US" i="1" smtClean="0">
              <a:solidFill>
                <a:srgbClr val="CC3300"/>
              </a:solidFill>
            </a:endParaRPr>
          </a:p>
        </p:txBody>
      </p:sp>
      <p:sp>
        <p:nvSpPr>
          <p:cNvPr id="39940" name="Text Box 7"/>
          <p:cNvSpPr txBox="1">
            <a:spLocks noChangeArrowheads="1"/>
          </p:cNvSpPr>
          <p:nvPr/>
        </p:nvSpPr>
        <p:spPr bwMode="auto">
          <a:xfrm>
            <a:off x="1998663" y="28956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39941" name="Text Box 8"/>
          <p:cNvSpPr txBox="1">
            <a:spLocks noChangeArrowheads="1"/>
          </p:cNvSpPr>
          <p:nvPr/>
        </p:nvSpPr>
        <p:spPr bwMode="auto">
          <a:xfrm>
            <a:off x="2662238" y="28956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39942" name="Text Box 9"/>
          <p:cNvSpPr txBox="1">
            <a:spLocks noChangeArrowheads="1"/>
          </p:cNvSpPr>
          <p:nvPr/>
        </p:nvSpPr>
        <p:spPr bwMode="auto">
          <a:xfrm>
            <a:off x="5318125" y="28956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5</a:t>
            </a:r>
          </a:p>
        </p:txBody>
      </p:sp>
      <p:sp>
        <p:nvSpPr>
          <p:cNvPr id="39943" name="Text Box 10"/>
          <p:cNvSpPr txBox="1">
            <a:spLocks noChangeArrowheads="1"/>
          </p:cNvSpPr>
          <p:nvPr/>
        </p:nvSpPr>
        <p:spPr bwMode="auto">
          <a:xfrm>
            <a:off x="3325813" y="28956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2</a:t>
            </a:r>
          </a:p>
        </p:txBody>
      </p:sp>
      <p:sp>
        <p:nvSpPr>
          <p:cNvPr id="39944" name="Text Box 11"/>
          <p:cNvSpPr txBox="1">
            <a:spLocks noChangeArrowheads="1"/>
          </p:cNvSpPr>
          <p:nvPr/>
        </p:nvSpPr>
        <p:spPr bwMode="auto">
          <a:xfrm>
            <a:off x="3989388" y="28956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3</a:t>
            </a:r>
          </a:p>
        </p:txBody>
      </p:sp>
      <p:sp>
        <p:nvSpPr>
          <p:cNvPr id="39945" name="Text Box 12"/>
          <p:cNvSpPr txBox="1">
            <a:spLocks noChangeArrowheads="1"/>
          </p:cNvSpPr>
          <p:nvPr/>
        </p:nvSpPr>
        <p:spPr bwMode="auto">
          <a:xfrm>
            <a:off x="4654550" y="28956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4</a:t>
            </a:r>
          </a:p>
        </p:txBody>
      </p:sp>
      <p:sp>
        <p:nvSpPr>
          <p:cNvPr id="39946" name="Text Box 13"/>
          <p:cNvSpPr txBox="1">
            <a:spLocks noChangeArrowheads="1"/>
          </p:cNvSpPr>
          <p:nvPr/>
        </p:nvSpPr>
        <p:spPr bwMode="auto">
          <a:xfrm>
            <a:off x="5981700" y="28956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6</a:t>
            </a:r>
          </a:p>
        </p:txBody>
      </p:sp>
      <p:sp>
        <p:nvSpPr>
          <p:cNvPr id="39947" name="Text Box 14"/>
          <p:cNvSpPr txBox="1">
            <a:spLocks noChangeArrowheads="1"/>
          </p:cNvSpPr>
          <p:nvPr/>
        </p:nvSpPr>
        <p:spPr bwMode="auto">
          <a:xfrm>
            <a:off x="6646863" y="28956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7</a:t>
            </a:r>
          </a:p>
        </p:txBody>
      </p:sp>
      <p:sp>
        <p:nvSpPr>
          <p:cNvPr id="39948" name="Text Box 15"/>
          <p:cNvSpPr txBox="1">
            <a:spLocks noChangeArrowheads="1"/>
          </p:cNvSpPr>
          <p:nvPr/>
        </p:nvSpPr>
        <p:spPr bwMode="auto">
          <a:xfrm>
            <a:off x="1998663" y="3708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39949" name="Text Box 16"/>
          <p:cNvSpPr txBox="1">
            <a:spLocks noChangeArrowheads="1"/>
          </p:cNvSpPr>
          <p:nvPr/>
        </p:nvSpPr>
        <p:spPr bwMode="auto">
          <a:xfrm>
            <a:off x="2662238" y="3708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39950" name="Text Box 17"/>
          <p:cNvSpPr txBox="1">
            <a:spLocks noChangeArrowheads="1"/>
          </p:cNvSpPr>
          <p:nvPr/>
        </p:nvSpPr>
        <p:spPr bwMode="auto">
          <a:xfrm>
            <a:off x="5318125" y="3708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9</a:t>
            </a:r>
          </a:p>
        </p:txBody>
      </p:sp>
      <p:sp>
        <p:nvSpPr>
          <p:cNvPr id="39951" name="Text Box 18"/>
          <p:cNvSpPr txBox="1">
            <a:spLocks noChangeArrowheads="1"/>
          </p:cNvSpPr>
          <p:nvPr/>
        </p:nvSpPr>
        <p:spPr bwMode="auto">
          <a:xfrm>
            <a:off x="3325813" y="3708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3</a:t>
            </a:r>
          </a:p>
        </p:txBody>
      </p:sp>
      <p:sp>
        <p:nvSpPr>
          <p:cNvPr id="39952" name="Text Box 19"/>
          <p:cNvSpPr txBox="1">
            <a:spLocks noChangeArrowheads="1"/>
          </p:cNvSpPr>
          <p:nvPr/>
        </p:nvSpPr>
        <p:spPr bwMode="auto">
          <a:xfrm>
            <a:off x="3989388" y="3708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5</a:t>
            </a:r>
          </a:p>
        </p:txBody>
      </p:sp>
      <p:sp>
        <p:nvSpPr>
          <p:cNvPr id="39953" name="Text Box 20"/>
          <p:cNvSpPr txBox="1">
            <a:spLocks noChangeArrowheads="1"/>
          </p:cNvSpPr>
          <p:nvPr/>
        </p:nvSpPr>
        <p:spPr bwMode="auto">
          <a:xfrm>
            <a:off x="4654550" y="3708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7</a:t>
            </a:r>
          </a:p>
        </p:txBody>
      </p:sp>
      <p:sp>
        <p:nvSpPr>
          <p:cNvPr id="39954" name="Text Box 21"/>
          <p:cNvSpPr txBox="1">
            <a:spLocks noChangeArrowheads="1"/>
          </p:cNvSpPr>
          <p:nvPr/>
        </p:nvSpPr>
        <p:spPr bwMode="auto">
          <a:xfrm>
            <a:off x="5981700" y="3708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11</a:t>
            </a:r>
          </a:p>
        </p:txBody>
      </p:sp>
      <p:sp>
        <p:nvSpPr>
          <p:cNvPr id="39955" name="Text Box 22"/>
          <p:cNvSpPr txBox="1">
            <a:spLocks noChangeArrowheads="1"/>
          </p:cNvSpPr>
          <p:nvPr/>
        </p:nvSpPr>
        <p:spPr bwMode="auto">
          <a:xfrm>
            <a:off x="6646863" y="3708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13</a:t>
            </a:r>
          </a:p>
        </p:txBody>
      </p:sp>
      <p:sp>
        <p:nvSpPr>
          <p:cNvPr id="39956" name="Text Box 23"/>
          <p:cNvSpPr txBox="1">
            <a:spLocks noChangeArrowheads="1"/>
          </p:cNvSpPr>
          <p:nvPr/>
        </p:nvSpPr>
        <p:spPr bwMode="auto">
          <a:xfrm>
            <a:off x="1998663" y="45466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39957" name="Text Box 24"/>
          <p:cNvSpPr txBox="1">
            <a:spLocks noChangeArrowheads="1"/>
          </p:cNvSpPr>
          <p:nvPr/>
        </p:nvSpPr>
        <p:spPr bwMode="auto">
          <a:xfrm>
            <a:off x="2662238" y="45466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39958" name="Text Box 25"/>
          <p:cNvSpPr txBox="1">
            <a:spLocks noChangeArrowheads="1"/>
          </p:cNvSpPr>
          <p:nvPr/>
        </p:nvSpPr>
        <p:spPr bwMode="auto">
          <a:xfrm>
            <a:off x="5318125" y="45466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14</a:t>
            </a:r>
          </a:p>
        </p:txBody>
      </p:sp>
      <p:sp>
        <p:nvSpPr>
          <p:cNvPr id="39959" name="Text Box 26"/>
          <p:cNvSpPr txBox="1">
            <a:spLocks noChangeArrowheads="1"/>
          </p:cNvSpPr>
          <p:nvPr/>
        </p:nvSpPr>
        <p:spPr bwMode="auto">
          <a:xfrm>
            <a:off x="3325813" y="45466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3</a:t>
            </a:r>
          </a:p>
        </p:txBody>
      </p:sp>
      <p:sp>
        <p:nvSpPr>
          <p:cNvPr id="39960" name="Text Box 27"/>
          <p:cNvSpPr txBox="1">
            <a:spLocks noChangeArrowheads="1"/>
          </p:cNvSpPr>
          <p:nvPr/>
        </p:nvSpPr>
        <p:spPr bwMode="auto">
          <a:xfrm>
            <a:off x="3989388" y="45466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6</a:t>
            </a:r>
          </a:p>
        </p:txBody>
      </p:sp>
      <p:sp>
        <p:nvSpPr>
          <p:cNvPr id="39961" name="Text Box 28"/>
          <p:cNvSpPr txBox="1">
            <a:spLocks noChangeArrowheads="1"/>
          </p:cNvSpPr>
          <p:nvPr/>
        </p:nvSpPr>
        <p:spPr bwMode="auto">
          <a:xfrm>
            <a:off x="4654550" y="45466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10</a:t>
            </a:r>
          </a:p>
        </p:txBody>
      </p:sp>
      <p:sp>
        <p:nvSpPr>
          <p:cNvPr id="39962" name="Text Box 29"/>
          <p:cNvSpPr txBox="1">
            <a:spLocks noChangeArrowheads="1"/>
          </p:cNvSpPr>
          <p:nvPr/>
        </p:nvSpPr>
        <p:spPr bwMode="auto">
          <a:xfrm>
            <a:off x="5981700" y="45466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18</a:t>
            </a:r>
          </a:p>
        </p:txBody>
      </p:sp>
      <p:sp>
        <p:nvSpPr>
          <p:cNvPr id="39963" name="Text Box 30"/>
          <p:cNvSpPr txBox="1">
            <a:spLocks noChangeArrowheads="1"/>
          </p:cNvSpPr>
          <p:nvPr/>
        </p:nvSpPr>
        <p:spPr bwMode="auto">
          <a:xfrm>
            <a:off x="6646863" y="45466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22</a:t>
            </a:r>
          </a:p>
        </p:txBody>
      </p:sp>
      <p:sp>
        <p:nvSpPr>
          <p:cNvPr id="39964" name="Text Box 31"/>
          <p:cNvSpPr txBox="1">
            <a:spLocks noChangeArrowheads="1"/>
          </p:cNvSpPr>
          <p:nvPr/>
        </p:nvSpPr>
        <p:spPr bwMode="auto">
          <a:xfrm>
            <a:off x="1998663" y="53848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39965" name="Text Box 32"/>
          <p:cNvSpPr txBox="1">
            <a:spLocks noChangeArrowheads="1"/>
          </p:cNvSpPr>
          <p:nvPr/>
        </p:nvSpPr>
        <p:spPr bwMode="auto">
          <a:xfrm>
            <a:off x="2662238" y="53848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39966" name="Text Box 33"/>
          <p:cNvSpPr txBox="1">
            <a:spLocks noChangeArrowheads="1"/>
          </p:cNvSpPr>
          <p:nvPr/>
        </p:nvSpPr>
        <p:spPr bwMode="auto">
          <a:xfrm>
            <a:off x="5318125" y="53848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15</a:t>
            </a:r>
          </a:p>
        </p:txBody>
      </p:sp>
      <p:sp>
        <p:nvSpPr>
          <p:cNvPr id="39967" name="Text Box 34"/>
          <p:cNvSpPr txBox="1">
            <a:spLocks noChangeArrowheads="1"/>
          </p:cNvSpPr>
          <p:nvPr/>
        </p:nvSpPr>
        <p:spPr bwMode="auto">
          <a:xfrm>
            <a:off x="3325813" y="53848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3</a:t>
            </a:r>
          </a:p>
        </p:txBody>
      </p:sp>
      <p:sp>
        <p:nvSpPr>
          <p:cNvPr id="39968" name="Text Box 35"/>
          <p:cNvSpPr txBox="1">
            <a:spLocks noChangeArrowheads="1"/>
          </p:cNvSpPr>
          <p:nvPr/>
        </p:nvSpPr>
        <p:spPr bwMode="auto">
          <a:xfrm>
            <a:off x="3989388" y="53848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6</a:t>
            </a:r>
          </a:p>
        </p:txBody>
      </p:sp>
      <p:sp>
        <p:nvSpPr>
          <p:cNvPr id="39969" name="Text Box 36"/>
          <p:cNvSpPr txBox="1">
            <a:spLocks noChangeArrowheads="1"/>
          </p:cNvSpPr>
          <p:nvPr/>
        </p:nvSpPr>
        <p:spPr bwMode="auto">
          <a:xfrm>
            <a:off x="4654550" y="53848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10</a:t>
            </a:r>
          </a:p>
        </p:txBody>
      </p:sp>
      <p:sp>
        <p:nvSpPr>
          <p:cNvPr id="39970" name="Text Box 37"/>
          <p:cNvSpPr txBox="1">
            <a:spLocks noChangeArrowheads="1"/>
          </p:cNvSpPr>
          <p:nvPr/>
        </p:nvSpPr>
        <p:spPr bwMode="auto">
          <a:xfrm>
            <a:off x="5981700" y="53848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21</a:t>
            </a:r>
          </a:p>
        </p:txBody>
      </p:sp>
      <p:sp>
        <p:nvSpPr>
          <p:cNvPr id="39971" name="Text Box 38"/>
          <p:cNvSpPr txBox="1">
            <a:spLocks noChangeArrowheads="1"/>
          </p:cNvSpPr>
          <p:nvPr/>
        </p:nvSpPr>
        <p:spPr bwMode="auto">
          <a:xfrm>
            <a:off x="6646863" y="53848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28</a:t>
            </a:r>
          </a:p>
        </p:txBody>
      </p:sp>
      <p:cxnSp>
        <p:nvCxnSpPr>
          <p:cNvPr id="39972" name="AutoShape 40"/>
          <p:cNvCxnSpPr>
            <a:cxnSpLocks noChangeShapeType="1"/>
            <a:stCxn id="39941" idx="2"/>
            <a:endCxn id="39949" idx="0"/>
          </p:cNvCxnSpPr>
          <p:nvPr/>
        </p:nvCxnSpPr>
        <p:spPr bwMode="auto">
          <a:xfrm>
            <a:off x="2911475" y="3302000"/>
            <a:ext cx="0" cy="406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73" name="AutoShape 41"/>
          <p:cNvCxnSpPr>
            <a:cxnSpLocks noChangeShapeType="1"/>
            <a:stCxn id="39943" idx="2"/>
            <a:endCxn id="39951" idx="0"/>
          </p:cNvCxnSpPr>
          <p:nvPr/>
        </p:nvCxnSpPr>
        <p:spPr bwMode="auto">
          <a:xfrm>
            <a:off x="3575050" y="3302000"/>
            <a:ext cx="0" cy="406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74" name="AutoShape 42"/>
          <p:cNvCxnSpPr>
            <a:cxnSpLocks noChangeShapeType="1"/>
            <a:stCxn id="39944" idx="2"/>
            <a:endCxn id="39952" idx="0"/>
          </p:cNvCxnSpPr>
          <p:nvPr/>
        </p:nvCxnSpPr>
        <p:spPr bwMode="auto">
          <a:xfrm>
            <a:off x="4238625" y="3302000"/>
            <a:ext cx="0" cy="406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75" name="AutoShape 43"/>
          <p:cNvCxnSpPr>
            <a:cxnSpLocks noChangeShapeType="1"/>
            <a:stCxn id="39945" idx="2"/>
            <a:endCxn id="39953" idx="0"/>
          </p:cNvCxnSpPr>
          <p:nvPr/>
        </p:nvCxnSpPr>
        <p:spPr bwMode="auto">
          <a:xfrm>
            <a:off x="4903788" y="3302000"/>
            <a:ext cx="0" cy="406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76" name="AutoShape 44"/>
          <p:cNvCxnSpPr>
            <a:cxnSpLocks noChangeShapeType="1"/>
            <a:stCxn id="39942" idx="2"/>
            <a:endCxn id="39950" idx="0"/>
          </p:cNvCxnSpPr>
          <p:nvPr/>
        </p:nvCxnSpPr>
        <p:spPr bwMode="auto">
          <a:xfrm>
            <a:off x="5567363" y="3302000"/>
            <a:ext cx="0" cy="406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77" name="AutoShape 45"/>
          <p:cNvCxnSpPr>
            <a:cxnSpLocks noChangeShapeType="1"/>
            <a:stCxn id="39946" idx="2"/>
            <a:endCxn id="39954" idx="0"/>
          </p:cNvCxnSpPr>
          <p:nvPr/>
        </p:nvCxnSpPr>
        <p:spPr bwMode="auto">
          <a:xfrm>
            <a:off x="6230938" y="3302000"/>
            <a:ext cx="0" cy="406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78" name="AutoShape 46"/>
          <p:cNvCxnSpPr>
            <a:cxnSpLocks noChangeShapeType="1"/>
            <a:stCxn id="39947" idx="2"/>
            <a:endCxn id="39955" idx="0"/>
          </p:cNvCxnSpPr>
          <p:nvPr/>
        </p:nvCxnSpPr>
        <p:spPr bwMode="auto">
          <a:xfrm>
            <a:off x="6896100" y="3302000"/>
            <a:ext cx="0" cy="406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79" name="AutoShape 47"/>
          <p:cNvCxnSpPr>
            <a:cxnSpLocks noChangeShapeType="1"/>
            <a:stCxn id="39946" idx="2"/>
            <a:endCxn id="39955" idx="0"/>
          </p:cNvCxnSpPr>
          <p:nvPr/>
        </p:nvCxnSpPr>
        <p:spPr bwMode="auto">
          <a:xfrm>
            <a:off x="6230938" y="3302000"/>
            <a:ext cx="665162" cy="40640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80" name="AutoShape 48"/>
          <p:cNvCxnSpPr>
            <a:cxnSpLocks noChangeShapeType="1"/>
            <a:stCxn id="39942" idx="2"/>
            <a:endCxn id="39954" idx="0"/>
          </p:cNvCxnSpPr>
          <p:nvPr/>
        </p:nvCxnSpPr>
        <p:spPr bwMode="auto">
          <a:xfrm>
            <a:off x="5567363" y="3302000"/>
            <a:ext cx="663575" cy="40640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81" name="AutoShape 49"/>
          <p:cNvCxnSpPr>
            <a:cxnSpLocks noChangeShapeType="1"/>
            <a:stCxn id="39945" idx="2"/>
            <a:endCxn id="39950" idx="0"/>
          </p:cNvCxnSpPr>
          <p:nvPr/>
        </p:nvCxnSpPr>
        <p:spPr bwMode="auto">
          <a:xfrm>
            <a:off x="4903788" y="3302000"/>
            <a:ext cx="663575" cy="40640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82" name="AutoShape 50"/>
          <p:cNvCxnSpPr>
            <a:cxnSpLocks noChangeShapeType="1"/>
            <a:stCxn id="39944" idx="2"/>
            <a:endCxn id="39953" idx="0"/>
          </p:cNvCxnSpPr>
          <p:nvPr/>
        </p:nvCxnSpPr>
        <p:spPr bwMode="auto">
          <a:xfrm>
            <a:off x="4238625" y="3302000"/>
            <a:ext cx="665163" cy="40640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83" name="AutoShape 51"/>
          <p:cNvCxnSpPr>
            <a:cxnSpLocks noChangeShapeType="1"/>
            <a:stCxn id="39943" idx="2"/>
            <a:endCxn id="39952" idx="0"/>
          </p:cNvCxnSpPr>
          <p:nvPr/>
        </p:nvCxnSpPr>
        <p:spPr bwMode="auto">
          <a:xfrm>
            <a:off x="3575050" y="3302000"/>
            <a:ext cx="663575" cy="40640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84" name="AutoShape 52"/>
          <p:cNvCxnSpPr>
            <a:cxnSpLocks noChangeShapeType="1"/>
            <a:stCxn id="39941" idx="2"/>
            <a:endCxn id="39951" idx="0"/>
          </p:cNvCxnSpPr>
          <p:nvPr/>
        </p:nvCxnSpPr>
        <p:spPr bwMode="auto">
          <a:xfrm>
            <a:off x="2911475" y="3302000"/>
            <a:ext cx="663575" cy="40640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85" name="AutoShape 53"/>
          <p:cNvCxnSpPr>
            <a:cxnSpLocks noChangeShapeType="1"/>
            <a:stCxn id="39951" idx="2"/>
            <a:endCxn id="39959" idx="0"/>
          </p:cNvCxnSpPr>
          <p:nvPr/>
        </p:nvCxnSpPr>
        <p:spPr bwMode="auto">
          <a:xfrm>
            <a:off x="3575050" y="4114800"/>
            <a:ext cx="0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86" name="AutoShape 54"/>
          <p:cNvCxnSpPr>
            <a:cxnSpLocks noChangeShapeType="1"/>
            <a:stCxn id="39952" idx="2"/>
            <a:endCxn id="39960" idx="0"/>
          </p:cNvCxnSpPr>
          <p:nvPr/>
        </p:nvCxnSpPr>
        <p:spPr bwMode="auto">
          <a:xfrm>
            <a:off x="4238625" y="4114800"/>
            <a:ext cx="0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87" name="AutoShape 55"/>
          <p:cNvCxnSpPr>
            <a:cxnSpLocks noChangeShapeType="1"/>
            <a:stCxn id="39953" idx="2"/>
            <a:endCxn id="39961" idx="0"/>
          </p:cNvCxnSpPr>
          <p:nvPr/>
        </p:nvCxnSpPr>
        <p:spPr bwMode="auto">
          <a:xfrm>
            <a:off x="4903788" y="4114800"/>
            <a:ext cx="0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88" name="AutoShape 56"/>
          <p:cNvCxnSpPr>
            <a:cxnSpLocks noChangeShapeType="1"/>
            <a:stCxn id="39950" idx="2"/>
            <a:endCxn id="39958" idx="0"/>
          </p:cNvCxnSpPr>
          <p:nvPr/>
        </p:nvCxnSpPr>
        <p:spPr bwMode="auto">
          <a:xfrm>
            <a:off x="5567363" y="4114800"/>
            <a:ext cx="0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89" name="AutoShape 57"/>
          <p:cNvCxnSpPr>
            <a:cxnSpLocks noChangeShapeType="1"/>
            <a:stCxn id="39954" idx="2"/>
            <a:endCxn id="39962" idx="0"/>
          </p:cNvCxnSpPr>
          <p:nvPr/>
        </p:nvCxnSpPr>
        <p:spPr bwMode="auto">
          <a:xfrm>
            <a:off x="6230938" y="4114800"/>
            <a:ext cx="0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90" name="AutoShape 58"/>
          <p:cNvCxnSpPr>
            <a:cxnSpLocks noChangeShapeType="1"/>
            <a:stCxn id="39955" idx="2"/>
            <a:endCxn id="39963" idx="0"/>
          </p:cNvCxnSpPr>
          <p:nvPr/>
        </p:nvCxnSpPr>
        <p:spPr bwMode="auto">
          <a:xfrm>
            <a:off x="6896100" y="4114800"/>
            <a:ext cx="0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91" name="AutoShape 59"/>
          <p:cNvCxnSpPr>
            <a:cxnSpLocks noChangeShapeType="1"/>
            <a:stCxn id="39948" idx="2"/>
            <a:endCxn id="39959" idx="0"/>
          </p:cNvCxnSpPr>
          <p:nvPr/>
        </p:nvCxnSpPr>
        <p:spPr bwMode="auto">
          <a:xfrm>
            <a:off x="2247900" y="4114800"/>
            <a:ext cx="1327150" cy="43180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92" name="AutoShape 60"/>
          <p:cNvCxnSpPr>
            <a:cxnSpLocks noChangeShapeType="1"/>
            <a:stCxn id="39949" idx="2"/>
            <a:endCxn id="39960" idx="0"/>
          </p:cNvCxnSpPr>
          <p:nvPr/>
        </p:nvCxnSpPr>
        <p:spPr bwMode="auto">
          <a:xfrm>
            <a:off x="2911475" y="4114800"/>
            <a:ext cx="1327150" cy="43180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93" name="AutoShape 61"/>
          <p:cNvCxnSpPr>
            <a:cxnSpLocks noChangeShapeType="1"/>
            <a:stCxn id="39951" idx="2"/>
            <a:endCxn id="39961" idx="0"/>
          </p:cNvCxnSpPr>
          <p:nvPr/>
        </p:nvCxnSpPr>
        <p:spPr bwMode="auto">
          <a:xfrm>
            <a:off x="3575050" y="4114800"/>
            <a:ext cx="1328738" cy="43180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94" name="AutoShape 62"/>
          <p:cNvCxnSpPr>
            <a:cxnSpLocks noChangeShapeType="1"/>
            <a:stCxn id="39952" idx="2"/>
            <a:endCxn id="39958" idx="0"/>
          </p:cNvCxnSpPr>
          <p:nvPr/>
        </p:nvCxnSpPr>
        <p:spPr bwMode="auto">
          <a:xfrm>
            <a:off x="4238625" y="4114800"/>
            <a:ext cx="1328738" cy="43180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95" name="AutoShape 63"/>
          <p:cNvCxnSpPr>
            <a:cxnSpLocks noChangeShapeType="1"/>
            <a:stCxn id="39953" idx="2"/>
            <a:endCxn id="39962" idx="0"/>
          </p:cNvCxnSpPr>
          <p:nvPr/>
        </p:nvCxnSpPr>
        <p:spPr bwMode="auto">
          <a:xfrm>
            <a:off x="4903788" y="4114800"/>
            <a:ext cx="1327150" cy="43180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96" name="AutoShape 64"/>
          <p:cNvCxnSpPr>
            <a:cxnSpLocks noChangeShapeType="1"/>
            <a:stCxn id="39950" idx="2"/>
            <a:endCxn id="39963" idx="0"/>
          </p:cNvCxnSpPr>
          <p:nvPr/>
        </p:nvCxnSpPr>
        <p:spPr bwMode="auto">
          <a:xfrm>
            <a:off x="5567363" y="4114800"/>
            <a:ext cx="1328737" cy="43180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97" name="AutoShape 65"/>
          <p:cNvCxnSpPr>
            <a:cxnSpLocks noChangeShapeType="1"/>
            <a:stCxn id="39961" idx="2"/>
            <a:endCxn id="39969" idx="0"/>
          </p:cNvCxnSpPr>
          <p:nvPr/>
        </p:nvCxnSpPr>
        <p:spPr bwMode="auto">
          <a:xfrm>
            <a:off x="4903788" y="4953000"/>
            <a:ext cx="0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98" name="AutoShape 66"/>
          <p:cNvCxnSpPr>
            <a:cxnSpLocks noChangeShapeType="1"/>
            <a:stCxn id="39958" idx="2"/>
            <a:endCxn id="39966" idx="0"/>
          </p:cNvCxnSpPr>
          <p:nvPr/>
        </p:nvCxnSpPr>
        <p:spPr bwMode="auto">
          <a:xfrm>
            <a:off x="5567363" y="4953000"/>
            <a:ext cx="0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99" name="AutoShape 67"/>
          <p:cNvCxnSpPr>
            <a:cxnSpLocks noChangeShapeType="1"/>
            <a:stCxn id="39962" idx="2"/>
            <a:endCxn id="39970" idx="0"/>
          </p:cNvCxnSpPr>
          <p:nvPr/>
        </p:nvCxnSpPr>
        <p:spPr bwMode="auto">
          <a:xfrm>
            <a:off x="6230938" y="4953000"/>
            <a:ext cx="0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000" name="AutoShape 68"/>
          <p:cNvCxnSpPr>
            <a:cxnSpLocks noChangeShapeType="1"/>
            <a:stCxn id="39963" idx="2"/>
            <a:endCxn id="39971" idx="0"/>
          </p:cNvCxnSpPr>
          <p:nvPr/>
        </p:nvCxnSpPr>
        <p:spPr bwMode="auto">
          <a:xfrm>
            <a:off x="6896100" y="4953000"/>
            <a:ext cx="0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001" name="AutoShape 69"/>
          <p:cNvCxnSpPr>
            <a:cxnSpLocks noChangeShapeType="1"/>
            <a:stCxn id="39956" idx="2"/>
            <a:endCxn id="39969" idx="0"/>
          </p:cNvCxnSpPr>
          <p:nvPr/>
        </p:nvCxnSpPr>
        <p:spPr bwMode="auto">
          <a:xfrm>
            <a:off x="2247900" y="4953000"/>
            <a:ext cx="2655888" cy="43180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002" name="AutoShape 70"/>
          <p:cNvCxnSpPr>
            <a:cxnSpLocks noChangeShapeType="1"/>
            <a:stCxn id="39957" idx="2"/>
            <a:endCxn id="39966" idx="0"/>
          </p:cNvCxnSpPr>
          <p:nvPr/>
        </p:nvCxnSpPr>
        <p:spPr bwMode="auto">
          <a:xfrm>
            <a:off x="2911475" y="4953000"/>
            <a:ext cx="2655888" cy="43180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003" name="AutoShape 71"/>
          <p:cNvCxnSpPr>
            <a:cxnSpLocks noChangeShapeType="1"/>
            <a:stCxn id="39959" idx="2"/>
            <a:endCxn id="39970" idx="0"/>
          </p:cNvCxnSpPr>
          <p:nvPr/>
        </p:nvCxnSpPr>
        <p:spPr bwMode="auto">
          <a:xfrm>
            <a:off x="3575050" y="4953000"/>
            <a:ext cx="2655888" cy="43180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004" name="AutoShape 72"/>
          <p:cNvCxnSpPr>
            <a:cxnSpLocks noChangeShapeType="1"/>
            <a:stCxn id="39960" idx="2"/>
            <a:endCxn id="39971" idx="0"/>
          </p:cNvCxnSpPr>
          <p:nvPr/>
        </p:nvCxnSpPr>
        <p:spPr bwMode="auto">
          <a:xfrm>
            <a:off x="4238625" y="4953000"/>
            <a:ext cx="2657475" cy="43180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005" name="AutoShape 74"/>
          <p:cNvCxnSpPr>
            <a:cxnSpLocks noChangeShapeType="1"/>
            <a:stCxn id="39940" idx="2"/>
            <a:endCxn id="39949" idx="0"/>
          </p:cNvCxnSpPr>
          <p:nvPr/>
        </p:nvCxnSpPr>
        <p:spPr bwMode="auto">
          <a:xfrm>
            <a:off x="2247900" y="3302000"/>
            <a:ext cx="663575" cy="40640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C3F615-E82D-4158-B7FC-AE38D907AC67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8552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smtClean="0"/>
              <a:t>Stream Compaction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534400" cy="3886200"/>
          </a:xfrm>
        </p:spPr>
        <p:txBody>
          <a:bodyPr/>
          <a:lstStyle/>
          <a:p>
            <a:pPr eaLnBrk="1" hangingPunct="1"/>
            <a:r>
              <a:rPr lang="en-US" i="1" smtClean="0"/>
              <a:t>Stream Compaction</a:t>
            </a:r>
          </a:p>
          <a:p>
            <a:pPr lvl="1" eaLnBrk="1" hangingPunct="1"/>
            <a:r>
              <a:rPr lang="en-US" smtClean="0"/>
              <a:t>Given an array of elements</a:t>
            </a:r>
          </a:p>
          <a:p>
            <a:pPr lvl="2" eaLnBrk="1" hangingPunct="1"/>
            <a:r>
              <a:rPr lang="en-US" smtClean="0"/>
              <a:t>Create a new array with elements that meet a certain criteria, e.g. non null</a:t>
            </a:r>
          </a:p>
          <a:p>
            <a:pPr lvl="2" eaLnBrk="1" hangingPunct="1"/>
            <a:r>
              <a:rPr lang="en-US" smtClean="0"/>
              <a:t>Preserve order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1998663" y="4724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a</a:t>
            </a:r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2662238" y="4724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b</a:t>
            </a:r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5318125" y="4724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f</a:t>
            </a:r>
          </a:p>
        </p:txBody>
      </p:sp>
      <p:sp>
        <p:nvSpPr>
          <p:cNvPr id="41991" name="Text Box 7"/>
          <p:cNvSpPr txBox="1">
            <a:spLocks noChangeArrowheads="1"/>
          </p:cNvSpPr>
          <p:nvPr/>
        </p:nvSpPr>
        <p:spPr bwMode="auto">
          <a:xfrm>
            <a:off x="3325813" y="4724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c</a:t>
            </a:r>
          </a:p>
        </p:txBody>
      </p:sp>
      <p:sp>
        <p:nvSpPr>
          <p:cNvPr id="41992" name="Text Box 8"/>
          <p:cNvSpPr txBox="1">
            <a:spLocks noChangeArrowheads="1"/>
          </p:cNvSpPr>
          <p:nvPr/>
        </p:nvSpPr>
        <p:spPr bwMode="auto">
          <a:xfrm>
            <a:off x="3989388" y="4724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d</a:t>
            </a:r>
          </a:p>
        </p:txBody>
      </p:sp>
      <p:sp>
        <p:nvSpPr>
          <p:cNvPr id="41993" name="Text Box 9"/>
          <p:cNvSpPr txBox="1">
            <a:spLocks noChangeArrowheads="1"/>
          </p:cNvSpPr>
          <p:nvPr/>
        </p:nvSpPr>
        <p:spPr bwMode="auto">
          <a:xfrm>
            <a:off x="4654550" y="4724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e</a:t>
            </a:r>
          </a:p>
        </p:txBody>
      </p:sp>
      <p:sp>
        <p:nvSpPr>
          <p:cNvPr id="41994" name="Text Box 10"/>
          <p:cNvSpPr txBox="1">
            <a:spLocks noChangeArrowheads="1"/>
          </p:cNvSpPr>
          <p:nvPr/>
        </p:nvSpPr>
        <p:spPr bwMode="auto">
          <a:xfrm>
            <a:off x="5981700" y="4724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g</a:t>
            </a:r>
          </a:p>
        </p:txBody>
      </p:sp>
      <p:sp>
        <p:nvSpPr>
          <p:cNvPr id="41995" name="Text Box 11"/>
          <p:cNvSpPr txBox="1">
            <a:spLocks noChangeArrowheads="1"/>
          </p:cNvSpPr>
          <p:nvPr/>
        </p:nvSpPr>
        <p:spPr bwMode="auto">
          <a:xfrm>
            <a:off x="6646863" y="4724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h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C3F615-E82D-4158-B7FC-AE38D907AC67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8085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smtClean="0"/>
              <a:t>Stream Compaction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534400" cy="3886200"/>
          </a:xfrm>
        </p:spPr>
        <p:txBody>
          <a:bodyPr/>
          <a:lstStyle/>
          <a:p>
            <a:pPr eaLnBrk="1" hangingPunct="1"/>
            <a:r>
              <a:rPr lang="en-US" smtClean="0"/>
              <a:t>Stream Compaction</a:t>
            </a:r>
          </a:p>
          <a:p>
            <a:pPr lvl="1" eaLnBrk="1" hangingPunct="1"/>
            <a:r>
              <a:rPr lang="en-US" smtClean="0"/>
              <a:t>Given an array of elements</a:t>
            </a:r>
          </a:p>
          <a:p>
            <a:pPr lvl="2" eaLnBrk="1" hangingPunct="1"/>
            <a:r>
              <a:rPr lang="en-US" smtClean="0"/>
              <a:t>Create a new array with elements that meet a certain criteria, e.g. non null</a:t>
            </a:r>
          </a:p>
          <a:p>
            <a:pPr lvl="2" eaLnBrk="1" hangingPunct="1"/>
            <a:r>
              <a:rPr lang="en-US" smtClean="0"/>
              <a:t>Preserve order</a:t>
            </a:r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1998663" y="4724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a</a:t>
            </a:r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2662238" y="4724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b</a:t>
            </a:r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5318125" y="4724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f</a:t>
            </a:r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3325813" y="4724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c</a:t>
            </a:r>
          </a:p>
        </p:txBody>
      </p:sp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3989388" y="4724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d</a:t>
            </a:r>
          </a:p>
        </p:txBody>
      </p:sp>
      <p:sp>
        <p:nvSpPr>
          <p:cNvPr id="43017" name="Text Box 9"/>
          <p:cNvSpPr txBox="1">
            <a:spLocks noChangeArrowheads="1"/>
          </p:cNvSpPr>
          <p:nvPr/>
        </p:nvSpPr>
        <p:spPr bwMode="auto">
          <a:xfrm>
            <a:off x="4654550" y="4724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e</a:t>
            </a:r>
          </a:p>
        </p:txBody>
      </p:sp>
      <p:sp>
        <p:nvSpPr>
          <p:cNvPr id="43018" name="Text Box 10"/>
          <p:cNvSpPr txBox="1">
            <a:spLocks noChangeArrowheads="1"/>
          </p:cNvSpPr>
          <p:nvPr/>
        </p:nvSpPr>
        <p:spPr bwMode="auto">
          <a:xfrm>
            <a:off x="5981700" y="4724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g</a:t>
            </a:r>
          </a:p>
        </p:txBody>
      </p:sp>
      <p:sp>
        <p:nvSpPr>
          <p:cNvPr id="43019" name="Text Box 11"/>
          <p:cNvSpPr txBox="1">
            <a:spLocks noChangeArrowheads="1"/>
          </p:cNvSpPr>
          <p:nvPr/>
        </p:nvSpPr>
        <p:spPr bwMode="auto">
          <a:xfrm>
            <a:off x="6646863" y="4724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h</a:t>
            </a:r>
          </a:p>
        </p:txBody>
      </p:sp>
      <p:sp>
        <p:nvSpPr>
          <p:cNvPr id="43020" name="Text Box 12"/>
          <p:cNvSpPr txBox="1">
            <a:spLocks noChangeArrowheads="1"/>
          </p:cNvSpPr>
          <p:nvPr/>
        </p:nvSpPr>
        <p:spPr bwMode="auto">
          <a:xfrm>
            <a:off x="1998663" y="58420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a</a:t>
            </a:r>
          </a:p>
        </p:txBody>
      </p:sp>
      <p:sp>
        <p:nvSpPr>
          <p:cNvPr id="43021" name="Text Box 13"/>
          <p:cNvSpPr txBox="1">
            <a:spLocks noChangeArrowheads="1"/>
          </p:cNvSpPr>
          <p:nvPr/>
        </p:nvSpPr>
        <p:spPr bwMode="auto">
          <a:xfrm>
            <a:off x="2662238" y="58420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c</a:t>
            </a:r>
          </a:p>
        </p:txBody>
      </p:sp>
      <p:sp>
        <p:nvSpPr>
          <p:cNvPr id="43022" name="Text Box 14"/>
          <p:cNvSpPr txBox="1">
            <a:spLocks noChangeArrowheads="1"/>
          </p:cNvSpPr>
          <p:nvPr/>
        </p:nvSpPr>
        <p:spPr bwMode="auto">
          <a:xfrm>
            <a:off x="3325813" y="58420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d</a:t>
            </a:r>
          </a:p>
        </p:txBody>
      </p:sp>
      <p:sp>
        <p:nvSpPr>
          <p:cNvPr id="43023" name="Text Box 15"/>
          <p:cNvSpPr txBox="1">
            <a:spLocks noChangeArrowheads="1"/>
          </p:cNvSpPr>
          <p:nvPr/>
        </p:nvSpPr>
        <p:spPr bwMode="auto">
          <a:xfrm>
            <a:off x="3989388" y="58420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g</a:t>
            </a:r>
          </a:p>
        </p:txBody>
      </p:sp>
      <p:cxnSp>
        <p:nvCxnSpPr>
          <p:cNvPr id="43024" name="AutoShape 16"/>
          <p:cNvCxnSpPr>
            <a:cxnSpLocks noChangeShapeType="1"/>
            <a:stCxn id="43012" idx="2"/>
            <a:endCxn id="43020" idx="0"/>
          </p:cNvCxnSpPr>
          <p:nvPr/>
        </p:nvCxnSpPr>
        <p:spPr bwMode="auto">
          <a:xfrm>
            <a:off x="2247900" y="5130800"/>
            <a:ext cx="0" cy="711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025" name="AutoShape 17"/>
          <p:cNvCxnSpPr>
            <a:cxnSpLocks noChangeShapeType="1"/>
            <a:stCxn id="43015" idx="2"/>
            <a:endCxn id="43021" idx="0"/>
          </p:cNvCxnSpPr>
          <p:nvPr/>
        </p:nvCxnSpPr>
        <p:spPr bwMode="auto">
          <a:xfrm flipH="1">
            <a:off x="2911475" y="5130800"/>
            <a:ext cx="663575" cy="711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026" name="AutoShape 18"/>
          <p:cNvCxnSpPr>
            <a:cxnSpLocks noChangeShapeType="1"/>
            <a:stCxn id="43016" idx="2"/>
            <a:endCxn id="43022" idx="0"/>
          </p:cNvCxnSpPr>
          <p:nvPr/>
        </p:nvCxnSpPr>
        <p:spPr bwMode="auto">
          <a:xfrm flipH="1">
            <a:off x="3575050" y="5130800"/>
            <a:ext cx="663575" cy="711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027" name="AutoShape 19"/>
          <p:cNvCxnSpPr>
            <a:cxnSpLocks noChangeShapeType="1"/>
            <a:stCxn id="43018" idx="2"/>
            <a:endCxn id="43023" idx="0"/>
          </p:cNvCxnSpPr>
          <p:nvPr/>
        </p:nvCxnSpPr>
        <p:spPr bwMode="auto">
          <a:xfrm flipH="1">
            <a:off x="4238625" y="5130800"/>
            <a:ext cx="1992313" cy="711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C3F615-E82D-4158-B7FC-AE38D907AC67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8987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Parallel Reduction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Given an array of numbers, design a parallel algorithm to find the sum.</a:t>
            </a:r>
          </a:p>
          <a:p>
            <a:pPr eaLnBrk="1" hangingPunct="1">
              <a:defRPr/>
            </a:pPr>
            <a:r>
              <a:rPr lang="en-US" dirty="0" smtClean="0"/>
              <a:t>Consider:</a:t>
            </a:r>
          </a:p>
          <a:p>
            <a:pPr lvl="1" eaLnBrk="1" hangingPunct="1">
              <a:defRPr/>
            </a:pPr>
            <a:r>
              <a:rPr lang="en-US" sz="2400" i="1" dirty="0" smtClean="0">
                <a:solidFill>
                  <a:srgbClr val="CC3300"/>
                </a:solidFill>
              </a:rPr>
              <a:t>Arithmetic intensity</a:t>
            </a:r>
            <a:r>
              <a:rPr lang="en-US" sz="2400" dirty="0" smtClean="0"/>
              <a:t>:  compute to memory access ratio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C3F615-E82D-4158-B7FC-AE38D907AC6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49024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smtClean="0"/>
              <a:t>Stream Compaction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534400" cy="3886200"/>
          </a:xfrm>
        </p:spPr>
        <p:txBody>
          <a:bodyPr/>
          <a:lstStyle/>
          <a:p>
            <a:pPr eaLnBrk="1" hangingPunct="1"/>
            <a:r>
              <a:rPr lang="en-US" dirty="0" smtClean="0"/>
              <a:t>Stream Compaction</a:t>
            </a:r>
          </a:p>
          <a:p>
            <a:pPr lvl="1" eaLnBrk="1" hangingPunct="1"/>
            <a:r>
              <a:rPr lang="en-US" dirty="0" smtClean="0"/>
              <a:t>Used in </a:t>
            </a:r>
            <a:r>
              <a:rPr lang="en-US" dirty="0"/>
              <a:t>path tracing, collision </a:t>
            </a:r>
            <a:r>
              <a:rPr lang="en-US" dirty="0" smtClean="0"/>
              <a:t>detection, sparse matrix compression, etc.</a:t>
            </a:r>
          </a:p>
          <a:p>
            <a:pPr lvl="1" eaLnBrk="1" hangingPunct="1"/>
            <a:r>
              <a:rPr lang="en-US" dirty="0" smtClean="0"/>
              <a:t>Can reduce bandwidth from GPU to CPU</a:t>
            </a:r>
          </a:p>
        </p:txBody>
      </p:sp>
      <p:sp>
        <p:nvSpPr>
          <p:cNvPr id="44036" name="Text Box 20"/>
          <p:cNvSpPr txBox="1">
            <a:spLocks noChangeArrowheads="1"/>
          </p:cNvSpPr>
          <p:nvPr/>
        </p:nvSpPr>
        <p:spPr bwMode="auto">
          <a:xfrm>
            <a:off x="1998663" y="4724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a</a:t>
            </a:r>
          </a:p>
        </p:txBody>
      </p:sp>
      <p:sp>
        <p:nvSpPr>
          <p:cNvPr id="44037" name="Text Box 21"/>
          <p:cNvSpPr txBox="1">
            <a:spLocks noChangeArrowheads="1"/>
          </p:cNvSpPr>
          <p:nvPr/>
        </p:nvSpPr>
        <p:spPr bwMode="auto">
          <a:xfrm>
            <a:off x="2662238" y="4724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b</a:t>
            </a:r>
          </a:p>
        </p:txBody>
      </p:sp>
      <p:sp>
        <p:nvSpPr>
          <p:cNvPr id="44038" name="Text Box 22"/>
          <p:cNvSpPr txBox="1">
            <a:spLocks noChangeArrowheads="1"/>
          </p:cNvSpPr>
          <p:nvPr/>
        </p:nvSpPr>
        <p:spPr bwMode="auto">
          <a:xfrm>
            <a:off x="5318125" y="4724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f</a:t>
            </a:r>
          </a:p>
        </p:txBody>
      </p:sp>
      <p:sp>
        <p:nvSpPr>
          <p:cNvPr id="44039" name="Text Box 23"/>
          <p:cNvSpPr txBox="1">
            <a:spLocks noChangeArrowheads="1"/>
          </p:cNvSpPr>
          <p:nvPr/>
        </p:nvSpPr>
        <p:spPr bwMode="auto">
          <a:xfrm>
            <a:off x="3325813" y="4724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c</a:t>
            </a:r>
          </a:p>
        </p:txBody>
      </p:sp>
      <p:sp>
        <p:nvSpPr>
          <p:cNvPr id="44040" name="Text Box 24"/>
          <p:cNvSpPr txBox="1">
            <a:spLocks noChangeArrowheads="1"/>
          </p:cNvSpPr>
          <p:nvPr/>
        </p:nvSpPr>
        <p:spPr bwMode="auto">
          <a:xfrm>
            <a:off x="3989388" y="4724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d</a:t>
            </a:r>
          </a:p>
        </p:txBody>
      </p:sp>
      <p:sp>
        <p:nvSpPr>
          <p:cNvPr id="44041" name="Text Box 25"/>
          <p:cNvSpPr txBox="1">
            <a:spLocks noChangeArrowheads="1"/>
          </p:cNvSpPr>
          <p:nvPr/>
        </p:nvSpPr>
        <p:spPr bwMode="auto">
          <a:xfrm>
            <a:off x="4654550" y="4724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e</a:t>
            </a:r>
          </a:p>
        </p:txBody>
      </p:sp>
      <p:sp>
        <p:nvSpPr>
          <p:cNvPr id="44042" name="Text Box 26"/>
          <p:cNvSpPr txBox="1">
            <a:spLocks noChangeArrowheads="1"/>
          </p:cNvSpPr>
          <p:nvPr/>
        </p:nvSpPr>
        <p:spPr bwMode="auto">
          <a:xfrm>
            <a:off x="5981700" y="4724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g</a:t>
            </a:r>
          </a:p>
        </p:txBody>
      </p:sp>
      <p:sp>
        <p:nvSpPr>
          <p:cNvPr id="44043" name="Text Box 27"/>
          <p:cNvSpPr txBox="1">
            <a:spLocks noChangeArrowheads="1"/>
          </p:cNvSpPr>
          <p:nvPr/>
        </p:nvSpPr>
        <p:spPr bwMode="auto">
          <a:xfrm>
            <a:off x="6646863" y="4724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h</a:t>
            </a:r>
          </a:p>
        </p:txBody>
      </p:sp>
      <p:sp>
        <p:nvSpPr>
          <p:cNvPr id="44044" name="Text Box 28"/>
          <p:cNvSpPr txBox="1">
            <a:spLocks noChangeArrowheads="1"/>
          </p:cNvSpPr>
          <p:nvPr/>
        </p:nvSpPr>
        <p:spPr bwMode="auto">
          <a:xfrm>
            <a:off x="1998663" y="58420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a</a:t>
            </a:r>
          </a:p>
        </p:txBody>
      </p:sp>
      <p:sp>
        <p:nvSpPr>
          <p:cNvPr id="44045" name="Text Box 29"/>
          <p:cNvSpPr txBox="1">
            <a:spLocks noChangeArrowheads="1"/>
          </p:cNvSpPr>
          <p:nvPr/>
        </p:nvSpPr>
        <p:spPr bwMode="auto">
          <a:xfrm>
            <a:off x="2662238" y="58420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c</a:t>
            </a:r>
          </a:p>
        </p:txBody>
      </p:sp>
      <p:sp>
        <p:nvSpPr>
          <p:cNvPr id="44046" name="Text Box 30"/>
          <p:cNvSpPr txBox="1">
            <a:spLocks noChangeArrowheads="1"/>
          </p:cNvSpPr>
          <p:nvPr/>
        </p:nvSpPr>
        <p:spPr bwMode="auto">
          <a:xfrm>
            <a:off x="3325813" y="58420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d</a:t>
            </a:r>
          </a:p>
        </p:txBody>
      </p:sp>
      <p:sp>
        <p:nvSpPr>
          <p:cNvPr id="44047" name="Text Box 31"/>
          <p:cNvSpPr txBox="1">
            <a:spLocks noChangeArrowheads="1"/>
          </p:cNvSpPr>
          <p:nvPr/>
        </p:nvSpPr>
        <p:spPr bwMode="auto">
          <a:xfrm>
            <a:off x="3989388" y="58420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g</a:t>
            </a:r>
          </a:p>
        </p:txBody>
      </p:sp>
      <p:cxnSp>
        <p:nvCxnSpPr>
          <p:cNvPr id="44048" name="AutoShape 32"/>
          <p:cNvCxnSpPr>
            <a:cxnSpLocks noChangeShapeType="1"/>
            <a:stCxn id="44036" idx="2"/>
            <a:endCxn id="44044" idx="0"/>
          </p:cNvCxnSpPr>
          <p:nvPr/>
        </p:nvCxnSpPr>
        <p:spPr bwMode="auto">
          <a:xfrm>
            <a:off x="2247900" y="5130800"/>
            <a:ext cx="0" cy="711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049" name="AutoShape 33"/>
          <p:cNvCxnSpPr>
            <a:cxnSpLocks noChangeShapeType="1"/>
            <a:stCxn id="44039" idx="2"/>
            <a:endCxn id="44045" idx="0"/>
          </p:cNvCxnSpPr>
          <p:nvPr/>
        </p:nvCxnSpPr>
        <p:spPr bwMode="auto">
          <a:xfrm flipH="1">
            <a:off x="2911475" y="5130800"/>
            <a:ext cx="663575" cy="711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050" name="AutoShape 34"/>
          <p:cNvCxnSpPr>
            <a:cxnSpLocks noChangeShapeType="1"/>
            <a:stCxn id="44040" idx="2"/>
            <a:endCxn id="44046" idx="0"/>
          </p:cNvCxnSpPr>
          <p:nvPr/>
        </p:nvCxnSpPr>
        <p:spPr bwMode="auto">
          <a:xfrm flipH="1">
            <a:off x="3575050" y="5130800"/>
            <a:ext cx="663575" cy="711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051" name="AutoShape 35"/>
          <p:cNvCxnSpPr>
            <a:cxnSpLocks noChangeShapeType="1"/>
            <a:stCxn id="44042" idx="2"/>
            <a:endCxn id="44047" idx="0"/>
          </p:cNvCxnSpPr>
          <p:nvPr/>
        </p:nvCxnSpPr>
        <p:spPr bwMode="auto">
          <a:xfrm flipH="1">
            <a:off x="4238625" y="5130800"/>
            <a:ext cx="1992313" cy="711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C3F615-E82D-4158-B7FC-AE38D907AC67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406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smtClean="0"/>
              <a:t>Stream Compaction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534400" cy="3886200"/>
          </a:xfrm>
        </p:spPr>
        <p:txBody>
          <a:bodyPr/>
          <a:lstStyle/>
          <a:p>
            <a:pPr eaLnBrk="1" hangingPunct="1"/>
            <a:r>
              <a:rPr lang="en-US" smtClean="0"/>
              <a:t>Stream Compaction</a:t>
            </a:r>
          </a:p>
          <a:p>
            <a:pPr lvl="1" eaLnBrk="1" hangingPunct="1"/>
            <a:r>
              <a:rPr lang="en-US" i="1" smtClean="0">
                <a:solidFill>
                  <a:srgbClr val="CC3300"/>
                </a:solidFill>
              </a:rPr>
              <a:t>Step 1</a:t>
            </a:r>
            <a:r>
              <a:rPr lang="en-US" smtClean="0"/>
              <a:t>:  Compute temporary array containing</a:t>
            </a:r>
          </a:p>
          <a:p>
            <a:pPr lvl="2" eaLnBrk="1" hangingPunct="1"/>
            <a:r>
              <a:rPr lang="en-US" smtClean="0"/>
              <a:t>1 if corresponding element meets criteria</a:t>
            </a:r>
          </a:p>
          <a:p>
            <a:pPr lvl="2" eaLnBrk="1" hangingPunct="1"/>
            <a:r>
              <a:rPr lang="en-US" smtClean="0"/>
              <a:t>0 if element does not meet criteria</a:t>
            </a: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1998663" y="4724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a</a:t>
            </a:r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2662238" y="4724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b</a:t>
            </a: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5318125" y="4724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f</a:t>
            </a:r>
          </a:p>
        </p:txBody>
      </p:sp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3325813" y="4724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c</a:t>
            </a:r>
          </a:p>
        </p:txBody>
      </p:sp>
      <p:sp>
        <p:nvSpPr>
          <p:cNvPr id="45064" name="Text Box 8"/>
          <p:cNvSpPr txBox="1">
            <a:spLocks noChangeArrowheads="1"/>
          </p:cNvSpPr>
          <p:nvPr/>
        </p:nvSpPr>
        <p:spPr bwMode="auto">
          <a:xfrm>
            <a:off x="3989388" y="4724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d</a:t>
            </a:r>
          </a:p>
        </p:txBody>
      </p:sp>
      <p:sp>
        <p:nvSpPr>
          <p:cNvPr id="45065" name="Text Box 9"/>
          <p:cNvSpPr txBox="1">
            <a:spLocks noChangeArrowheads="1"/>
          </p:cNvSpPr>
          <p:nvPr/>
        </p:nvSpPr>
        <p:spPr bwMode="auto">
          <a:xfrm>
            <a:off x="4654550" y="4724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e</a:t>
            </a:r>
          </a:p>
        </p:txBody>
      </p:sp>
      <p:sp>
        <p:nvSpPr>
          <p:cNvPr id="45066" name="Text Box 10"/>
          <p:cNvSpPr txBox="1">
            <a:spLocks noChangeArrowheads="1"/>
          </p:cNvSpPr>
          <p:nvPr/>
        </p:nvSpPr>
        <p:spPr bwMode="auto">
          <a:xfrm>
            <a:off x="5981700" y="4724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g</a:t>
            </a:r>
          </a:p>
        </p:txBody>
      </p:sp>
      <p:sp>
        <p:nvSpPr>
          <p:cNvPr id="45067" name="Text Box 11"/>
          <p:cNvSpPr txBox="1">
            <a:spLocks noChangeArrowheads="1"/>
          </p:cNvSpPr>
          <p:nvPr/>
        </p:nvSpPr>
        <p:spPr bwMode="auto">
          <a:xfrm>
            <a:off x="6646863" y="4724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h</a:t>
            </a:r>
          </a:p>
        </p:txBody>
      </p:sp>
      <p:sp>
        <p:nvSpPr>
          <p:cNvPr id="45068" name="Text Box 12"/>
          <p:cNvSpPr txBox="1">
            <a:spLocks noChangeArrowheads="1"/>
          </p:cNvSpPr>
          <p:nvPr/>
        </p:nvSpPr>
        <p:spPr bwMode="auto">
          <a:xfrm>
            <a:off x="1998663" y="55372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45069" name="Text Box 13"/>
          <p:cNvSpPr txBox="1">
            <a:spLocks noChangeArrowheads="1"/>
          </p:cNvSpPr>
          <p:nvPr/>
        </p:nvSpPr>
        <p:spPr bwMode="auto">
          <a:xfrm>
            <a:off x="2662238" y="55372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45070" name="Text Box 14"/>
          <p:cNvSpPr txBox="1">
            <a:spLocks noChangeArrowheads="1"/>
          </p:cNvSpPr>
          <p:nvPr/>
        </p:nvSpPr>
        <p:spPr bwMode="auto">
          <a:xfrm>
            <a:off x="5318125" y="55372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45071" name="Text Box 15"/>
          <p:cNvSpPr txBox="1">
            <a:spLocks noChangeArrowheads="1"/>
          </p:cNvSpPr>
          <p:nvPr/>
        </p:nvSpPr>
        <p:spPr bwMode="auto">
          <a:xfrm>
            <a:off x="3325813" y="55372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45072" name="Text Box 16"/>
          <p:cNvSpPr txBox="1">
            <a:spLocks noChangeArrowheads="1"/>
          </p:cNvSpPr>
          <p:nvPr/>
        </p:nvSpPr>
        <p:spPr bwMode="auto">
          <a:xfrm>
            <a:off x="3989388" y="55372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45073" name="Text Box 17"/>
          <p:cNvSpPr txBox="1">
            <a:spLocks noChangeArrowheads="1"/>
          </p:cNvSpPr>
          <p:nvPr/>
        </p:nvSpPr>
        <p:spPr bwMode="auto">
          <a:xfrm>
            <a:off x="4654550" y="55372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45074" name="Text Box 18"/>
          <p:cNvSpPr txBox="1">
            <a:spLocks noChangeArrowheads="1"/>
          </p:cNvSpPr>
          <p:nvPr/>
        </p:nvSpPr>
        <p:spPr bwMode="auto">
          <a:xfrm>
            <a:off x="5981700" y="55372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45075" name="Text Box 19"/>
          <p:cNvSpPr txBox="1">
            <a:spLocks noChangeArrowheads="1"/>
          </p:cNvSpPr>
          <p:nvPr/>
        </p:nvSpPr>
        <p:spPr bwMode="auto">
          <a:xfrm>
            <a:off x="6646863" y="55372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C3F615-E82D-4158-B7FC-AE38D907AC67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4221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smtClean="0"/>
              <a:t>Stream Compaction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534400" cy="3886200"/>
          </a:xfrm>
        </p:spPr>
        <p:txBody>
          <a:bodyPr/>
          <a:lstStyle/>
          <a:p>
            <a:pPr eaLnBrk="1" hangingPunct="1"/>
            <a:r>
              <a:rPr lang="en-US" smtClean="0"/>
              <a:t>Stream Compaction</a:t>
            </a:r>
          </a:p>
          <a:p>
            <a:pPr lvl="1" eaLnBrk="1" hangingPunct="1"/>
            <a:r>
              <a:rPr lang="en-US" i="1" smtClean="0">
                <a:solidFill>
                  <a:srgbClr val="CC3300"/>
                </a:solidFill>
              </a:rPr>
              <a:t>Step 1</a:t>
            </a:r>
            <a:r>
              <a:rPr lang="en-US" smtClean="0"/>
              <a:t>:  Compute temporary array</a:t>
            </a: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1998663" y="4724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a</a:t>
            </a:r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2662238" y="4724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b</a:t>
            </a:r>
          </a:p>
        </p:txBody>
      </p:sp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5318125" y="4724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f</a:t>
            </a:r>
          </a:p>
        </p:txBody>
      </p:sp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3325813" y="4724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c</a:t>
            </a:r>
          </a:p>
        </p:txBody>
      </p:sp>
      <p:sp>
        <p:nvSpPr>
          <p:cNvPr id="46088" name="Text Box 8"/>
          <p:cNvSpPr txBox="1">
            <a:spLocks noChangeArrowheads="1"/>
          </p:cNvSpPr>
          <p:nvPr/>
        </p:nvSpPr>
        <p:spPr bwMode="auto">
          <a:xfrm>
            <a:off x="3989388" y="4724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d</a:t>
            </a:r>
          </a:p>
        </p:txBody>
      </p:sp>
      <p:sp>
        <p:nvSpPr>
          <p:cNvPr id="46089" name="Text Box 9"/>
          <p:cNvSpPr txBox="1">
            <a:spLocks noChangeArrowheads="1"/>
          </p:cNvSpPr>
          <p:nvPr/>
        </p:nvSpPr>
        <p:spPr bwMode="auto">
          <a:xfrm>
            <a:off x="4654550" y="4724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e</a:t>
            </a:r>
          </a:p>
        </p:txBody>
      </p:sp>
      <p:sp>
        <p:nvSpPr>
          <p:cNvPr id="46090" name="Text Box 10"/>
          <p:cNvSpPr txBox="1">
            <a:spLocks noChangeArrowheads="1"/>
          </p:cNvSpPr>
          <p:nvPr/>
        </p:nvSpPr>
        <p:spPr bwMode="auto">
          <a:xfrm>
            <a:off x="5981700" y="4724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g</a:t>
            </a:r>
          </a:p>
        </p:txBody>
      </p:sp>
      <p:sp>
        <p:nvSpPr>
          <p:cNvPr id="46091" name="Text Box 11"/>
          <p:cNvSpPr txBox="1">
            <a:spLocks noChangeArrowheads="1"/>
          </p:cNvSpPr>
          <p:nvPr/>
        </p:nvSpPr>
        <p:spPr bwMode="auto">
          <a:xfrm>
            <a:off x="6646863" y="4724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h</a:t>
            </a:r>
          </a:p>
        </p:txBody>
      </p:sp>
      <p:sp>
        <p:nvSpPr>
          <p:cNvPr id="46092" name="Text Box 12"/>
          <p:cNvSpPr txBox="1">
            <a:spLocks noChangeArrowheads="1"/>
          </p:cNvSpPr>
          <p:nvPr/>
        </p:nvSpPr>
        <p:spPr bwMode="auto">
          <a:xfrm>
            <a:off x="1998663" y="55372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46093" name="Text Box 13"/>
          <p:cNvSpPr txBox="1">
            <a:spLocks noChangeArrowheads="1"/>
          </p:cNvSpPr>
          <p:nvPr/>
        </p:nvSpPr>
        <p:spPr bwMode="auto">
          <a:xfrm>
            <a:off x="2662238" y="55372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46094" name="Text Box 14"/>
          <p:cNvSpPr txBox="1">
            <a:spLocks noChangeArrowheads="1"/>
          </p:cNvSpPr>
          <p:nvPr/>
        </p:nvSpPr>
        <p:spPr bwMode="auto">
          <a:xfrm>
            <a:off x="5318125" y="55372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46095" name="Text Box 15"/>
          <p:cNvSpPr txBox="1">
            <a:spLocks noChangeArrowheads="1"/>
          </p:cNvSpPr>
          <p:nvPr/>
        </p:nvSpPr>
        <p:spPr bwMode="auto">
          <a:xfrm>
            <a:off x="3325813" y="55372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46096" name="Text Box 16"/>
          <p:cNvSpPr txBox="1">
            <a:spLocks noChangeArrowheads="1"/>
          </p:cNvSpPr>
          <p:nvPr/>
        </p:nvSpPr>
        <p:spPr bwMode="auto">
          <a:xfrm>
            <a:off x="3989388" y="55372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46097" name="Text Box 17"/>
          <p:cNvSpPr txBox="1">
            <a:spLocks noChangeArrowheads="1"/>
          </p:cNvSpPr>
          <p:nvPr/>
        </p:nvSpPr>
        <p:spPr bwMode="auto">
          <a:xfrm>
            <a:off x="4654550" y="55372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46098" name="Text Box 18"/>
          <p:cNvSpPr txBox="1">
            <a:spLocks noChangeArrowheads="1"/>
          </p:cNvSpPr>
          <p:nvPr/>
        </p:nvSpPr>
        <p:spPr bwMode="auto">
          <a:xfrm>
            <a:off x="5981700" y="55372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46099" name="Text Box 19"/>
          <p:cNvSpPr txBox="1">
            <a:spLocks noChangeArrowheads="1"/>
          </p:cNvSpPr>
          <p:nvPr/>
        </p:nvSpPr>
        <p:spPr bwMode="auto">
          <a:xfrm>
            <a:off x="6646863" y="55372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C3F615-E82D-4158-B7FC-AE38D907AC67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8727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smtClean="0"/>
              <a:t>Stream Compaction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534400" cy="3886200"/>
          </a:xfrm>
        </p:spPr>
        <p:txBody>
          <a:bodyPr/>
          <a:lstStyle/>
          <a:p>
            <a:pPr eaLnBrk="1" hangingPunct="1"/>
            <a:r>
              <a:rPr lang="en-US" smtClean="0"/>
              <a:t>Stream Compaction</a:t>
            </a:r>
          </a:p>
          <a:p>
            <a:pPr lvl="1" eaLnBrk="1" hangingPunct="1"/>
            <a:r>
              <a:rPr lang="en-US" i="1" smtClean="0">
                <a:solidFill>
                  <a:srgbClr val="CC3300"/>
                </a:solidFill>
              </a:rPr>
              <a:t>Step 1</a:t>
            </a:r>
            <a:r>
              <a:rPr lang="en-US" smtClean="0"/>
              <a:t>:  Compute temporary array</a:t>
            </a: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1998663" y="4724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a</a:t>
            </a: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2662238" y="4724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b</a:t>
            </a:r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5318125" y="4724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f</a:t>
            </a:r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3325813" y="4724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c</a:t>
            </a:r>
          </a:p>
        </p:txBody>
      </p:sp>
      <p:sp>
        <p:nvSpPr>
          <p:cNvPr id="47112" name="Text Box 8"/>
          <p:cNvSpPr txBox="1">
            <a:spLocks noChangeArrowheads="1"/>
          </p:cNvSpPr>
          <p:nvPr/>
        </p:nvSpPr>
        <p:spPr bwMode="auto">
          <a:xfrm>
            <a:off x="3989388" y="4724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d</a:t>
            </a:r>
          </a:p>
        </p:txBody>
      </p:sp>
      <p:sp>
        <p:nvSpPr>
          <p:cNvPr id="47113" name="Text Box 9"/>
          <p:cNvSpPr txBox="1">
            <a:spLocks noChangeArrowheads="1"/>
          </p:cNvSpPr>
          <p:nvPr/>
        </p:nvSpPr>
        <p:spPr bwMode="auto">
          <a:xfrm>
            <a:off x="4654550" y="4724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e</a:t>
            </a:r>
          </a:p>
        </p:txBody>
      </p:sp>
      <p:sp>
        <p:nvSpPr>
          <p:cNvPr id="47114" name="Text Box 10"/>
          <p:cNvSpPr txBox="1">
            <a:spLocks noChangeArrowheads="1"/>
          </p:cNvSpPr>
          <p:nvPr/>
        </p:nvSpPr>
        <p:spPr bwMode="auto">
          <a:xfrm>
            <a:off x="5981700" y="4724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g</a:t>
            </a:r>
          </a:p>
        </p:txBody>
      </p:sp>
      <p:sp>
        <p:nvSpPr>
          <p:cNvPr id="47115" name="Text Box 11"/>
          <p:cNvSpPr txBox="1">
            <a:spLocks noChangeArrowheads="1"/>
          </p:cNvSpPr>
          <p:nvPr/>
        </p:nvSpPr>
        <p:spPr bwMode="auto">
          <a:xfrm>
            <a:off x="6646863" y="4724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h</a:t>
            </a:r>
          </a:p>
        </p:txBody>
      </p:sp>
      <p:sp>
        <p:nvSpPr>
          <p:cNvPr id="47116" name="Text Box 12"/>
          <p:cNvSpPr txBox="1">
            <a:spLocks noChangeArrowheads="1"/>
          </p:cNvSpPr>
          <p:nvPr/>
        </p:nvSpPr>
        <p:spPr bwMode="auto">
          <a:xfrm>
            <a:off x="1998663" y="55372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47117" name="Text Box 13"/>
          <p:cNvSpPr txBox="1">
            <a:spLocks noChangeArrowheads="1"/>
          </p:cNvSpPr>
          <p:nvPr/>
        </p:nvSpPr>
        <p:spPr bwMode="auto">
          <a:xfrm>
            <a:off x="2662238" y="55372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47118" name="Text Box 14"/>
          <p:cNvSpPr txBox="1">
            <a:spLocks noChangeArrowheads="1"/>
          </p:cNvSpPr>
          <p:nvPr/>
        </p:nvSpPr>
        <p:spPr bwMode="auto">
          <a:xfrm>
            <a:off x="5318125" y="55372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47119" name="Text Box 15"/>
          <p:cNvSpPr txBox="1">
            <a:spLocks noChangeArrowheads="1"/>
          </p:cNvSpPr>
          <p:nvPr/>
        </p:nvSpPr>
        <p:spPr bwMode="auto">
          <a:xfrm>
            <a:off x="3325813" y="55372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47120" name="Text Box 16"/>
          <p:cNvSpPr txBox="1">
            <a:spLocks noChangeArrowheads="1"/>
          </p:cNvSpPr>
          <p:nvPr/>
        </p:nvSpPr>
        <p:spPr bwMode="auto">
          <a:xfrm>
            <a:off x="3989388" y="55372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47121" name="Text Box 17"/>
          <p:cNvSpPr txBox="1">
            <a:spLocks noChangeArrowheads="1"/>
          </p:cNvSpPr>
          <p:nvPr/>
        </p:nvSpPr>
        <p:spPr bwMode="auto">
          <a:xfrm>
            <a:off x="4654550" y="55372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47122" name="Text Box 18"/>
          <p:cNvSpPr txBox="1">
            <a:spLocks noChangeArrowheads="1"/>
          </p:cNvSpPr>
          <p:nvPr/>
        </p:nvSpPr>
        <p:spPr bwMode="auto">
          <a:xfrm>
            <a:off x="5981700" y="55372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47123" name="Text Box 19"/>
          <p:cNvSpPr txBox="1">
            <a:spLocks noChangeArrowheads="1"/>
          </p:cNvSpPr>
          <p:nvPr/>
        </p:nvSpPr>
        <p:spPr bwMode="auto">
          <a:xfrm>
            <a:off x="6646863" y="55372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C3F615-E82D-4158-B7FC-AE38D907AC67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0038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smtClean="0"/>
              <a:t>Stream Compaction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534400" cy="3886200"/>
          </a:xfrm>
        </p:spPr>
        <p:txBody>
          <a:bodyPr/>
          <a:lstStyle/>
          <a:p>
            <a:pPr eaLnBrk="1" hangingPunct="1"/>
            <a:r>
              <a:rPr lang="en-US" smtClean="0"/>
              <a:t>Stream Compaction</a:t>
            </a:r>
          </a:p>
          <a:p>
            <a:pPr lvl="1" eaLnBrk="1" hangingPunct="1"/>
            <a:r>
              <a:rPr lang="en-US" i="1" smtClean="0">
                <a:solidFill>
                  <a:srgbClr val="CC3300"/>
                </a:solidFill>
              </a:rPr>
              <a:t>Step 1</a:t>
            </a:r>
            <a:r>
              <a:rPr lang="en-US" smtClean="0"/>
              <a:t>:  Compute temporary array</a:t>
            </a: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1998663" y="4724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a</a:t>
            </a:r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2662238" y="4724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b</a:t>
            </a:r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5318125" y="4724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f</a:t>
            </a:r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3325813" y="4724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c</a:t>
            </a:r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3989388" y="4724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d</a:t>
            </a:r>
          </a:p>
        </p:txBody>
      </p:sp>
      <p:sp>
        <p:nvSpPr>
          <p:cNvPr id="48137" name="Text Box 9"/>
          <p:cNvSpPr txBox="1">
            <a:spLocks noChangeArrowheads="1"/>
          </p:cNvSpPr>
          <p:nvPr/>
        </p:nvSpPr>
        <p:spPr bwMode="auto">
          <a:xfrm>
            <a:off x="4654550" y="4724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e</a:t>
            </a:r>
          </a:p>
        </p:txBody>
      </p:sp>
      <p:sp>
        <p:nvSpPr>
          <p:cNvPr id="48138" name="Text Box 10"/>
          <p:cNvSpPr txBox="1">
            <a:spLocks noChangeArrowheads="1"/>
          </p:cNvSpPr>
          <p:nvPr/>
        </p:nvSpPr>
        <p:spPr bwMode="auto">
          <a:xfrm>
            <a:off x="5981700" y="4724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g</a:t>
            </a:r>
          </a:p>
        </p:txBody>
      </p:sp>
      <p:sp>
        <p:nvSpPr>
          <p:cNvPr id="48139" name="Text Box 11"/>
          <p:cNvSpPr txBox="1">
            <a:spLocks noChangeArrowheads="1"/>
          </p:cNvSpPr>
          <p:nvPr/>
        </p:nvSpPr>
        <p:spPr bwMode="auto">
          <a:xfrm>
            <a:off x="6646863" y="4724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h</a:t>
            </a:r>
          </a:p>
        </p:txBody>
      </p:sp>
      <p:sp>
        <p:nvSpPr>
          <p:cNvPr id="48140" name="Text Box 12"/>
          <p:cNvSpPr txBox="1">
            <a:spLocks noChangeArrowheads="1"/>
          </p:cNvSpPr>
          <p:nvPr/>
        </p:nvSpPr>
        <p:spPr bwMode="auto">
          <a:xfrm>
            <a:off x="1998663" y="55372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48141" name="Text Box 13"/>
          <p:cNvSpPr txBox="1">
            <a:spLocks noChangeArrowheads="1"/>
          </p:cNvSpPr>
          <p:nvPr/>
        </p:nvSpPr>
        <p:spPr bwMode="auto">
          <a:xfrm>
            <a:off x="2662238" y="55372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48142" name="Text Box 14"/>
          <p:cNvSpPr txBox="1">
            <a:spLocks noChangeArrowheads="1"/>
          </p:cNvSpPr>
          <p:nvPr/>
        </p:nvSpPr>
        <p:spPr bwMode="auto">
          <a:xfrm>
            <a:off x="5318125" y="55372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48143" name="Text Box 15"/>
          <p:cNvSpPr txBox="1">
            <a:spLocks noChangeArrowheads="1"/>
          </p:cNvSpPr>
          <p:nvPr/>
        </p:nvSpPr>
        <p:spPr bwMode="auto">
          <a:xfrm>
            <a:off x="3325813" y="55372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48144" name="Text Box 16"/>
          <p:cNvSpPr txBox="1">
            <a:spLocks noChangeArrowheads="1"/>
          </p:cNvSpPr>
          <p:nvPr/>
        </p:nvSpPr>
        <p:spPr bwMode="auto">
          <a:xfrm>
            <a:off x="3989388" y="55372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48145" name="Text Box 17"/>
          <p:cNvSpPr txBox="1">
            <a:spLocks noChangeArrowheads="1"/>
          </p:cNvSpPr>
          <p:nvPr/>
        </p:nvSpPr>
        <p:spPr bwMode="auto">
          <a:xfrm>
            <a:off x="4654550" y="55372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48146" name="Text Box 18"/>
          <p:cNvSpPr txBox="1">
            <a:spLocks noChangeArrowheads="1"/>
          </p:cNvSpPr>
          <p:nvPr/>
        </p:nvSpPr>
        <p:spPr bwMode="auto">
          <a:xfrm>
            <a:off x="5981700" y="55372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48147" name="Text Box 19"/>
          <p:cNvSpPr txBox="1">
            <a:spLocks noChangeArrowheads="1"/>
          </p:cNvSpPr>
          <p:nvPr/>
        </p:nvSpPr>
        <p:spPr bwMode="auto">
          <a:xfrm>
            <a:off x="6646863" y="55372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C3F615-E82D-4158-B7FC-AE38D907AC67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181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smtClean="0"/>
              <a:t>Stream Compaction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534400" cy="3886200"/>
          </a:xfrm>
        </p:spPr>
        <p:txBody>
          <a:bodyPr/>
          <a:lstStyle/>
          <a:p>
            <a:pPr eaLnBrk="1" hangingPunct="1"/>
            <a:r>
              <a:rPr lang="en-US" smtClean="0"/>
              <a:t>Stream Compaction </a:t>
            </a:r>
          </a:p>
          <a:p>
            <a:pPr lvl="1" eaLnBrk="1" hangingPunct="1"/>
            <a:r>
              <a:rPr lang="en-US" i="1" smtClean="0">
                <a:solidFill>
                  <a:srgbClr val="CC3300"/>
                </a:solidFill>
              </a:rPr>
              <a:t>Step 1</a:t>
            </a:r>
            <a:r>
              <a:rPr lang="en-US" smtClean="0"/>
              <a:t>:  Compute temporary array</a:t>
            </a: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1998663" y="4724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a</a:t>
            </a:r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2662238" y="4724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b</a:t>
            </a:r>
          </a:p>
        </p:txBody>
      </p: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5318125" y="4724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f</a:t>
            </a:r>
          </a:p>
        </p:txBody>
      </p:sp>
      <p:sp>
        <p:nvSpPr>
          <p:cNvPr id="53255" name="Text Box 7"/>
          <p:cNvSpPr txBox="1">
            <a:spLocks noChangeArrowheads="1"/>
          </p:cNvSpPr>
          <p:nvPr/>
        </p:nvSpPr>
        <p:spPr bwMode="auto">
          <a:xfrm>
            <a:off x="3325813" y="4724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c</a:t>
            </a:r>
          </a:p>
        </p:txBody>
      </p:sp>
      <p:sp>
        <p:nvSpPr>
          <p:cNvPr id="53256" name="Text Box 8"/>
          <p:cNvSpPr txBox="1">
            <a:spLocks noChangeArrowheads="1"/>
          </p:cNvSpPr>
          <p:nvPr/>
        </p:nvSpPr>
        <p:spPr bwMode="auto">
          <a:xfrm>
            <a:off x="3989388" y="4724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d</a:t>
            </a:r>
          </a:p>
        </p:txBody>
      </p:sp>
      <p:sp>
        <p:nvSpPr>
          <p:cNvPr id="53257" name="Text Box 9"/>
          <p:cNvSpPr txBox="1">
            <a:spLocks noChangeArrowheads="1"/>
          </p:cNvSpPr>
          <p:nvPr/>
        </p:nvSpPr>
        <p:spPr bwMode="auto">
          <a:xfrm>
            <a:off x="4654550" y="4724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e</a:t>
            </a:r>
          </a:p>
        </p:txBody>
      </p:sp>
      <p:sp>
        <p:nvSpPr>
          <p:cNvPr id="53258" name="Text Box 10"/>
          <p:cNvSpPr txBox="1">
            <a:spLocks noChangeArrowheads="1"/>
          </p:cNvSpPr>
          <p:nvPr/>
        </p:nvSpPr>
        <p:spPr bwMode="auto">
          <a:xfrm>
            <a:off x="5981700" y="4724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g</a:t>
            </a:r>
          </a:p>
        </p:txBody>
      </p:sp>
      <p:sp>
        <p:nvSpPr>
          <p:cNvPr id="53259" name="Text Box 11"/>
          <p:cNvSpPr txBox="1">
            <a:spLocks noChangeArrowheads="1"/>
          </p:cNvSpPr>
          <p:nvPr/>
        </p:nvSpPr>
        <p:spPr bwMode="auto">
          <a:xfrm>
            <a:off x="6646863" y="4724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h</a:t>
            </a:r>
          </a:p>
        </p:txBody>
      </p:sp>
      <p:sp>
        <p:nvSpPr>
          <p:cNvPr id="53260" name="Text Box 12"/>
          <p:cNvSpPr txBox="1">
            <a:spLocks noChangeArrowheads="1"/>
          </p:cNvSpPr>
          <p:nvPr/>
        </p:nvSpPr>
        <p:spPr bwMode="auto">
          <a:xfrm>
            <a:off x="1998663" y="55372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53261" name="Text Box 13"/>
          <p:cNvSpPr txBox="1">
            <a:spLocks noChangeArrowheads="1"/>
          </p:cNvSpPr>
          <p:nvPr/>
        </p:nvSpPr>
        <p:spPr bwMode="auto">
          <a:xfrm>
            <a:off x="2662238" y="55372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53262" name="Text Box 14"/>
          <p:cNvSpPr txBox="1">
            <a:spLocks noChangeArrowheads="1"/>
          </p:cNvSpPr>
          <p:nvPr/>
        </p:nvSpPr>
        <p:spPr bwMode="auto">
          <a:xfrm>
            <a:off x="5318125" y="55372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53263" name="Text Box 15"/>
          <p:cNvSpPr txBox="1">
            <a:spLocks noChangeArrowheads="1"/>
          </p:cNvSpPr>
          <p:nvPr/>
        </p:nvSpPr>
        <p:spPr bwMode="auto">
          <a:xfrm>
            <a:off x="3325813" y="55372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53264" name="Text Box 16"/>
          <p:cNvSpPr txBox="1">
            <a:spLocks noChangeArrowheads="1"/>
          </p:cNvSpPr>
          <p:nvPr/>
        </p:nvSpPr>
        <p:spPr bwMode="auto">
          <a:xfrm>
            <a:off x="3989388" y="55372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53265" name="Text Box 17"/>
          <p:cNvSpPr txBox="1">
            <a:spLocks noChangeArrowheads="1"/>
          </p:cNvSpPr>
          <p:nvPr/>
        </p:nvSpPr>
        <p:spPr bwMode="auto">
          <a:xfrm>
            <a:off x="4654550" y="55372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53266" name="Text Box 18"/>
          <p:cNvSpPr txBox="1">
            <a:spLocks noChangeArrowheads="1"/>
          </p:cNvSpPr>
          <p:nvPr/>
        </p:nvSpPr>
        <p:spPr bwMode="auto">
          <a:xfrm>
            <a:off x="5981700" y="55372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53267" name="Text Box 19"/>
          <p:cNvSpPr txBox="1">
            <a:spLocks noChangeArrowheads="1"/>
          </p:cNvSpPr>
          <p:nvPr/>
        </p:nvSpPr>
        <p:spPr bwMode="auto">
          <a:xfrm>
            <a:off x="6646863" y="55372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C3F615-E82D-4158-B7FC-AE38D907AC67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0904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smtClean="0"/>
              <a:t>Stream Compaction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534400" cy="3886200"/>
          </a:xfrm>
        </p:spPr>
        <p:txBody>
          <a:bodyPr/>
          <a:lstStyle/>
          <a:p>
            <a:pPr eaLnBrk="1" hangingPunct="1"/>
            <a:r>
              <a:rPr lang="en-US" smtClean="0"/>
              <a:t>Stream Compaction </a:t>
            </a:r>
          </a:p>
          <a:p>
            <a:pPr lvl="1" eaLnBrk="1" hangingPunct="1"/>
            <a:r>
              <a:rPr lang="en-US" i="1" smtClean="0">
                <a:solidFill>
                  <a:srgbClr val="CC3300"/>
                </a:solidFill>
              </a:rPr>
              <a:t>Step 1</a:t>
            </a:r>
            <a:r>
              <a:rPr lang="en-US" smtClean="0"/>
              <a:t>:  Compute temporary array</a:t>
            </a: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1998663" y="4724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a</a:t>
            </a:r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2662238" y="4724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b</a:t>
            </a:r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5318125" y="4724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f</a:t>
            </a:r>
          </a:p>
        </p:txBody>
      </p:sp>
      <p:sp>
        <p:nvSpPr>
          <p:cNvPr id="54279" name="Text Box 7"/>
          <p:cNvSpPr txBox="1">
            <a:spLocks noChangeArrowheads="1"/>
          </p:cNvSpPr>
          <p:nvPr/>
        </p:nvSpPr>
        <p:spPr bwMode="auto">
          <a:xfrm>
            <a:off x="3325813" y="4724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c</a:t>
            </a:r>
          </a:p>
        </p:txBody>
      </p:sp>
      <p:sp>
        <p:nvSpPr>
          <p:cNvPr id="54280" name="Text Box 8"/>
          <p:cNvSpPr txBox="1">
            <a:spLocks noChangeArrowheads="1"/>
          </p:cNvSpPr>
          <p:nvPr/>
        </p:nvSpPr>
        <p:spPr bwMode="auto">
          <a:xfrm>
            <a:off x="3989388" y="4724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d</a:t>
            </a:r>
          </a:p>
        </p:txBody>
      </p:sp>
      <p:sp>
        <p:nvSpPr>
          <p:cNvPr id="54281" name="Text Box 9"/>
          <p:cNvSpPr txBox="1">
            <a:spLocks noChangeArrowheads="1"/>
          </p:cNvSpPr>
          <p:nvPr/>
        </p:nvSpPr>
        <p:spPr bwMode="auto">
          <a:xfrm>
            <a:off x="4654550" y="4724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e</a:t>
            </a:r>
          </a:p>
        </p:txBody>
      </p:sp>
      <p:sp>
        <p:nvSpPr>
          <p:cNvPr id="54282" name="Text Box 10"/>
          <p:cNvSpPr txBox="1">
            <a:spLocks noChangeArrowheads="1"/>
          </p:cNvSpPr>
          <p:nvPr/>
        </p:nvSpPr>
        <p:spPr bwMode="auto">
          <a:xfrm>
            <a:off x="5981700" y="4724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g</a:t>
            </a:r>
          </a:p>
        </p:txBody>
      </p:sp>
      <p:sp>
        <p:nvSpPr>
          <p:cNvPr id="54283" name="Text Box 11"/>
          <p:cNvSpPr txBox="1">
            <a:spLocks noChangeArrowheads="1"/>
          </p:cNvSpPr>
          <p:nvPr/>
        </p:nvSpPr>
        <p:spPr bwMode="auto">
          <a:xfrm>
            <a:off x="6646863" y="4724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h</a:t>
            </a:r>
          </a:p>
        </p:txBody>
      </p:sp>
      <p:sp>
        <p:nvSpPr>
          <p:cNvPr id="54284" name="Rectangle 20"/>
          <p:cNvSpPr>
            <a:spLocks noChangeArrowheads="1"/>
          </p:cNvSpPr>
          <p:nvPr/>
        </p:nvSpPr>
        <p:spPr bwMode="auto">
          <a:xfrm>
            <a:off x="609600" y="61722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3200"/>
              <a:t>It runs in parallel!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3200" i="1">
              <a:solidFill>
                <a:srgbClr val="CC3300"/>
              </a:solidFill>
            </a:endParaRPr>
          </a:p>
        </p:txBody>
      </p:sp>
      <p:sp>
        <p:nvSpPr>
          <p:cNvPr id="54285" name="Text Box 21"/>
          <p:cNvSpPr txBox="1">
            <a:spLocks noChangeArrowheads="1"/>
          </p:cNvSpPr>
          <p:nvPr/>
        </p:nvSpPr>
        <p:spPr bwMode="auto">
          <a:xfrm>
            <a:off x="1998663" y="55372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54286" name="Text Box 22"/>
          <p:cNvSpPr txBox="1">
            <a:spLocks noChangeArrowheads="1"/>
          </p:cNvSpPr>
          <p:nvPr/>
        </p:nvSpPr>
        <p:spPr bwMode="auto">
          <a:xfrm>
            <a:off x="2662238" y="55372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54287" name="Text Box 23"/>
          <p:cNvSpPr txBox="1">
            <a:spLocks noChangeArrowheads="1"/>
          </p:cNvSpPr>
          <p:nvPr/>
        </p:nvSpPr>
        <p:spPr bwMode="auto">
          <a:xfrm>
            <a:off x="5318125" y="55372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54288" name="Text Box 24"/>
          <p:cNvSpPr txBox="1">
            <a:spLocks noChangeArrowheads="1"/>
          </p:cNvSpPr>
          <p:nvPr/>
        </p:nvSpPr>
        <p:spPr bwMode="auto">
          <a:xfrm>
            <a:off x="3325813" y="55372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54289" name="Text Box 25"/>
          <p:cNvSpPr txBox="1">
            <a:spLocks noChangeArrowheads="1"/>
          </p:cNvSpPr>
          <p:nvPr/>
        </p:nvSpPr>
        <p:spPr bwMode="auto">
          <a:xfrm>
            <a:off x="3989388" y="55372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54290" name="Text Box 26"/>
          <p:cNvSpPr txBox="1">
            <a:spLocks noChangeArrowheads="1"/>
          </p:cNvSpPr>
          <p:nvPr/>
        </p:nvSpPr>
        <p:spPr bwMode="auto">
          <a:xfrm>
            <a:off x="4654550" y="55372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54291" name="Text Box 27"/>
          <p:cNvSpPr txBox="1">
            <a:spLocks noChangeArrowheads="1"/>
          </p:cNvSpPr>
          <p:nvPr/>
        </p:nvSpPr>
        <p:spPr bwMode="auto">
          <a:xfrm>
            <a:off x="5981700" y="55372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54292" name="Text Box 28"/>
          <p:cNvSpPr txBox="1">
            <a:spLocks noChangeArrowheads="1"/>
          </p:cNvSpPr>
          <p:nvPr/>
        </p:nvSpPr>
        <p:spPr bwMode="auto">
          <a:xfrm>
            <a:off x="6646863" y="55372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C3F615-E82D-4158-B7FC-AE38D907AC67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0724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smtClean="0"/>
              <a:t>Stream Compaction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534400" cy="3886200"/>
          </a:xfrm>
        </p:spPr>
        <p:txBody>
          <a:bodyPr/>
          <a:lstStyle/>
          <a:p>
            <a:pPr eaLnBrk="1" hangingPunct="1"/>
            <a:r>
              <a:rPr lang="en-US" smtClean="0"/>
              <a:t>Stream Compaction </a:t>
            </a:r>
          </a:p>
          <a:p>
            <a:pPr lvl="1" eaLnBrk="1" hangingPunct="1"/>
            <a:r>
              <a:rPr lang="en-US" i="1" smtClean="0">
                <a:solidFill>
                  <a:srgbClr val="CC3300"/>
                </a:solidFill>
              </a:rPr>
              <a:t>Step 1</a:t>
            </a:r>
            <a:r>
              <a:rPr lang="en-US" smtClean="0"/>
              <a:t>:  Compute temporary array</a:t>
            </a:r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1998663" y="4724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a</a:t>
            </a:r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2662238" y="4724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b</a:t>
            </a:r>
          </a:p>
        </p:txBody>
      </p:sp>
      <p:sp>
        <p:nvSpPr>
          <p:cNvPr id="55302" name="Text Box 6"/>
          <p:cNvSpPr txBox="1">
            <a:spLocks noChangeArrowheads="1"/>
          </p:cNvSpPr>
          <p:nvPr/>
        </p:nvSpPr>
        <p:spPr bwMode="auto">
          <a:xfrm>
            <a:off x="5318125" y="4724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f</a:t>
            </a:r>
          </a:p>
        </p:txBody>
      </p:sp>
      <p:sp>
        <p:nvSpPr>
          <p:cNvPr id="55303" name="Text Box 7"/>
          <p:cNvSpPr txBox="1">
            <a:spLocks noChangeArrowheads="1"/>
          </p:cNvSpPr>
          <p:nvPr/>
        </p:nvSpPr>
        <p:spPr bwMode="auto">
          <a:xfrm>
            <a:off x="3325813" y="4724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c</a:t>
            </a:r>
          </a:p>
        </p:txBody>
      </p:sp>
      <p:sp>
        <p:nvSpPr>
          <p:cNvPr id="55304" name="Text Box 8"/>
          <p:cNvSpPr txBox="1">
            <a:spLocks noChangeArrowheads="1"/>
          </p:cNvSpPr>
          <p:nvPr/>
        </p:nvSpPr>
        <p:spPr bwMode="auto">
          <a:xfrm>
            <a:off x="3989388" y="4724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d</a:t>
            </a:r>
          </a:p>
        </p:txBody>
      </p:sp>
      <p:sp>
        <p:nvSpPr>
          <p:cNvPr id="55305" name="Text Box 9"/>
          <p:cNvSpPr txBox="1">
            <a:spLocks noChangeArrowheads="1"/>
          </p:cNvSpPr>
          <p:nvPr/>
        </p:nvSpPr>
        <p:spPr bwMode="auto">
          <a:xfrm>
            <a:off x="4654550" y="4724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e</a:t>
            </a:r>
          </a:p>
        </p:txBody>
      </p:sp>
      <p:sp>
        <p:nvSpPr>
          <p:cNvPr id="55306" name="Text Box 10"/>
          <p:cNvSpPr txBox="1">
            <a:spLocks noChangeArrowheads="1"/>
          </p:cNvSpPr>
          <p:nvPr/>
        </p:nvSpPr>
        <p:spPr bwMode="auto">
          <a:xfrm>
            <a:off x="5981700" y="4724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g</a:t>
            </a:r>
          </a:p>
        </p:txBody>
      </p:sp>
      <p:sp>
        <p:nvSpPr>
          <p:cNvPr id="55307" name="Text Box 11"/>
          <p:cNvSpPr txBox="1">
            <a:spLocks noChangeArrowheads="1"/>
          </p:cNvSpPr>
          <p:nvPr/>
        </p:nvSpPr>
        <p:spPr bwMode="auto">
          <a:xfrm>
            <a:off x="6646863" y="4724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h</a:t>
            </a:r>
          </a:p>
        </p:txBody>
      </p:sp>
      <p:sp>
        <p:nvSpPr>
          <p:cNvPr id="55308" name="Text Box 12"/>
          <p:cNvSpPr txBox="1">
            <a:spLocks noChangeArrowheads="1"/>
          </p:cNvSpPr>
          <p:nvPr/>
        </p:nvSpPr>
        <p:spPr bwMode="auto">
          <a:xfrm>
            <a:off x="1998663" y="55372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55309" name="Text Box 13"/>
          <p:cNvSpPr txBox="1">
            <a:spLocks noChangeArrowheads="1"/>
          </p:cNvSpPr>
          <p:nvPr/>
        </p:nvSpPr>
        <p:spPr bwMode="auto">
          <a:xfrm>
            <a:off x="2662238" y="55372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55310" name="Text Box 14"/>
          <p:cNvSpPr txBox="1">
            <a:spLocks noChangeArrowheads="1"/>
          </p:cNvSpPr>
          <p:nvPr/>
        </p:nvSpPr>
        <p:spPr bwMode="auto">
          <a:xfrm>
            <a:off x="5318125" y="55372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55311" name="Text Box 15"/>
          <p:cNvSpPr txBox="1">
            <a:spLocks noChangeArrowheads="1"/>
          </p:cNvSpPr>
          <p:nvPr/>
        </p:nvSpPr>
        <p:spPr bwMode="auto">
          <a:xfrm>
            <a:off x="3325813" y="55372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55312" name="Text Box 16"/>
          <p:cNvSpPr txBox="1">
            <a:spLocks noChangeArrowheads="1"/>
          </p:cNvSpPr>
          <p:nvPr/>
        </p:nvSpPr>
        <p:spPr bwMode="auto">
          <a:xfrm>
            <a:off x="3989388" y="55372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55313" name="Text Box 17"/>
          <p:cNvSpPr txBox="1">
            <a:spLocks noChangeArrowheads="1"/>
          </p:cNvSpPr>
          <p:nvPr/>
        </p:nvSpPr>
        <p:spPr bwMode="auto">
          <a:xfrm>
            <a:off x="4654550" y="55372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55314" name="Text Box 18"/>
          <p:cNvSpPr txBox="1">
            <a:spLocks noChangeArrowheads="1"/>
          </p:cNvSpPr>
          <p:nvPr/>
        </p:nvSpPr>
        <p:spPr bwMode="auto">
          <a:xfrm>
            <a:off x="5981700" y="55372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55315" name="Text Box 19"/>
          <p:cNvSpPr txBox="1">
            <a:spLocks noChangeArrowheads="1"/>
          </p:cNvSpPr>
          <p:nvPr/>
        </p:nvSpPr>
        <p:spPr bwMode="auto">
          <a:xfrm>
            <a:off x="6646863" y="55372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55316" name="Rectangle 20"/>
          <p:cNvSpPr>
            <a:spLocks noChangeArrowheads="1"/>
          </p:cNvSpPr>
          <p:nvPr/>
        </p:nvSpPr>
        <p:spPr bwMode="auto">
          <a:xfrm>
            <a:off x="609600" y="61722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3200"/>
              <a:t>It runs in parallel!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3200" i="1">
              <a:solidFill>
                <a:srgbClr val="CC33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C3F615-E82D-4158-B7FC-AE38D907AC67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3416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smtClean="0"/>
              <a:t>Stream Compaction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534400" cy="4876800"/>
          </a:xfrm>
        </p:spPr>
        <p:txBody>
          <a:bodyPr/>
          <a:lstStyle/>
          <a:p>
            <a:pPr eaLnBrk="1" hangingPunct="1"/>
            <a:r>
              <a:rPr lang="en-US" smtClean="0"/>
              <a:t>Stream Compaction</a:t>
            </a:r>
            <a:r>
              <a:rPr lang="en-US" sz="4000" smtClean="0"/>
              <a:t> </a:t>
            </a:r>
          </a:p>
          <a:p>
            <a:pPr lvl="1" eaLnBrk="1" hangingPunct="1"/>
            <a:r>
              <a:rPr lang="en-US" i="1" smtClean="0">
                <a:solidFill>
                  <a:srgbClr val="CC3300"/>
                </a:solidFill>
              </a:rPr>
              <a:t>Step 2</a:t>
            </a:r>
            <a:r>
              <a:rPr lang="en-US" smtClean="0"/>
              <a:t>:  Run exclusive scan on temporary array</a:t>
            </a:r>
          </a:p>
          <a:p>
            <a:pPr lvl="1" eaLnBrk="1" hangingPunct="1"/>
            <a:endParaRPr lang="en-US" smtClean="0"/>
          </a:p>
          <a:p>
            <a:pPr lvl="1" eaLnBrk="1" hangingPunct="1"/>
            <a:endParaRPr lang="en-US" sz="3200" smtClean="0"/>
          </a:p>
          <a:p>
            <a:pPr lvl="1" eaLnBrk="1" hangingPunct="1"/>
            <a:endParaRPr lang="en-US" sz="3200" smtClean="0"/>
          </a:p>
          <a:p>
            <a:pPr lvl="1" eaLnBrk="1" hangingPunct="1"/>
            <a:endParaRPr lang="en-US" sz="3200" smtClean="0"/>
          </a:p>
          <a:p>
            <a:pPr lvl="1" eaLnBrk="1" hangingPunct="1">
              <a:buFont typeface="Wingdings" pitchFamily="2" charset="2"/>
              <a:buNone/>
            </a:pPr>
            <a:endParaRPr lang="en-US" sz="3200" smtClean="0"/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1998663" y="38100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a</a:t>
            </a:r>
          </a:p>
        </p:txBody>
      </p:sp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2662238" y="38100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b</a:t>
            </a:r>
          </a:p>
        </p:txBody>
      </p:sp>
      <p:sp>
        <p:nvSpPr>
          <p:cNvPr id="56326" name="Text Box 6"/>
          <p:cNvSpPr txBox="1">
            <a:spLocks noChangeArrowheads="1"/>
          </p:cNvSpPr>
          <p:nvPr/>
        </p:nvSpPr>
        <p:spPr bwMode="auto">
          <a:xfrm>
            <a:off x="5318125" y="38100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f</a:t>
            </a:r>
          </a:p>
        </p:txBody>
      </p:sp>
      <p:sp>
        <p:nvSpPr>
          <p:cNvPr id="56327" name="Text Box 7"/>
          <p:cNvSpPr txBox="1">
            <a:spLocks noChangeArrowheads="1"/>
          </p:cNvSpPr>
          <p:nvPr/>
        </p:nvSpPr>
        <p:spPr bwMode="auto">
          <a:xfrm>
            <a:off x="3325813" y="38100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c</a:t>
            </a:r>
          </a:p>
        </p:txBody>
      </p:sp>
      <p:sp>
        <p:nvSpPr>
          <p:cNvPr id="56328" name="Text Box 8"/>
          <p:cNvSpPr txBox="1">
            <a:spLocks noChangeArrowheads="1"/>
          </p:cNvSpPr>
          <p:nvPr/>
        </p:nvSpPr>
        <p:spPr bwMode="auto">
          <a:xfrm>
            <a:off x="3989388" y="38100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d</a:t>
            </a:r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4654550" y="38100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e</a:t>
            </a:r>
          </a:p>
        </p:txBody>
      </p:sp>
      <p:sp>
        <p:nvSpPr>
          <p:cNvPr id="56330" name="Text Box 10"/>
          <p:cNvSpPr txBox="1">
            <a:spLocks noChangeArrowheads="1"/>
          </p:cNvSpPr>
          <p:nvPr/>
        </p:nvSpPr>
        <p:spPr bwMode="auto">
          <a:xfrm>
            <a:off x="5981700" y="38100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g</a:t>
            </a:r>
          </a:p>
        </p:txBody>
      </p:sp>
      <p:sp>
        <p:nvSpPr>
          <p:cNvPr id="56331" name="Text Box 11"/>
          <p:cNvSpPr txBox="1">
            <a:spLocks noChangeArrowheads="1"/>
          </p:cNvSpPr>
          <p:nvPr/>
        </p:nvSpPr>
        <p:spPr bwMode="auto">
          <a:xfrm>
            <a:off x="6646863" y="38100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h</a:t>
            </a:r>
          </a:p>
        </p:txBody>
      </p:sp>
      <p:sp>
        <p:nvSpPr>
          <p:cNvPr id="56332" name="Text Box 12"/>
          <p:cNvSpPr txBox="1">
            <a:spLocks noChangeArrowheads="1"/>
          </p:cNvSpPr>
          <p:nvPr/>
        </p:nvSpPr>
        <p:spPr bwMode="auto">
          <a:xfrm>
            <a:off x="1998663" y="4343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56333" name="Text Box 13"/>
          <p:cNvSpPr txBox="1">
            <a:spLocks noChangeArrowheads="1"/>
          </p:cNvSpPr>
          <p:nvPr/>
        </p:nvSpPr>
        <p:spPr bwMode="auto">
          <a:xfrm>
            <a:off x="2662238" y="4343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56334" name="Text Box 14"/>
          <p:cNvSpPr txBox="1">
            <a:spLocks noChangeArrowheads="1"/>
          </p:cNvSpPr>
          <p:nvPr/>
        </p:nvSpPr>
        <p:spPr bwMode="auto">
          <a:xfrm>
            <a:off x="5318125" y="4343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56335" name="Text Box 15"/>
          <p:cNvSpPr txBox="1">
            <a:spLocks noChangeArrowheads="1"/>
          </p:cNvSpPr>
          <p:nvPr/>
        </p:nvSpPr>
        <p:spPr bwMode="auto">
          <a:xfrm>
            <a:off x="3325813" y="4343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56336" name="Text Box 16"/>
          <p:cNvSpPr txBox="1">
            <a:spLocks noChangeArrowheads="1"/>
          </p:cNvSpPr>
          <p:nvPr/>
        </p:nvSpPr>
        <p:spPr bwMode="auto">
          <a:xfrm>
            <a:off x="3989388" y="4343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56337" name="Text Box 17"/>
          <p:cNvSpPr txBox="1">
            <a:spLocks noChangeArrowheads="1"/>
          </p:cNvSpPr>
          <p:nvPr/>
        </p:nvSpPr>
        <p:spPr bwMode="auto">
          <a:xfrm>
            <a:off x="4654550" y="4343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56338" name="Text Box 18"/>
          <p:cNvSpPr txBox="1">
            <a:spLocks noChangeArrowheads="1"/>
          </p:cNvSpPr>
          <p:nvPr/>
        </p:nvSpPr>
        <p:spPr bwMode="auto">
          <a:xfrm>
            <a:off x="5981700" y="4343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56339" name="Text Box 19"/>
          <p:cNvSpPr txBox="1">
            <a:spLocks noChangeArrowheads="1"/>
          </p:cNvSpPr>
          <p:nvPr/>
        </p:nvSpPr>
        <p:spPr bwMode="auto">
          <a:xfrm>
            <a:off x="6646863" y="4343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56340" name="Text Box 20"/>
          <p:cNvSpPr txBox="1">
            <a:spLocks noChangeArrowheads="1"/>
          </p:cNvSpPr>
          <p:nvPr/>
        </p:nvSpPr>
        <p:spPr bwMode="auto">
          <a:xfrm>
            <a:off x="2016125" y="48768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56341" name="Text Box 21"/>
          <p:cNvSpPr txBox="1">
            <a:spLocks noChangeArrowheads="1"/>
          </p:cNvSpPr>
          <p:nvPr/>
        </p:nvSpPr>
        <p:spPr bwMode="auto">
          <a:xfrm>
            <a:off x="2679700" y="48768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56342" name="Text Box 22"/>
          <p:cNvSpPr txBox="1">
            <a:spLocks noChangeArrowheads="1"/>
          </p:cNvSpPr>
          <p:nvPr/>
        </p:nvSpPr>
        <p:spPr bwMode="auto">
          <a:xfrm>
            <a:off x="5335588" y="48768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56343" name="Text Box 23"/>
          <p:cNvSpPr txBox="1">
            <a:spLocks noChangeArrowheads="1"/>
          </p:cNvSpPr>
          <p:nvPr/>
        </p:nvSpPr>
        <p:spPr bwMode="auto">
          <a:xfrm>
            <a:off x="3343275" y="48768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56344" name="Text Box 24"/>
          <p:cNvSpPr txBox="1">
            <a:spLocks noChangeArrowheads="1"/>
          </p:cNvSpPr>
          <p:nvPr/>
        </p:nvSpPr>
        <p:spPr bwMode="auto">
          <a:xfrm>
            <a:off x="4006850" y="48768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56345" name="Text Box 25"/>
          <p:cNvSpPr txBox="1">
            <a:spLocks noChangeArrowheads="1"/>
          </p:cNvSpPr>
          <p:nvPr/>
        </p:nvSpPr>
        <p:spPr bwMode="auto">
          <a:xfrm>
            <a:off x="4672013" y="48768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56346" name="Text Box 26"/>
          <p:cNvSpPr txBox="1">
            <a:spLocks noChangeArrowheads="1"/>
          </p:cNvSpPr>
          <p:nvPr/>
        </p:nvSpPr>
        <p:spPr bwMode="auto">
          <a:xfrm>
            <a:off x="5999163" y="48768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56347" name="Text Box 27"/>
          <p:cNvSpPr txBox="1">
            <a:spLocks noChangeArrowheads="1"/>
          </p:cNvSpPr>
          <p:nvPr/>
        </p:nvSpPr>
        <p:spPr bwMode="auto">
          <a:xfrm>
            <a:off x="6664325" y="48768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56348" name="Text Box 28"/>
          <p:cNvSpPr txBox="1">
            <a:spLocks noChangeArrowheads="1"/>
          </p:cNvSpPr>
          <p:nvPr/>
        </p:nvSpPr>
        <p:spPr bwMode="auto">
          <a:xfrm>
            <a:off x="501650" y="4902200"/>
            <a:ext cx="1390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Scan result: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C3F615-E82D-4158-B7FC-AE38D907AC67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470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smtClean="0"/>
              <a:t>Stream Compaction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534400" cy="4876800"/>
          </a:xfrm>
        </p:spPr>
        <p:txBody>
          <a:bodyPr/>
          <a:lstStyle/>
          <a:p>
            <a:pPr eaLnBrk="1" hangingPunct="1"/>
            <a:r>
              <a:rPr lang="en-US" dirty="0" smtClean="0"/>
              <a:t>Stream Compaction</a:t>
            </a:r>
            <a:r>
              <a:rPr lang="en-US" sz="3600" dirty="0" smtClean="0"/>
              <a:t> </a:t>
            </a:r>
          </a:p>
          <a:p>
            <a:pPr lvl="1" eaLnBrk="1" hangingPunct="1"/>
            <a:r>
              <a:rPr lang="en-US" i="1" dirty="0" smtClean="0">
                <a:solidFill>
                  <a:srgbClr val="CC3300"/>
                </a:solidFill>
              </a:rPr>
              <a:t>Step 2</a:t>
            </a:r>
            <a:r>
              <a:rPr lang="en-US" dirty="0" smtClean="0"/>
              <a:t>:  Run exclusive scan on temporary array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Scan runs in parallel</a:t>
            </a:r>
          </a:p>
          <a:p>
            <a:pPr lvl="1" eaLnBrk="1" hangingPunct="1"/>
            <a:r>
              <a:rPr lang="en-US" dirty="0" smtClean="0"/>
              <a:t>What can we do with the results?</a:t>
            </a: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1998663" y="38100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a</a:t>
            </a:r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2662238" y="38100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b</a:t>
            </a:r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5318125" y="38100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f</a:t>
            </a:r>
          </a:p>
        </p:txBody>
      </p:sp>
      <p:sp>
        <p:nvSpPr>
          <p:cNvPr id="57351" name="Text Box 7"/>
          <p:cNvSpPr txBox="1">
            <a:spLocks noChangeArrowheads="1"/>
          </p:cNvSpPr>
          <p:nvPr/>
        </p:nvSpPr>
        <p:spPr bwMode="auto">
          <a:xfrm>
            <a:off x="3325813" y="38100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c</a:t>
            </a:r>
          </a:p>
        </p:txBody>
      </p:sp>
      <p:sp>
        <p:nvSpPr>
          <p:cNvPr id="57352" name="Text Box 8"/>
          <p:cNvSpPr txBox="1">
            <a:spLocks noChangeArrowheads="1"/>
          </p:cNvSpPr>
          <p:nvPr/>
        </p:nvSpPr>
        <p:spPr bwMode="auto">
          <a:xfrm>
            <a:off x="3989388" y="38100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d</a:t>
            </a:r>
          </a:p>
        </p:txBody>
      </p:sp>
      <p:sp>
        <p:nvSpPr>
          <p:cNvPr id="57353" name="Text Box 9"/>
          <p:cNvSpPr txBox="1">
            <a:spLocks noChangeArrowheads="1"/>
          </p:cNvSpPr>
          <p:nvPr/>
        </p:nvSpPr>
        <p:spPr bwMode="auto">
          <a:xfrm>
            <a:off x="4654550" y="38100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e</a:t>
            </a:r>
          </a:p>
        </p:txBody>
      </p:sp>
      <p:sp>
        <p:nvSpPr>
          <p:cNvPr id="57354" name="Text Box 10"/>
          <p:cNvSpPr txBox="1">
            <a:spLocks noChangeArrowheads="1"/>
          </p:cNvSpPr>
          <p:nvPr/>
        </p:nvSpPr>
        <p:spPr bwMode="auto">
          <a:xfrm>
            <a:off x="5981700" y="38100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g</a:t>
            </a:r>
          </a:p>
        </p:txBody>
      </p:sp>
      <p:sp>
        <p:nvSpPr>
          <p:cNvPr id="57355" name="Text Box 11"/>
          <p:cNvSpPr txBox="1">
            <a:spLocks noChangeArrowheads="1"/>
          </p:cNvSpPr>
          <p:nvPr/>
        </p:nvSpPr>
        <p:spPr bwMode="auto">
          <a:xfrm>
            <a:off x="6646863" y="38100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h</a:t>
            </a:r>
          </a:p>
        </p:txBody>
      </p:sp>
      <p:sp>
        <p:nvSpPr>
          <p:cNvPr id="57356" name="Text Box 12"/>
          <p:cNvSpPr txBox="1">
            <a:spLocks noChangeArrowheads="1"/>
          </p:cNvSpPr>
          <p:nvPr/>
        </p:nvSpPr>
        <p:spPr bwMode="auto">
          <a:xfrm>
            <a:off x="1998663" y="4343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57357" name="Text Box 13"/>
          <p:cNvSpPr txBox="1">
            <a:spLocks noChangeArrowheads="1"/>
          </p:cNvSpPr>
          <p:nvPr/>
        </p:nvSpPr>
        <p:spPr bwMode="auto">
          <a:xfrm>
            <a:off x="2662238" y="4343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57358" name="Text Box 14"/>
          <p:cNvSpPr txBox="1">
            <a:spLocks noChangeArrowheads="1"/>
          </p:cNvSpPr>
          <p:nvPr/>
        </p:nvSpPr>
        <p:spPr bwMode="auto">
          <a:xfrm>
            <a:off x="5318125" y="4343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57359" name="Text Box 15"/>
          <p:cNvSpPr txBox="1">
            <a:spLocks noChangeArrowheads="1"/>
          </p:cNvSpPr>
          <p:nvPr/>
        </p:nvSpPr>
        <p:spPr bwMode="auto">
          <a:xfrm>
            <a:off x="3325813" y="4343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57360" name="Text Box 16"/>
          <p:cNvSpPr txBox="1">
            <a:spLocks noChangeArrowheads="1"/>
          </p:cNvSpPr>
          <p:nvPr/>
        </p:nvSpPr>
        <p:spPr bwMode="auto">
          <a:xfrm>
            <a:off x="3989388" y="4343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57361" name="Text Box 17"/>
          <p:cNvSpPr txBox="1">
            <a:spLocks noChangeArrowheads="1"/>
          </p:cNvSpPr>
          <p:nvPr/>
        </p:nvSpPr>
        <p:spPr bwMode="auto">
          <a:xfrm>
            <a:off x="4654550" y="4343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57362" name="Text Box 18"/>
          <p:cNvSpPr txBox="1">
            <a:spLocks noChangeArrowheads="1"/>
          </p:cNvSpPr>
          <p:nvPr/>
        </p:nvSpPr>
        <p:spPr bwMode="auto">
          <a:xfrm>
            <a:off x="5981700" y="4343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57363" name="Text Box 19"/>
          <p:cNvSpPr txBox="1">
            <a:spLocks noChangeArrowheads="1"/>
          </p:cNvSpPr>
          <p:nvPr/>
        </p:nvSpPr>
        <p:spPr bwMode="auto">
          <a:xfrm>
            <a:off x="6646863" y="4343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57364" name="Text Box 21"/>
          <p:cNvSpPr txBox="1">
            <a:spLocks noChangeArrowheads="1"/>
          </p:cNvSpPr>
          <p:nvPr/>
        </p:nvSpPr>
        <p:spPr bwMode="auto">
          <a:xfrm>
            <a:off x="2016125" y="48768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57365" name="Text Box 22"/>
          <p:cNvSpPr txBox="1">
            <a:spLocks noChangeArrowheads="1"/>
          </p:cNvSpPr>
          <p:nvPr/>
        </p:nvSpPr>
        <p:spPr bwMode="auto">
          <a:xfrm>
            <a:off x="2679700" y="48768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57366" name="Text Box 23"/>
          <p:cNvSpPr txBox="1">
            <a:spLocks noChangeArrowheads="1"/>
          </p:cNvSpPr>
          <p:nvPr/>
        </p:nvSpPr>
        <p:spPr bwMode="auto">
          <a:xfrm>
            <a:off x="5335588" y="48768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3</a:t>
            </a:r>
          </a:p>
        </p:txBody>
      </p:sp>
      <p:sp>
        <p:nvSpPr>
          <p:cNvPr id="57367" name="Text Box 24"/>
          <p:cNvSpPr txBox="1">
            <a:spLocks noChangeArrowheads="1"/>
          </p:cNvSpPr>
          <p:nvPr/>
        </p:nvSpPr>
        <p:spPr bwMode="auto">
          <a:xfrm>
            <a:off x="3343275" y="48768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57368" name="Text Box 25"/>
          <p:cNvSpPr txBox="1">
            <a:spLocks noChangeArrowheads="1"/>
          </p:cNvSpPr>
          <p:nvPr/>
        </p:nvSpPr>
        <p:spPr bwMode="auto">
          <a:xfrm>
            <a:off x="4006850" y="48768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2</a:t>
            </a:r>
          </a:p>
        </p:txBody>
      </p:sp>
      <p:sp>
        <p:nvSpPr>
          <p:cNvPr id="57369" name="Text Box 26"/>
          <p:cNvSpPr txBox="1">
            <a:spLocks noChangeArrowheads="1"/>
          </p:cNvSpPr>
          <p:nvPr/>
        </p:nvSpPr>
        <p:spPr bwMode="auto">
          <a:xfrm>
            <a:off x="4672013" y="48768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3</a:t>
            </a:r>
          </a:p>
        </p:txBody>
      </p:sp>
      <p:sp>
        <p:nvSpPr>
          <p:cNvPr id="57370" name="Text Box 27"/>
          <p:cNvSpPr txBox="1">
            <a:spLocks noChangeArrowheads="1"/>
          </p:cNvSpPr>
          <p:nvPr/>
        </p:nvSpPr>
        <p:spPr bwMode="auto">
          <a:xfrm>
            <a:off x="5999163" y="48768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3</a:t>
            </a:r>
          </a:p>
        </p:txBody>
      </p:sp>
      <p:sp>
        <p:nvSpPr>
          <p:cNvPr id="57371" name="Text Box 28"/>
          <p:cNvSpPr txBox="1">
            <a:spLocks noChangeArrowheads="1"/>
          </p:cNvSpPr>
          <p:nvPr/>
        </p:nvSpPr>
        <p:spPr bwMode="auto">
          <a:xfrm>
            <a:off x="6664325" y="48768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4</a:t>
            </a:r>
          </a:p>
        </p:txBody>
      </p:sp>
      <p:sp>
        <p:nvSpPr>
          <p:cNvPr id="57372" name="Text Box 29"/>
          <p:cNvSpPr txBox="1">
            <a:spLocks noChangeArrowheads="1"/>
          </p:cNvSpPr>
          <p:nvPr/>
        </p:nvSpPr>
        <p:spPr bwMode="auto">
          <a:xfrm>
            <a:off x="501650" y="4902200"/>
            <a:ext cx="1390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Scan result: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C3F615-E82D-4158-B7FC-AE38D907AC67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2079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Parallel Reduction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Given an array of numbers, design a parallel algorithm to find:</a:t>
            </a:r>
          </a:p>
          <a:p>
            <a:pPr lvl="1" eaLnBrk="1" hangingPunct="1"/>
            <a:r>
              <a:rPr lang="en-US" sz="2400" smtClean="0"/>
              <a:t>The sum</a:t>
            </a:r>
          </a:p>
          <a:p>
            <a:pPr lvl="1" eaLnBrk="1" hangingPunct="1"/>
            <a:r>
              <a:rPr lang="en-US" sz="2400" smtClean="0"/>
              <a:t>The maximum value</a:t>
            </a:r>
          </a:p>
          <a:p>
            <a:pPr lvl="1" eaLnBrk="1" hangingPunct="1"/>
            <a:r>
              <a:rPr lang="en-US" sz="2400" smtClean="0"/>
              <a:t>The product of values</a:t>
            </a:r>
          </a:p>
          <a:p>
            <a:pPr lvl="1" eaLnBrk="1" hangingPunct="1"/>
            <a:r>
              <a:rPr lang="en-US" sz="2400" smtClean="0"/>
              <a:t>The average value</a:t>
            </a:r>
          </a:p>
          <a:p>
            <a:pPr eaLnBrk="1" hangingPunct="1"/>
            <a:r>
              <a:rPr lang="en-US" smtClean="0"/>
              <a:t>How different are these algorithms?</a:t>
            </a:r>
          </a:p>
          <a:p>
            <a:endParaRPr 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C3F615-E82D-4158-B7FC-AE38D907AC6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11276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smtClean="0"/>
              <a:t>Stream Compaction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534400" cy="4648200"/>
          </a:xfrm>
        </p:spPr>
        <p:txBody>
          <a:bodyPr/>
          <a:lstStyle/>
          <a:p>
            <a:pPr eaLnBrk="1" hangingPunct="1"/>
            <a:r>
              <a:rPr lang="en-US" sz="4000" smtClean="0"/>
              <a:t>Stream Compaction </a:t>
            </a:r>
          </a:p>
          <a:p>
            <a:pPr lvl="1" eaLnBrk="1" hangingPunct="1"/>
            <a:r>
              <a:rPr lang="en-US" sz="3600" i="1" smtClean="0">
                <a:solidFill>
                  <a:srgbClr val="CC3300"/>
                </a:solidFill>
              </a:rPr>
              <a:t>Step 3</a:t>
            </a:r>
            <a:r>
              <a:rPr lang="en-US" sz="3600" smtClean="0"/>
              <a:t>:  Scatter</a:t>
            </a:r>
          </a:p>
          <a:p>
            <a:pPr lvl="2" eaLnBrk="1" hangingPunct="1"/>
            <a:r>
              <a:rPr lang="en-US" sz="3200" smtClean="0"/>
              <a:t>Result of scan is index into final array</a:t>
            </a:r>
          </a:p>
          <a:p>
            <a:pPr lvl="2" eaLnBrk="1" hangingPunct="1"/>
            <a:r>
              <a:rPr lang="en-US" sz="3200" smtClean="0"/>
              <a:t>Only write an element if temporary array has a 1</a:t>
            </a:r>
          </a:p>
          <a:p>
            <a:pPr lvl="1" eaLnBrk="1" hangingPunct="1"/>
            <a:endParaRPr lang="en-US" sz="3600" smtClean="0"/>
          </a:p>
          <a:p>
            <a:pPr lvl="1" eaLnBrk="1" hangingPunct="1">
              <a:buFont typeface="Wingdings" pitchFamily="2" charset="2"/>
              <a:buNone/>
            </a:pPr>
            <a:endParaRPr lang="en-US" sz="3600" smtClean="0"/>
          </a:p>
          <a:p>
            <a:pPr lvl="1" eaLnBrk="1" hangingPunct="1"/>
            <a:endParaRPr lang="en-US" sz="3600" smtClean="0"/>
          </a:p>
          <a:p>
            <a:pPr lvl="1" eaLnBrk="1" hangingPunct="1"/>
            <a:endParaRPr lang="en-US" sz="3600" smtClean="0"/>
          </a:p>
          <a:p>
            <a:pPr lvl="1" eaLnBrk="1" hangingPunct="1"/>
            <a:endParaRPr lang="en-US" sz="360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C3F615-E82D-4158-B7FC-AE38D907AC67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491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smtClean="0"/>
              <a:t>Stream Compaction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534400" cy="1600200"/>
          </a:xfrm>
        </p:spPr>
        <p:txBody>
          <a:bodyPr/>
          <a:lstStyle/>
          <a:p>
            <a:pPr eaLnBrk="1" hangingPunct="1"/>
            <a:r>
              <a:rPr lang="en-US" sz="4000" smtClean="0"/>
              <a:t>Stream Compaction </a:t>
            </a:r>
          </a:p>
          <a:p>
            <a:pPr lvl="1" eaLnBrk="1" hangingPunct="1"/>
            <a:r>
              <a:rPr lang="en-US" sz="3600" i="1" smtClean="0">
                <a:solidFill>
                  <a:srgbClr val="CC3300"/>
                </a:solidFill>
              </a:rPr>
              <a:t>Step 3</a:t>
            </a:r>
            <a:r>
              <a:rPr lang="en-US" sz="3600" smtClean="0"/>
              <a:t>:  Scatter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3600" smtClean="0"/>
          </a:p>
          <a:p>
            <a:pPr lvl="1" eaLnBrk="1" hangingPunct="1">
              <a:buFont typeface="Wingdings" pitchFamily="2" charset="2"/>
              <a:buNone/>
            </a:pPr>
            <a:endParaRPr lang="en-US" sz="3600" smtClean="0"/>
          </a:p>
          <a:p>
            <a:pPr lvl="1" eaLnBrk="1" hangingPunct="1"/>
            <a:endParaRPr lang="en-US" sz="3600" smtClean="0"/>
          </a:p>
          <a:p>
            <a:pPr lvl="1" eaLnBrk="1" hangingPunct="1"/>
            <a:endParaRPr lang="en-US" sz="3600" smtClean="0"/>
          </a:p>
          <a:p>
            <a:pPr lvl="1" eaLnBrk="1" hangingPunct="1"/>
            <a:endParaRPr lang="en-US" sz="3600" smtClean="0"/>
          </a:p>
        </p:txBody>
      </p:sp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1998663" y="38100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a</a:t>
            </a:r>
          </a:p>
        </p:txBody>
      </p:sp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2662238" y="38100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b</a:t>
            </a:r>
          </a:p>
        </p:txBody>
      </p:sp>
      <p:sp>
        <p:nvSpPr>
          <p:cNvPr id="59398" name="Text Box 6"/>
          <p:cNvSpPr txBox="1">
            <a:spLocks noChangeArrowheads="1"/>
          </p:cNvSpPr>
          <p:nvPr/>
        </p:nvSpPr>
        <p:spPr bwMode="auto">
          <a:xfrm>
            <a:off x="5318125" y="38100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f</a:t>
            </a:r>
          </a:p>
        </p:txBody>
      </p:sp>
      <p:sp>
        <p:nvSpPr>
          <p:cNvPr id="59399" name="Text Box 7"/>
          <p:cNvSpPr txBox="1">
            <a:spLocks noChangeArrowheads="1"/>
          </p:cNvSpPr>
          <p:nvPr/>
        </p:nvSpPr>
        <p:spPr bwMode="auto">
          <a:xfrm>
            <a:off x="3325813" y="38100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c</a:t>
            </a:r>
          </a:p>
        </p:txBody>
      </p:sp>
      <p:sp>
        <p:nvSpPr>
          <p:cNvPr id="59400" name="Text Box 8"/>
          <p:cNvSpPr txBox="1">
            <a:spLocks noChangeArrowheads="1"/>
          </p:cNvSpPr>
          <p:nvPr/>
        </p:nvSpPr>
        <p:spPr bwMode="auto">
          <a:xfrm>
            <a:off x="3989388" y="38100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d</a:t>
            </a:r>
          </a:p>
        </p:txBody>
      </p:sp>
      <p:sp>
        <p:nvSpPr>
          <p:cNvPr id="59401" name="Text Box 9"/>
          <p:cNvSpPr txBox="1">
            <a:spLocks noChangeArrowheads="1"/>
          </p:cNvSpPr>
          <p:nvPr/>
        </p:nvSpPr>
        <p:spPr bwMode="auto">
          <a:xfrm>
            <a:off x="4654550" y="38100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e</a:t>
            </a:r>
          </a:p>
        </p:txBody>
      </p:sp>
      <p:sp>
        <p:nvSpPr>
          <p:cNvPr id="59402" name="Text Box 10"/>
          <p:cNvSpPr txBox="1">
            <a:spLocks noChangeArrowheads="1"/>
          </p:cNvSpPr>
          <p:nvPr/>
        </p:nvSpPr>
        <p:spPr bwMode="auto">
          <a:xfrm>
            <a:off x="5981700" y="38100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g</a:t>
            </a:r>
          </a:p>
        </p:txBody>
      </p:sp>
      <p:sp>
        <p:nvSpPr>
          <p:cNvPr id="59403" name="Text Box 11"/>
          <p:cNvSpPr txBox="1">
            <a:spLocks noChangeArrowheads="1"/>
          </p:cNvSpPr>
          <p:nvPr/>
        </p:nvSpPr>
        <p:spPr bwMode="auto">
          <a:xfrm>
            <a:off x="6646863" y="38100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h</a:t>
            </a:r>
          </a:p>
        </p:txBody>
      </p:sp>
      <p:sp>
        <p:nvSpPr>
          <p:cNvPr id="59404" name="Text Box 12"/>
          <p:cNvSpPr txBox="1">
            <a:spLocks noChangeArrowheads="1"/>
          </p:cNvSpPr>
          <p:nvPr/>
        </p:nvSpPr>
        <p:spPr bwMode="auto">
          <a:xfrm>
            <a:off x="1998663" y="4343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59405" name="Text Box 13"/>
          <p:cNvSpPr txBox="1">
            <a:spLocks noChangeArrowheads="1"/>
          </p:cNvSpPr>
          <p:nvPr/>
        </p:nvSpPr>
        <p:spPr bwMode="auto">
          <a:xfrm>
            <a:off x="2662238" y="4343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59406" name="Text Box 14"/>
          <p:cNvSpPr txBox="1">
            <a:spLocks noChangeArrowheads="1"/>
          </p:cNvSpPr>
          <p:nvPr/>
        </p:nvSpPr>
        <p:spPr bwMode="auto">
          <a:xfrm>
            <a:off x="5318125" y="4343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59407" name="Text Box 15"/>
          <p:cNvSpPr txBox="1">
            <a:spLocks noChangeArrowheads="1"/>
          </p:cNvSpPr>
          <p:nvPr/>
        </p:nvSpPr>
        <p:spPr bwMode="auto">
          <a:xfrm>
            <a:off x="3325813" y="4343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59408" name="Text Box 16"/>
          <p:cNvSpPr txBox="1">
            <a:spLocks noChangeArrowheads="1"/>
          </p:cNvSpPr>
          <p:nvPr/>
        </p:nvSpPr>
        <p:spPr bwMode="auto">
          <a:xfrm>
            <a:off x="3989388" y="4343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59409" name="Text Box 17"/>
          <p:cNvSpPr txBox="1">
            <a:spLocks noChangeArrowheads="1"/>
          </p:cNvSpPr>
          <p:nvPr/>
        </p:nvSpPr>
        <p:spPr bwMode="auto">
          <a:xfrm>
            <a:off x="4654550" y="4343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59410" name="Text Box 18"/>
          <p:cNvSpPr txBox="1">
            <a:spLocks noChangeArrowheads="1"/>
          </p:cNvSpPr>
          <p:nvPr/>
        </p:nvSpPr>
        <p:spPr bwMode="auto">
          <a:xfrm>
            <a:off x="5981700" y="4343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59411" name="Text Box 19"/>
          <p:cNvSpPr txBox="1">
            <a:spLocks noChangeArrowheads="1"/>
          </p:cNvSpPr>
          <p:nvPr/>
        </p:nvSpPr>
        <p:spPr bwMode="auto">
          <a:xfrm>
            <a:off x="6646863" y="4343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59412" name="Text Box 20"/>
          <p:cNvSpPr txBox="1">
            <a:spLocks noChangeArrowheads="1"/>
          </p:cNvSpPr>
          <p:nvPr/>
        </p:nvSpPr>
        <p:spPr bwMode="auto">
          <a:xfrm>
            <a:off x="2016125" y="48768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59413" name="Text Box 21"/>
          <p:cNvSpPr txBox="1">
            <a:spLocks noChangeArrowheads="1"/>
          </p:cNvSpPr>
          <p:nvPr/>
        </p:nvSpPr>
        <p:spPr bwMode="auto">
          <a:xfrm>
            <a:off x="2679700" y="48768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59414" name="Text Box 22"/>
          <p:cNvSpPr txBox="1">
            <a:spLocks noChangeArrowheads="1"/>
          </p:cNvSpPr>
          <p:nvPr/>
        </p:nvSpPr>
        <p:spPr bwMode="auto">
          <a:xfrm>
            <a:off x="5335588" y="48768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3</a:t>
            </a:r>
          </a:p>
        </p:txBody>
      </p:sp>
      <p:sp>
        <p:nvSpPr>
          <p:cNvPr id="59415" name="Text Box 23"/>
          <p:cNvSpPr txBox="1">
            <a:spLocks noChangeArrowheads="1"/>
          </p:cNvSpPr>
          <p:nvPr/>
        </p:nvSpPr>
        <p:spPr bwMode="auto">
          <a:xfrm>
            <a:off x="3343275" y="48768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59416" name="Text Box 24"/>
          <p:cNvSpPr txBox="1">
            <a:spLocks noChangeArrowheads="1"/>
          </p:cNvSpPr>
          <p:nvPr/>
        </p:nvSpPr>
        <p:spPr bwMode="auto">
          <a:xfrm>
            <a:off x="4006850" y="48768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2</a:t>
            </a:r>
          </a:p>
        </p:txBody>
      </p:sp>
      <p:sp>
        <p:nvSpPr>
          <p:cNvPr id="59417" name="Text Box 25"/>
          <p:cNvSpPr txBox="1">
            <a:spLocks noChangeArrowheads="1"/>
          </p:cNvSpPr>
          <p:nvPr/>
        </p:nvSpPr>
        <p:spPr bwMode="auto">
          <a:xfrm>
            <a:off x="4672013" y="48768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3</a:t>
            </a:r>
          </a:p>
        </p:txBody>
      </p:sp>
      <p:sp>
        <p:nvSpPr>
          <p:cNvPr id="59418" name="Text Box 26"/>
          <p:cNvSpPr txBox="1">
            <a:spLocks noChangeArrowheads="1"/>
          </p:cNvSpPr>
          <p:nvPr/>
        </p:nvSpPr>
        <p:spPr bwMode="auto">
          <a:xfrm>
            <a:off x="5999163" y="48768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3</a:t>
            </a:r>
          </a:p>
        </p:txBody>
      </p:sp>
      <p:sp>
        <p:nvSpPr>
          <p:cNvPr id="59419" name="Text Box 27"/>
          <p:cNvSpPr txBox="1">
            <a:spLocks noChangeArrowheads="1"/>
          </p:cNvSpPr>
          <p:nvPr/>
        </p:nvSpPr>
        <p:spPr bwMode="auto">
          <a:xfrm>
            <a:off x="6664325" y="48768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4</a:t>
            </a:r>
          </a:p>
        </p:txBody>
      </p:sp>
      <p:sp>
        <p:nvSpPr>
          <p:cNvPr id="59420" name="Text Box 28"/>
          <p:cNvSpPr txBox="1">
            <a:spLocks noChangeArrowheads="1"/>
          </p:cNvSpPr>
          <p:nvPr/>
        </p:nvSpPr>
        <p:spPr bwMode="auto">
          <a:xfrm>
            <a:off x="501650" y="4902200"/>
            <a:ext cx="1390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Scan result:</a:t>
            </a:r>
          </a:p>
        </p:txBody>
      </p:sp>
      <p:sp>
        <p:nvSpPr>
          <p:cNvPr id="59421" name="Text Box 29"/>
          <p:cNvSpPr txBox="1">
            <a:spLocks noChangeArrowheads="1"/>
          </p:cNvSpPr>
          <p:nvPr/>
        </p:nvSpPr>
        <p:spPr bwMode="auto">
          <a:xfrm>
            <a:off x="2006600" y="5689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59422" name="Text Box 30"/>
          <p:cNvSpPr txBox="1">
            <a:spLocks noChangeArrowheads="1"/>
          </p:cNvSpPr>
          <p:nvPr/>
        </p:nvSpPr>
        <p:spPr bwMode="auto">
          <a:xfrm>
            <a:off x="2670175" y="5689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59423" name="Text Box 31"/>
          <p:cNvSpPr txBox="1">
            <a:spLocks noChangeArrowheads="1"/>
          </p:cNvSpPr>
          <p:nvPr/>
        </p:nvSpPr>
        <p:spPr bwMode="auto">
          <a:xfrm>
            <a:off x="3333750" y="5689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59424" name="Text Box 32"/>
          <p:cNvSpPr txBox="1">
            <a:spLocks noChangeArrowheads="1"/>
          </p:cNvSpPr>
          <p:nvPr/>
        </p:nvSpPr>
        <p:spPr bwMode="auto">
          <a:xfrm>
            <a:off x="3997325" y="5689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59425" name="Text Box 37"/>
          <p:cNvSpPr txBox="1">
            <a:spLocks noChangeArrowheads="1"/>
          </p:cNvSpPr>
          <p:nvPr/>
        </p:nvSpPr>
        <p:spPr bwMode="auto">
          <a:xfrm>
            <a:off x="501650" y="5729288"/>
            <a:ext cx="1327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Final array:</a:t>
            </a:r>
          </a:p>
        </p:txBody>
      </p:sp>
      <p:sp>
        <p:nvSpPr>
          <p:cNvPr id="59426" name="Line 38"/>
          <p:cNvSpPr>
            <a:spLocks noChangeShapeType="1"/>
          </p:cNvSpPr>
          <p:nvPr/>
        </p:nvSpPr>
        <p:spPr bwMode="auto">
          <a:xfrm>
            <a:off x="381000" y="5486400"/>
            <a:ext cx="716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27" name="Text Box 39"/>
          <p:cNvSpPr txBox="1">
            <a:spLocks noChangeArrowheads="1"/>
          </p:cNvSpPr>
          <p:nvPr/>
        </p:nvSpPr>
        <p:spPr bwMode="auto">
          <a:xfrm>
            <a:off x="2006600" y="6223000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59428" name="Text Box 40"/>
          <p:cNvSpPr txBox="1">
            <a:spLocks noChangeArrowheads="1"/>
          </p:cNvSpPr>
          <p:nvPr/>
        </p:nvSpPr>
        <p:spPr bwMode="auto">
          <a:xfrm>
            <a:off x="2670175" y="6223000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59429" name="Text Box 41"/>
          <p:cNvSpPr txBox="1">
            <a:spLocks noChangeArrowheads="1"/>
          </p:cNvSpPr>
          <p:nvPr/>
        </p:nvSpPr>
        <p:spPr bwMode="auto">
          <a:xfrm>
            <a:off x="3333750" y="6223000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2</a:t>
            </a:r>
          </a:p>
        </p:txBody>
      </p:sp>
      <p:sp>
        <p:nvSpPr>
          <p:cNvPr id="59430" name="Text Box 42"/>
          <p:cNvSpPr txBox="1">
            <a:spLocks noChangeArrowheads="1"/>
          </p:cNvSpPr>
          <p:nvPr/>
        </p:nvSpPr>
        <p:spPr bwMode="auto">
          <a:xfrm>
            <a:off x="3997325" y="6223000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3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C3F615-E82D-4158-B7FC-AE38D907AC67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1909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smtClean="0"/>
              <a:t>Stream Compaction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534400" cy="1600200"/>
          </a:xfrm>
        </p:spPr>
        <p:txBody>
          <a:bodyPr/>
          <a:lstStyle/>
          <a:p>
            <a:pPr eaLnBrk="1" hangingPunct="1"/>
            <a:r>
              <a:rPr lang="en-US" sz="4000" smtClean="0"/>
              <a:t>Stream Compaction </a:t>
            </a:r>
          </a:p>
          <a:p>
            <a:pPr lvl="1" eaLnBrk="1" hangingPunct="1"/>
            <a:r>
              <a:rPr lang="en-US" sz="3600" i="1" smtClean="0">
                <a:solidFill>
                  <a:srgbClr val="CC3300"/>
                </a:solidFill>
              </a:rPr>
              <a:t>Step 3</a:t>
            </a:r>
            <a:r>
              <a:rPr lang="en-US" sz="3600" smtClean="0"/>
              <a:t>:  Scatter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3600" smtClean="0"/>
          </a:p>
          <a:p>
            <a:pPr lvl="1" eaLnBrk="1" hangingPunct="1">
              <a:buFont typeface="Wingdings" pitchFamily="2" charset="2"/>
              <a:buNone/>
            </a:pPr>
            <a:endParaRPr lang="en-US" sz="3600" smtClean="0"/>
          </a:p>
          <a:p>
            <a:pPr lvl="1" eaLnBrk="1" hangingPunct="1"/>
            <a:endParaRPr lang="en-US" sz="3600" smtClean="0"/>
          </a:p>
          <a:p>
            <a:pPr lvl="1" eaLnBrk="1" hangingPunct="1"/>
            <a:endParaRPr lang="en-US" sz="3600" smtClean="0"/>
          </a:p>
          <a:p>
            <a:pPr lvl="1" eaLnBrk="1" hangingPunct="1"/>
            <a:endParaRPr lang="en-US" sz="3600" smtClean="0"/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1998663" y="3810000"/>
            <a:ext cx="527050" cy="434975"/>
          </a:xfrm>
          <a:prstGeom prst="rect">
            <a:avLst/>
          </a:prstGeom>
          <a:solidFill>
            <a:srgbClr val="E7F4BE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a</a:t>
            </a:r>
          </a:p>
        </p:txBody>
      </p:sp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2662238" y="38100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b</a:t>
            </a:r>
          </a:p>
        </p:txBody>
      </p:sp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5318125" y="38100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f</a:t>
            </a:r>
          </a:p>
        </p:txBody>
      </p:sp>
      <p:sp>
        <p:nvSpPr>
          <p:cNvPr id="60423" name="Text Box 7"/>
          <p:cNvSpPr txBox="1">
            <a:spLocks noChangeArrowheads="1"/>
          </p:cNvSpPr>
          <p:nvPr/>
        </p:nvSpPr>
        <p:spPr bwMode="auto">
          <a:xfrm>
            <a:off x="3325813" y="38100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c</a:t>
            </a:r>
          </a:p>
        </p:txBody>
      </p:sp>
      <p:sp>
        <p:nvSpPr>
          <p:cNvPr id="60424" name="Text Box 8"/>
          <p:cNvSpPr txBox="1">
            <a:spLocks noChangeArrowheads="1"/>
          </p:cNvSpPr>
          <p:nvPr/>
        </p:nvSpPr>
        <p:spPr bwMode="auto">
          <a:xfrm>
            <a:off x="3989388" y="38100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d</a:t>
            </a:r>
          </a:p>
        </p:txBody>
      </p:sp>
      <p:sp>
        <p:nvSpPr>
          <p:cNvPr id="60425" name="Text Box 9"/>
          <p:cNvSpPr txBox="1">
            <a:spLocks noChangeArrowheads="1"/>
          </p:cNvSpPr>
          <p:nvPr/>
        </p:nvSpPr>
        <p:spPr bwMode="auto">
          <a:xfrm>
            <a:off x="4654550" y="38100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e</a:t>
            </a:r>
          </a:p>
        </p:txBody>
      </p:sp>
      <p:sp>
        <p:nvSpPr>
          <p:cNvPr id="60426" name="Text Box 10"/>
          <p:cNvSpPr txBox="1">
            <a:spLocks noChangeArrowheads="1"/>
          </p:cNvSpPr>
          <p:nvPr/>
        </p:nvSpPr>
        <p:spPr bwMode="auto">
          <a:xfrm>
            <a:off x="5981700" y="38100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g</a:t>
            </a:r>
          </a:p>
        </p:txBody>
      </p:sp>
      <p:sp>
        <p:nvSpPr>
          <p:cNvPr id="60427" name="Text Box 11"/>
          <p:cNvSpPr txBox="1">
            <a:spLocks noChangeArrowheads="1"/>
          </p:cNvSpPr>
          <p:nvPr/>
        </p:nvSpPr>
        <p:spPr bwMode="auto">
          <a:xfrm>
            <a:off x="6646863" y="38100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h</a:t>
            </a:r>
          </a:p>
        </p:txBody>
      </p:sp>
      <p:sp>
        <p:nvSpPr>
          <p:cNvPr id="60428" name="Text Box 12"/>
          <p:cNvSpPr txBox="1">
            <a:spLocks noChangeArrowheads="1"/>
          </p:cNvSpPr>
          <p:nvPr/>
        </p:nvSpPr>
        <p:spPr bwMode="auto">
          <a:xfrm>
            <a:off x="1998663" y="4343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60429" name="Text Box 13"/>
          <p:cNvSpPr txBox="1">
            <a:spLocks noChangeArrowheads="1"/>
          </p:cNvSpPr>
          <p:nvPr/>
        </p:nvSpPr>
        <p:spPr bwMode="auto">
          <a:xfrm>
            <a:off x="2662238" y="4343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60430" name="Text Box 14"/>
          <p:cNvSpPr txBox="1">
            <a:spLocks noChangeArrowheads="1"/>
          </p:cNvSpPr>
          <p:nvPr/>
        </p:nvSpPr>
        <p:spPr bwMode="auto">
          <a:xfrm>
            <a:off x="5318125" y="4343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60431" name="Text Box 15"/>
          <p:cNvSpPr txBox="1">
            <a:spLocks noChangeArrowheads="1"/>
          </p:cNvSpPr>
          <p:nvPr/>
        </p:nvSpPr>
        <p:spPr bwMode="auto">
          <a:xfrm>
            <a:off x="3325813" y="4343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60432" name="Text Box 16"/>
          <p:cNvSpPr txBox="1">
            <a:spLocks noChangeArrowheads="1"/>
          </p:cNvSpPr>
          <p:nvPr/>
        </p:nvSpPr>
        <p:spPr bwMode="auto">
          <a:xfrm>
            <a:off x="3989388" y="4343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60433" name="Text Box 17"/>
          <p:cNvSpPr txBox="1">
            <a:spLocks noChangeArrowheads="1"/>
          </p:cNvSpPr>
          <p:nvPr/>
        </p:nvSpPr>
        <p:spPr bwMode="auto">
          <a:xfrm>
            <a:off x="4654550" y="4343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60434" name="Text Box 18"/>
          <p:cNvSpPr txBox="1">
            <a:spLocks noChangeArrowheads="1"/>
          </p:cNvSpPr>
          <p:nvPr/>
        </p:nvSpPr>
        <p:spPr bwMode="auto">
          <a:xfrm>
            <a:off x="5981700" y="4343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60435" name="Text Box 19"/>
          <p:cNvSpPr txBox="1">
            <a:spLocks noChangeArrowheads="1"/>
          </p:cNvSpPr>
          <p:nvPr/>
        </p:nvSpPr>
        <p:spPr bwMode="auto">
          <a:xfrm>
            <a:off x="6646863" y="4343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60436" name="Text Box 20"/>
          <p:cNvSpPr txBox="1">
            <a:spLocks noChangeArrowheads="1"/>
          </p:cNvSpPr>
          <p:nvPr/>
        </p:nvSpPr>
        <p:spPr bwMode="auto">
          <a:xfrm>
            <a:off x="2016125" y="48768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60437" name="Text Box 21"/>
          <p:cNvSpPr txBox="1">
            <a:spLocks noChangeArrowheads="1"/>
          </p:cNvSpPr>
          <p:nvPr/>
        </p:nvSpPr>
        <p:spPr bwMode="auto">
          <a:xfrm>
            <a:off x="2679700" y="48768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60438" name="Text Box 22"/>
          <p:cNvSpPr txBox="1">
            <a:spLocks noChangeArrowheads="1"/>
          </p:cNvSpPr>
          <p:nvPr/>
        </p:nvSpPr>
        <p:spPr bwMode="auto">
          <a:xfrm>
            <a:off x="5335588" y="48768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3</a:t>
            </a:r>
          </a:p>
        </p:txBody>
      </p:sp>
      <p:sp>
        <p:nvSpPr>
          <p:cNvPr id="60439" name="Text Box 23"/>
          <p:cNvSpPr txBox="1">
            <a:spLocks noChangeArrowheads="1"/>
          </p:cNvSpPr>
          <p:nvPr/>
        </p:nvSpPr>
        <p:spPr bwMode="auto">
          <a:xfrm>
            <a:off x="3343275" y="48768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60440" name="Text Box 24"/>
          <p:cNvSpPr txBox="1">
            <a:spLocks noChangeArrowheads="1"/>
          </p:cNvSpPr>
          <p:nvPr/>
        </p:nvSpPr>
        <p:spPr bwMode="auto">
          <a:xfrm>
            <a:off x="4006850" y="48768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2</a:t>
            </a:r>
          </a:p>
        </p:txBody>
      </p:sp>
      <p:sp>
        <p:nvSpPr>
          <p:cNvPr id="60441" name="Text Box 25"/>
          <p:cNvSpPr txBox="1">
            <a:spLocks noChangeArrowheads="1"/>
          </p:cNvSpPr>
          <p:nvPr/>
        </p:nvSpPr>
        <p:spPr bwMode="auto">
          <a:xfrm>
            <a:off x="4672013" y="48768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3</a:t>
            </a:r>
          </a:p>
        </p:txBody>
      </p:sp>
      <p:sp>
        <p:nvSpPr>
          <p:cNvPr id="60442" name="Text Box 26"/>
          <p:cNvSpPr txBox="1">
            <a:spLocks noChangeArrowheads="1"/>
          </p:cNvSpPr>
          <p:nvPr/>
        </p:nvSpPr>
        <p:spPr bwMode="auto">
          <a:xfrm>
            <a:off x="5999163" y="48768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3</a:t>
            </a:r>
          </a:p>
        </p:txBody>
      </p:sp>
      <p:sp>
        <p:nvSpPr>
          <p:cNvPr id="60443" name="Text Box 27"/>
          <p:cNvSpPr txBox="1">
            <a:spLocks noChangeArrowheads="1"/>
          </p:cNvSpPr>
          <p:nvPr/>
        </p:nvSpPr>
        <p:spPr bwMode="auto">
          <a:xfrm>
            <a:off x="6664325" y="48768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4</a:t>
            </a:r>
          </a:p>
        </p:txBody>
      </p:sp>
      <p:sp>
        <p:nvSpPr>
          <p:cNvPr id="60444" name="Text Box 28"/>
          <p:cNvSpPr txBox="1">
            <a:spLocks noChangeArrowheads="1"/>
          </p:cNvSpPr>
          <p:nvPr/>
        </p:nvSpPr>
        <p:spPr bwMode="auto">
          <a:xfrm>
            <a:off x="501650" y="4902200"/>
            <a:ext cx="1390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Scan result:</a:t>
            </a:r>
          </a:p>
        </p:txBody>
      </p:sp>
      <p:sp>
        <p:nvSpPr>
          <p:cNvPr id="60445" name="Text Box 29"/>
          <p:cNvSpPr txBox="1">
            <a:spLocks noChangeArrowheads="1"/>
          </p:cNvSpPr>
          <p:nvPr/>
        </p:nvSpPr>
        <p:spPr bwMode="auto">
          <a:xfrm>
            <a:off x="2006600" y="5689600"/>
            <a:ext cx="527050" cy="434975"/>
          </a:xfrm>
          <a:prstGeom prst="rect">
            <a:avLst/>
          </a:prstGeom>
          <a:solidFill>
            <a:srgbClr val="E7F4BE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a</a:t>
            </a:r>
          </a:p>
        </p:txBody>
      </p:sp>
      <p:sp>
        <p:nvSpPr>
          <p:cNvPr id="60446" name="Text Box 30"/>
          <p:cNvSpPr txBox="1">
            <a:spLocks noChangeArrowheads="1"/>
          </p:cNvSpPr>
          <p:nvPr/>
        </p:nvSpPr>
        <p:spPr bwMode="auto">
          <a:xfrm>
            <a:off x="2670175" y="5689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60447" name="Text Box 31"/>
          <p:cNvSpPr txBox="1">
            <a:spLocks noChangeArrowheads="1"/>
          </p:cNvSpPr>
          <p:nvPr/>
        </p:nvSpPr>
        <p:spPr bwMode="auto">
          <a:xfrm>
            <a:off x="3333750" y="5689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60448" name="Text Box 32"/>
          <p:cNvSpPr txBox="1">
            <a:spLocks noChangeArrowheads="1"/>
          </p:cNvSpPr>
          <p:nvPr/>
        </p:nvSpPr>
        <p:spPr bwMode="auto">
          <a:xfrm>
            <a:off x="3997325" y="5689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60449" name="Text Box 33"/>
          <p:cNvSpPr txBox="1">
            <a:spLocks noChangeArrowheads="1"/>
          </p:cNvSpPr>
          <p:nvPr/>
        </p:nvSpPr>
        <p:spPr bwMode="auto">
          <a:xfrm>
            <a:off x="501650" y="5729288"/>
            <a:ext cx="1327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Final array:</a:t>
            </a:r>
          </a:p>
        </p:txBody>
      </p:sp>
      <p:sp>
        <p:nvSpPr>
          <p:cNvPr id="60450" name="Line 34"/>
          <p:cNvSpPr>
            <a:spLocks noChangeShapeType="1"/>
          </p:cNvSpPr>
          <p:nvPr/>
        </p:nvSpPr>
        <p:spPr bwMode="auto">
          <a:xfrm>
            <a:off x="381000" y="5486400"/>
            <a:ext cx="716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51" name="Text Box 35"/>
          <p:cNvSpPr txBox="1">
            <a:spLocks noChangeArrowheads="1"/>
          </p:cNvSpPr>
          <p:nvPr/>
        </p:nvSpPr>
        <p:spPr bwMode="auto">
          <a:xfrm>
            <a:off x="2006600" y="6223000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60452" name="Text Box 36"/>
          <p:cNvSpPr txBox="1">
            <a:spLocks noChangeArrowheads="1"/>
          </p:cNvSpPr>
          <p:nvPr/>
        </p:nvSpPr>
        <p:spPr bwMode="auto">
          <a:xfrm>
            <a:off x="2670175" y="6223000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60453" name="Text Box 37"/>
          <p:cNvSpPr txBox="1">
            <a:spLocks noChangeArrowheads="1"/>
          </p:cNvSpPr>
          <p:nvPr/>
        </p:nvSpPr>
        <p:spPr bwMode="auto">
          <a:xfrm>
            <a:off x="3333750" y="6223000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2</a:t>
            </a:r>
          </a:p>
        </p:txBody>
      </p:sp>
      <p:sp>
        <p:nvSpPr>
          <p:cNvPr id="60454" name="Text Box 38"/>
          <p:cNvSpPr txBox="1">
            <a:spLocks noChangeArrowheads="1"/>
          </p:cNvSpPr>
          <p:nvPr/>
        </p:nvSpPr>
        <p:spPr bwMode="auto">
          <a:xfrm>
            <a:off x="3997325" y="6223000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3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C3F615-E82D-4158-B7FC-AE38D907AC67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123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smtClean="0"/>
              <a:t>Stream Compaction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534400" cy="1600200"/>
          </a:xfrm>
        </p:spPr>
        <p:txBody>
          <a:bodyPr/>
          <a:lstStyle/>
          <a:p>
            <a:pPr eaLnBrk="1" hangingPunct="1"/>
            <a:r>
              <a:rPr lang="en-US" sz="4000" smtClean="0"/>
              <a:t>Stream Compaction </a:t>
            </a:r>
          </a:p>
          <a:p>
            <a:pPr lvl="1" eaLnBrk="1" hangingPunct="1"/>
            <a:r>
              <a:rPr lang="en-US" sz="3600" i="1" smtClean="0">
                <a:solidFill>
                  <a:srgbClr val="CC3300"/>
                </a:solidFill>
              </a:rPr>
              <a:t>Step 3</a:t>
            </a:r>
            <a:r>
              <a:rPr lang="en-US" sz="3600" smtClean="0"/>
              <a:t>:  Scatter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3600" smtClean="0"/>
          </a:p>
          <a:p>
            <a:pPr lvl="1" eaLnBrk="1" hangingPunct="1">
              <a:buFont typeface="Wingdings" pitchFamily="2" charset="2"/>
              <a:buNone/>
            </a:pPr>
            <a:endParaRPr lang="en-US" sz="3600" smtClean="0"/>
          </a:p>
          <a:p>
            <a:pPr lvl="1" eaLnBrk="1" hangingPunct="1"/>
            <a:endParaRPr lang="en-US" sz="3600" smtClean="0"/>
          </a:p>
          <a:p>
            <a:pPr lvl="1" eaLnBrk="1" hangingPunct="1"/>
            <a:endParaRPr lang="en-US" sz="3600" smtClean="0"/>
          </a:p>
          <a:p>
            <a:pPr lvl="1" eaLnBrk="1" hangingPunct="1"/>
            <a:endParaRPr lang="en-US" sz="3600" smtClean="0"/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1998663" y="38100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a</a:t>
            </a:r>
          </a:p>
        </p:txBody>
      </p:sp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2662238" y="38100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b</a:t>
            </a: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5318125" y="38100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f</a:t>
            </a:r>
          </a:p>
        </p:txBody>
      </p:sp>
      <p:sp>
        <p:nvSpPr>
          <p:cNvPr id="61447" name="Text Box 7"/>
          <p:cNvSpPr txBox="1">
            <a:spLocks noChangeArrowheads="1"/>
          </p:cNvSpPr>
          <p:nvPr/>
        </p:nvSpPr>
        <p:spPr bwMode="auto">
          <a:xfrm>
            <a:off x="3325813" y="3810000"/>
            <a:ext cx="527050" cy="434975"/>
          </a:xfrm>
          <a:prstGeom prst="rect">
            <a:avLst/>
          </a:prstGeom>
          <a:solidFill>
            <a:srgbClr val="E7F4BE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c</a:t>
            </a:r>
          </a:p>
        </p:txBody>
      </p:sp>
      <p:sp>
        <p:nvSpPr>
          <p:cNvPr id="61448" name="Text Box 8"/>
          <p:cNvSpPr txBox="1">
            <a:spLocks noChangeArrowheads="1"/>
          </p:cNvSpPr>
          <p:nvPr/>
        </p:nvSpPr>
        <p:spPr bwMode="auto">
          <a:xfrm>
            <a:off x="3989388" y="38100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d</a:t>
            </a:r>
          </a:p>
        </p:txBody>
      </p:sp>
      <p:sp>
        <p:nvSpPr>
          <p:cNvPr id="61449" name="Text Box 9"/>
          <p:cNvSpPr txBox="1">
            <a:spLocks noChangeArrowheads="1"/>
          </p:cNvSpPr>
          <p:nvPr/>
        </p:nvSpPr>
        <p:spPr bwMode="auto">
          <a:xfrm>
            <a:off x="4654550" y="38100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e</a:t>
            </a:r>
          </a:p>
        </p:txBody>
      </p:sp>
      <p:sp>
        <p:nvSpPr>
          <p:cNvPr id="61450" name="Text Box 10"/>
          <p:cNvSpPr txBox="1">
            <a:spLocks noChangeArrowheads="1"/>
          </p:cNvSpPr>
          <p:nvPr/>
        </p:nvSpPr>
        <p:spPr bwMode="auto">
          <a:xfrm>
            <a:off x="5981700" y="38100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g</a:t>
            </a:r>
          </a:p>
        </p:txBody>
      </p:sp>
      <p:sp>
        <p:nvSpPr>
          <p:cNvPr id="61451" name="Text Box 11"/>
          <p:cNvSpPr txBox="1">
            <a:spLocks noChangeArrowheads="1"/>
          </p:cNvSpPr>
          <p:nvPr/>
        </p:nvSpPr>
        <p:spPr bwMode="auto">
          <a:xfrm>
            <a:off x="6646863" y="38100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h</a:t>
            </a:r>
          </a:p>
        </p:txBody>
      </p:sp>
      <p:sp>
        <p:nvSpPr>
          <p:cNvPr id="61452" name="Text Box 12"/>
          <p:cNvSpPr txBox="1">
            <a:spLocks noChangeArrowheads="1"/>
          </p:cNvSpPr>
          <p:nvPr/>
        </p:nvSpPr>
        <p:spPr bwMode="auto">
          <a:xfrm>
            <a:off x="1998663" y="4343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61453" name="Text Box 13"/>
          <p:cNvSpPr txBox="1">
            <a:spLocks noChangeArrowheads="1"/>
          </p:cNvSpPr>
          <p:nvPr/>
        </p:nvSpPr>
        <p:spPr bwMode="auto">
          <a:xfrm>
            <a:off x="2662238" y="4343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61454" name="Text Box 14"/>
          <p:cNvSpPr txBox="1">
            <a:spLocks noChangeArrowheads="1"/>
          </p:cNvSpPr>
          <p:nvPr/>
        </p:nvSpPr>
        <p:spPr bwMode="auto">
          <a:xfrm>
            <a:off x="5318125" y="4343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61455" name="Text Box 15"/>
          <p:cNvSpPr txBox="1">
            <a:spLocks noChangeArrowheads="1"/>
          </p:cNvSpPr>
          <p:nvPr/>
        </p:nvSpPr>
        <p:spPr bwMode="auto">
          <a:xfrm>
            <a:off x="3325813" y="4343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61456" name="Text Box 16"/>
          <p:cNvSpPr txBox="1">
            <a:spLocks noChangeArrowheads="1"/>
          </p:cNvSpPr>
          <p:nvPr/>
        </p:nvSpPr>
        <p:spPr bwMode="auto">
          <a:xfrm>
            <a:off x="3989388" y="4343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61457" name="Text Box 17"/>
          <p:cNvSpPr txBox="1">
            <a:spLocks noChangeArrowheads="1"/>
          </p:cNvSpPr>
          <p:nvPr/>
        </p:nvSpPr>
        <p:spPr bwMode="auto">
          <a:xfrm>
            <a:off x="4654550" y="4343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61458" name="Text Box 18"/>
          <p:cNvSpPr txBox="1">
            <a:spLocks noChangeArrowheads="1"/>
          </p:cNvSpPr>
          <p:nvPr/>
        </p:nvSpPr>
        <p:spPr bwMode="auto">
          <a:xfrm>
            <a:off x="5981700" y="4343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61459" name="Text Box 19"/>
          <p:cNvSpPr txBox="1">
            <a:spLocks noChangeArrowheads="1"/>
          </p:cNvSpPr>
          <p:nvPr/>
        </p:nvSpPr>
        <p:spPr bwMode="auto">
          <a:xfrm>
            <a:off x="6646863" y="4343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61460" name="Text Box 20"/>
          <p:cNvSpPr txBox="1">
            <a:spLocks noChangeArrowheads="1"/>
          </p:cNvSpPr>
          <p:nvPr/>
        </p:nvSpPr>
        <p:spPr bwMode="auto">
          <a:xfrm>
            <a:off x="2016125" y="48768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61461" name="Text Box 21"/>
          <p:cNvSpPr txBox="1">
            <a:spLocks noChangeArrowheads="1"/>
          </p:cNvSpPr>
          <p:nvPr/>
        </p:nvSpPr>
        <p:spPr bwMode="auto">
          <a:xfrm>
            <a:off x="2679700" y="48768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61462" name="Text Box 22"/>
          <p:cNvSpPr txBox="1">
            <a:spLocks noChangeArrowheads="1"/>
          </p:cNvSpPr>
          <p:nvPr/>
        </p:nvSpPr>
        <p:spPr bwMode="auto">
          <a:xfrm>
            <a:off x="5335588" y="48768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3</a:t>
            </a:r>
          </a:p>
        </p:txBody>
      </p:sp>
      <p:sp>
        <p:nvSpPr>
          <p:cNvPr id="61463" name="Text Box 23"/>
          <p:cNvSpPr txBox="1">
            <a:spLocks noChangeArrowheads="1"/>
          </p:cNvSpPr>
          <p:nvPr/>
        </p:nvSpPr>
        <p:spPr bwMode="auto">
          <a:xfrm>
            <a:off x="3343275" y="48768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61464" name="Text Box 24"/>
          <p:cNvSpPr txBox="1">
            <a:spLocks noChangeArrowheads="1"/>
          </p:cNvSpPr>
          <p:nvPr/>
        </p:nvSpPr>
        <p:spPr bwMode="auto">
          <a:xfrm>
            <a:off x="4006850" y="48768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2</a:t>
            </a:r>
          </a:p>
        </p:txBody>
      </p:sp>
      <p:sp>
        <p:nvSpPr>
          <p:cNvPr id="61465" name="Text Box 25"/>
          <p:cNvSpPr txBox="1">
            <a:spLocks noChangeArrowheads="1"/>
          </p:cNvSpPr>
          <p:nvPr/>
        </p:nvSpPr>
        <p:spPr bwMode="auto">
          <a:xfrm>
            <a:off x="4672013" y="48768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3</a:t>
            </a:r>
          </a:p>
        </p:txBody>
      </p:sp>
      <p:sp>
        <p:nvSpPr>
          <p:cNvPr id="61466" name="Text Box 26"/>
          <p:cNvSpPr txBox="1">
            <a:spLocks noChangeArrowheads="1"/>
          </p:cNvSpPr>
          <p:nvPr/>
        </p:nvSpPr>
        <p:spPr bwMode="auto">
          <a:xfrm>
            <a:off x="5999163" y="48768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3</a:t>
            </a:r>
          </a:p>
        </p:txBody>
      </p:sp>
      <p:sp>
        <p:nvSpPr>
          <p:cNvPr id="61467" name="Text Box 27"/>
          <p:cNvSpPr txBox="1">
            <a:spLocks noChangeArrowheads="1"/>
          </p:cNvSpPr>
          <p:nvPr/>
        </p:nvSpPr>
        <p:spPr bwMode="auto">
          <a:xfrm>
            <a:off x="6664325" y="48768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4</a:t>
            </a:r>
          </a:p>
        </p:txBody>
      </p:sp>
      <p:sp>
        <p:nvSpPr>
          <p:cNvPr id="61468" name="Text Box 28"/>
          <p:cNvSpPr txBox="1">
            <a:spLocks noChangeArrowheads="1"/>
          </p:cNvSpPr>
          <p:nvPr/>
        </p:nvSpPr>
        <p:spPr bwMode="auto">
          <a:xfrm>
            <a:off x="501650" y="4902200"/>
            <a:ext cx="1390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Scan result:</a:t>
            </a:r>
          </a:p>
        </p:txBody>
      </p:sp>
      <p:sp>
        <p:nvSpPr>
          <p:cNvPr id="61469" name="Text Box 29"/>
          <p:cNvSpPr txBox="1">
            <a:spLocks noChangeArrowheads="1"/>
          </p:cNvSpPr>
          <p:nvPr/>
        </p:nvSpPr>
        <p:spPr bwMode="auto">
          <a:xfrm>
            <a:off x="2006600" y="5689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a</a:t>
            </a:r>
          </a:p>
        </p:txBody>
      </p:sp>
      <p:sp>
        <p:nvSpPr>
          <p:cNvPr id="61470" name="Text Box 30"/>
          <p:cNvSpPr txBox="1">
            <a:spLocks noChangeArrowheads="1"/>
          </p:cNvSpPr>
          <p:nvPr/>
        </p:nvSpPr>
        <p:spPr bwMode="auto">
          <a:xfrm>
            <a:off x="2670175" y="5689600"/>
            <a:ext cx="527050" cy="434975"/>
          </a:xfrm>
          <a:prstGeom prst="rect">
            <a:avLst/>
          </a:prstGeom>
          <a:solidFill>
            <a:srgbClr val="E7F4BE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c</a:t>
            </a:r>
          </a:p>
        </p:txBody>
      </p:sp>
      <p:sp>
        <p:nvSpPr>
          <p:cNvPr id="61471" name="Text Box 31"/>
          <p:cNvSpPr txBox="1">
            <a:spLocks noChangeArrowheads="1"/>
          </p:cNvSpPr>
          <p:nvPr/>
        </p:nvSpPr>
        <p:spPr bwMode="auto">
          <a:xfrm>
            <a:off x="3333750" y="5689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61472" name="Text Box 32"/>
          <p:cNvSpPr txBox="1">
            <a:spLocks noChangeArrowheads="1"/>
          </p:cNvSpPr>
          <p:nvPr/>
        </p:nvSpPr>
        <p:spPr bwMode="auto">
          <a:xfrm>
            <a:off x="3997325" y="5689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61473" name="Text Box 33"/>
          <p:cNvSpPr txBox="1">
            <a:spLocks noChangeArrowheads="1"/>
          </p:cNvSpPr>
          <p:nvPr/>
        </p:nvSpPr>
        <p:spPr bwMode="auto">
          <a:xfrm>
            <a:off x="501650" y="5729288"/>
            <a:ext cx="1327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Final array:</a:t>
            </a:r>
          </a:p>
        </p:txBody>
      </p:sp>
      <p:sp>
        <p:nvSpPr>
          <p:cNvPr id="61474" name="Line 34"/>
          <p:cNvSpPr>
            <a:spLocks noChangeShapeType="1"/>
          </p:cNvSpPr>
          <p:nvPr/>
        </p:nvSpPr>
        <p:spPr bwMode="auto">
          <a:xfrm>
            <a:off x="381000" y="5486400"/>
            <a:ext cx="716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75" name="Text Box 35"/>
          <p:cNvSpPr txBox="1">
            <a:spLocks noChangeArrowheads="1"/>
          </p:cNvSpPr>
          <p:nvPr/>
        </p:nvSpPr>
        <p:spPr bwMode="auto">
          <a:xfrm>
            <a:off x="2006600" y="6223000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61476" name="Text Box 36"/>
          <p:cNvSpPr txBox="1">
            <a:spLocks noChangeArrowheads="1"/>
          </p:cNvSpPr>
          <p:nvPr/>
        </p:nvSpPr>
        <p:spPr bwMode="auto">
          <a:xfrm>
            <a:off x="2670175" y="6223000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61477" name="Text Box 37"/>
          <p:cNvSpPr txBox="1">
            <a:spLocks noChangeArrowheads="1"/>
          </p:cNvSpPr>
          <p:nvPr/>
        </p:nvSpPr>
        <p:spPr bwMode="auto">
          <a:xfrm>
            <a:off x="3333750" y="6223000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2</a:t>
            </a:r>
          </a:p>
        </p:txBody>
      </p:sp>
      <p:sp>
        <p:nvSpPr>
          <p:cNvPr id="61478" name="Text Box 38"/>
          <p:cNvSpPr txBox="1">
            <a:spLocks noChangeArrowheads="1"/>
          </p:cNvSpPr>
          <p:nvPr/>
        </p:nvSpPr>
        <p:spPr bwMode="auto">
          <a:xfrm>
            <a:off x="3997325" y="6223000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3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C3F615-E82D-4158-B7FC-AE38D907AC67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438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smtClean="0"/>
              <a:t>Stream Compaction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534400" cy="1600200"/>
          </a:xfrm>
        </p:spPr>
        <p:txBody>
          <a:bodyPr/>
          <a:lstStyle/>
          <a:p>
            <a:pPr eaLnBrk="1" hangingPunct="1"/>
            <a:r>
              <a:rPr lang="en-US" sz="4000" smtClean="0"/>
              <a:t>Stream Compaction </a:t>
            </a:r>
          </a:p>
          <a:p>
            <a:pPr lvl="1" eaLnBrk="1" hangingPunct="1"/>
            <a:r>
              <a:rPr lang="en-US" sz="3600" i="1" smtClean="0">
                <a:solidFill>
                  <a:srgbClr val="CC3300"/>
                </a:solidFill>
              </a:rPr>
              <a:t>Step 3</a:t>
            </a:r>
            <a:r>
              <a:rPr lang="en-US" sz="3600" smtClean="0"/>
              <a:t>:  Scatter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3600" smtClean="0"/>
          </a:p>
          <a:p>
            <a:pPr lvl="1" eaLnBrk="1" hangingPunct="1">
              <a:buFont typeface="Wingdings" pitchFamily="2" charset="2"/>
              <a:buNone/>
            </a:pPr>
            <a:endParaRPr lang="en-US" sz="3600" smtClean="0"/>
          </a:p>
          <a:p>
            <a:pPr lvl="1" eaLnBrk="1" hangingPunct="1"/>
            <a:endParaRPr lang="en-US" sz="3600" smtClean="0"/>
          </a:p>
          <a:p>
            <a:pPr lvl="1" eaLnBrk="1" hangingPunct="1"/>
            <a:endParaRPr lang="en-US" sz="3600" smtClean="0"/>
          </a:p>
          <a:p>
            <a:pPr lvl="1" eaLnBrk="1" hangingPunct="1"/>
            <a:endParaRPr lang="en-US" sz="3600" smtClean="0"/>
          </a:p>
        </p:txBody>
      </p:sp>
      <p:sp>
        <p:nvSpPr>
          <p:cNvPr id="62468" name="Text Box 4"/>
          <p:cNvSpPr txBox="1">
            <a:spLocks noChangeArrowheads="1"/>
          </p:cNvSpPr>
          <p:nvPr/>
        </p:nvSpPr>
        <p:spPr bwMode="auto">
          <a:xfrm>
            <a:off x="1998663" y="38100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a</a:t>
            </a:r>
          </a:p>
        </p:txBody>
      </p:sp>
      <p:sp>
        <p:nvSpPr>
          <p:cNvPr id="62469" name="Text Box 5"/>
          <p:cNvSpPr txBox="1">
            <a:spLocks noChangeArrowheads="1"/>
          </p:cNvSpPr>
          <p:nvPr/>
        </p:nvSpPr>
        <p:spPr bwMode="auto">
          <a:xfrm>
            <a:off x="2662238" y="38100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b</a:t>
            </a:r>
          </a:p>
        </p:txBody>
      </p:sp>
      <p:sp>
        <p:nvSpPr>
          <p:cNvPr id="62470" name="Text Box 6"/>
          <p:cNvSpPr txBox="1">
            <a:spLocks noChangeArrowheads="1"/>
          </p:cNvSpPr>
          <p:nvPr/>
        </p:nvSpPr>
        <p:spPr bwMode="auto">
          <a:xfrm>
            <a:off x="5318125" y="38100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f</a:t>
            </a:r>
          </a:p>
        </p:txBody>
      </p:sp>
      <p:sp>
        <p:nvSpPr>
          <p:cNvPr id="62471" name="Text Box 7"/>
          <p:cNvSpPr txBox="1">
            <a:spLocks noChangeArrowheads="1"/>
          </p:cNvSpPr>
          <p:nvPr/>
        </p:nvSpPr>
        <p:spPr bwMode="auto">
          <a:xfrm>
            <a:off x="3325813" y="38100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c</a:t>
            </a:r>
          </a:p>
        </p:txBody>
      </p:sp>
      <p:sp>
        <p:nvSpPr>
          <p:cNvPr id="62472" name="Text Box 8"/>
          <p:cNvSpPr txBox="1">
            <a:spLocks noChangeArrowheads="1"/>
          </p:cNvSpPr>
          <p:nvPr/>
        </p:nvSpPr>
        <p:spPr bwMode="auto">
          <a:xfrm>
            <a:off x="3989388" y="3810000"/>
            <a:ext cx="527050" cy="434975"/>
          </a:xfrm>
          <a:prstGeom prst="rect">
            <a:avLst/>
          </a:prstGeom>
          <a:solidFill>
            <a:srgbClr val="E7F4BE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d</a:t>
            </a:r>
          </a:p>
        </p:txBody>
      </p:sp>
      <p:sp>
        <p:nvSpPr>
          <p:cNvPr id="62473" name="Text Box 9"/>
          <p:cNvSpPr txBox="1">
            <a:spLocks noChangeArrowheads="1"/>
          </p:cNvSpPr>
          <p:nvPr/>
        </p:nvSpPr>
        <p:spPr bwMode="auto">
          <a:xfrm>
            <a:off x="4654550" y="38100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e</a:t>
            </a:r>
          </a:p>
        </p:txBody>
      </p:sp>
      <p:sp>
        <p:nvSpPr>
          <p:cNvPr id="62474" name="Text Box 10"/>
          <p:cNvSpPr txBox="1">
            <a:spLocks noChangeArrowheads="1"/>
          </p:cNvSpPr>
          <p:nvPr/>
        </p:nvSpPr>
        <p:spPr bwMode="auto">
          <a:xfrm>
            <a:off x="5981700" y="38100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g</a:t>
            </a:r>
          </a:p>
        </p:txBody>
      </p:sp>
      <p:sp>
        <p:nvSpPr>
          <p:cNvPr id="62475" name="Text Box 11"/>
          <p:cNvSpPr txBox="1">
            <a:spLocks noChangeArrowheads="1"/>
          </p:cNvSpPr>
          <p:nvPr/>
        </p:nvSpPr>
        <p:spPr bwMode="auto">
          <a:xfrm>
            <a:off x="6646863" y="38100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h</a:t>
            </a:r>
          </a:p>
        </p:txBody>
      </p:sp>
      <p:sp>
        <p:nvSpPr>
          <p:cNvPr id="62476" name="Text Box 12"/>
          <p:cNvSpPr txBox="1">
            <a:spLocks noChangeArrowheads="1"/>
          </p:cNvSpPr>
          <p:nvPr/>
        </p:nvSpPr>
        <p:spPr bwMode="auto">
          <a:xfrm>
            <a:off x="1998663" y="4343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62477" name="Text Box 13"/>
          <p:cNvSpPr txBox="1">
            <a:spLocks noChangeArrowheads="1"/>
          </p:cNvSpPr>
          <p:nvPr/>
        </p:nvSpPr>
        <p:spPr bwMode="auto">
          <a:xfrm>
            <a:off x="2662238" y="4343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62478" name="Text Box 14"/>
          <p:cNvSpPr txBox="1">
            <a:spLocks noChangeArrowheads="1"/>
          </p:cNvSpPr>
          <p:nvPr/>
        </p:nvSpPr>
        <p:spPr bwMode="auto">
          <a:xfrm>
            <a:off x="5318125" y="4343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62479" name="Text Box 15"/>
          <p:cNvSpPr txBox="1">
            <a:spLocks noChangeArrowheads="1"/>
          </p:cNvSpPr>
          <p:nvPr/>
        </p:nvSpPr>
        <p:spPr bwMode="auto">
          <a:xfrm>
            <a:off x="3325813" y="4343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62480" name="Text Box 16"/>
          <p:cNvSpPr txBox="1">
            <a:spLocks noChangeArrowheads="1"/>
          </p:cNvSpPr>
          <p:nvPr/>
        </p:nvSpPr>
        <p:spPr bwMode="auto">
          <a:xfrm>
            <a:off x="3989388" y="4343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62481" name="Text Box 17"/>
          <p:cNvSpPr txBox="1">
            <a:spLocks noChangeArrowheads="1"/>
          </p:cNvSpPr>
          <p:nvPr/>
        </p:nvSpPr>
        <p:spPr bwMode="auto">
          <a:xfrm>
            <a:off x="4654550" y="4343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62482" name="Text Box 18"/>
          <p:cNvSpPr txBox="1">
            <a:spLocks noChangeArrowheads="1"/>
          </p:cNvSpPr>
          <p:nvPr/>
        </p:nvSpPr>
        <p:spPr bwMode="auto">
          <a:xfrm>
            <a:off x="5981700" y="4343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62483" name="Text Box 19"/>
          <p:cNvSpPr txBox="1">
            <a:spLocks noChangeArrowheads="1"/>
          </p:cNvSpPr>
          <p:nvPr/>
        </p:nvSpPr>
        <p:spPr bwMode="auto">
          <a:xfrm>
            <a:off x="6646863" y="4343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62484" name="Text Box 20"/>
          <p:cNvSpPr txBox="1">
            <a:spLocks noChangeArrowheads="1"/>
          </p:cNvSpPr>
          <p:nvPr/>
        </p:nvSpPr>
        <p:spPr bwMode="auto">
          <a:xfrm>
            <a:off x="2016125" y="48768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62485" name="Text Box 21"/>
          <p:cNvSpPr txBox="1">
            <a:spLocks noChangeArrowheads="1"/>
          </p:cNvSpPr>
          <p:nvPr/>
        </p:nvSpPr>
        <p:spPr bwMode="auto">
          <a:xfrm>
            <a:off x="2679700" y="48768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62486" name="Text Box 22"/>
          <p:cNvSpPr txBox="1">
            <a:spLocks noChangeArrowheads="1"/>
          </p:cNvSpPr>
          <p:nvPr/>
        </p:nvSpPr>
        <p:spPr bwMode="auto">
          <a:xfrm>
            <a:off x="5335588" y="48768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3</a:t>
            </a:r>
          </a:p>
        </p:txBody>
      </p:sp>
      <p:sp>
        <p:nvSpPr>
          <p:cNvPr id="62487" name="Text Box 23"/>
          <p:cNvSpPr txBox="1">
            <a:spLocks noChangeArrowheads="1"/>
          </p:cNvSpPr>
          <p:nvPr/>
        </p:nvSpPr>
        <p:spPr bwMode="auto">
          <a:xfrm>
            <a:off x="3343275" y="48768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62488" name="Text Box 24"/>
          <p:cNvSpPr txBox="1">
            <a:spLocks noChangeArrowheads="1"/>
          </p:cNvSpPr>
          <p:nvPr/>
        </p:nvSpPr>
        <p:spPr bwMode="auto">
          <a:xfrm>
            <a:off x="4006850" y="48768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2</a:t>
            </a:r>
          </a:p>
        </p:txBody>
      </p:sp>
      <p:sp>
        <p:nvSpPr>
          <p:cNvPr id="62489" name="Text Box 25"/>
          <p:cNvSpPr txBox="1">
            <a:spLocks noChangeArrowheads="1"/>
          </p:cNvSpPr>
          <p:nvPr/>
        </p:nvSpPr>
        <p:spPr bwMode="auto">
          <a:xfrm>
            <a:off x="4672013" y="48768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3</a:t>
            </a:r>
          </a:p>
        </p:txBody>
      </p:sp>
      <p:sp>
        <p:nvSpPr>
          <p:cNvPr id="62490" name="Text Box 26"/>
          <p:cNvSpPr txBox="1">
            <a:spLocks noChangeArrowheads="1"/>
          </p:cNvSpPr>
          <p:nvPr/>
        </p:nvSpPr>
        <p:spPr bwMode="auto">
          <a:xfrm>
            <a:off x="5999163" y="48768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3</a:t>
            </a:r>
          </a:p>
        </p:txBody>
      </p:sp>
      <p:sp>
        <p:nvSpPr>
          <p:cNvPr id="62491" name="Text Box 27"/>
          <p:cNvSpPr txBox="1">
            <a:spLocks noChangeArrowheads="1"/>
          </p:cNvSpPr>
          <p:nvPr/>
        </p:nvSpPr>
        <p:spPr bwMode="auto">
          <a:xfrm>
            <a:off x="6664325" y="48768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4</a:t>
            </a:r>
          </a:p>
        </p:txBody>
      </p:sp>
      <p:sp>
        <p:nvSpPr>
          <p:cNvPr id="62492" name="Text Box 28"/>
          <p:cNvSpPr txBox="1">
            <a:spLocks noChangeArrowheads="1"/>
          </p:cNvSpPr>
          <p:nvPr/>
        </p:nvSpPr>
        <p:spPr bwMode="auto">
          <a:xfrm>
            <a:off x="501650" y="4902200"/>
            <a:ext cx="1390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Scan result:</a:t>
            </a:r>
          </a:p>
        </p:txBody>
      </p:sp>
      <p:sp>
        <p:nvSpPr>
          <p:cNvPr id="62493" name="Text Box 29"/>
          <p:cNvSpPr txBox="1">
            <a:spLocks noChangeArrowheads="1"/>
          </p:cNvSpPr>
          <p:nvPr/>
        </p:nvSpPr>
        <p:spPr bwMode="auto">
          <a:xfrm>
            <a:off x="2006600" y="5689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a</a:t>
            </a:r>
          </a:p>
        </p:txBody>
      </p:sp>
      <p:sp>
        <p:nvSpPr>
          <p:cNvPr id="62494" name="Text Box 30"/>
          <p:cNvSpPr txBox="1">
            <a:spLocks noChangeArrowheads="1"/>
          </p:cNvSpPr>
          <p:nvPr/>
        </p:nvSpPr>
        <p:spPr bwMode="auto">
          <a:xfrm>
            <a:off x="2670175" y="5689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c</a:t>
            </a:r>
          </a:p>
        </p:txBody>
      </p:sp>
      <p:sp>
        <p:nvSpPr>
          <p:cNvPr id="62495" name="Text Box 31"/>
          <p:cNvSpPr txBox="1">
            <a:spLocks noChangeArrowheads="1"/>
          </p:cNvSpPr>
          <p:nvPr/>
        </p:nvSpPr>
        <p:spPr bwMode="auto">
          <a:xfrm>
            <a:off x="3333750" y="5689600"/>
            <a:ext cx="527050" cy="434975"/>
          </a:xfrm>
          <a:prstGeom prst="rect">
            <a:avLst/>
          </a:prstGeom>
          <a:solidFill>
            <a:srgbClr val="E7F4BE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d</a:t>
            </a:r>
          </a:p>
        </p:txBody>
      </p:sp>
      <p:sp>
        <p:nvSpPr>
          <p:cNvPr id="62496" name="Text Box 32"/>
          <p:cNvSpPr txBox="1">
            <a:spLocks noChangeArrowheads="1"/>
          </p:cNvSpPr>
          <p:nvPr/>
        </p:nvSpPr>
        <p:spPr bwMode="auto">
          <a:xfrm>
            <a:off x="3997325" y="5689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62497" name="Text Box 33"/>
          <p:cNvSpPr txBox="1">
            <a:spLocks noChangeArrowheads="1"/>
          </p:cNvSpPr>
          <p:nvPr/>
        </p:nvSpPr>
        <p:spPr bwMode="auto">
          <a:xfrm>
            <a:off x="501650" y="5729288"/>
            <a:ext cx="1327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Final array:</a:t>
            </a:r>
          </a:p>
        </p:txBody>
      </p:sp>
      <p:sp>
        <p:nvSpPr>
          <p:cNvPr id="62498" name="Line 34"/>
          <p:cNvSpPr>
            <a:spLocks noChangeShapeType="1"/>
          </p:cNvSpPr>
          <p:nvPr/>
        </p:nvSpPr>
        <p:spPr bwMode="auto">
          <a:xfrm>
            <a:off x="381000" y="5486400"/>
            <a:ext cx="716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99" name="Text Box 35"/>
          <p:cNvSpPr txBox="1">
            <a:spLocks noChangeArrowheads="1"/>
          </p:cNvSpPr>
          <p:nvPr/>
        </p:nvSpPr>
        <p:spPr bwMode="auto">
          <a:xfrm>
            <a:off x="2006600" y="6223000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62500" name="Text Box 36"/>
          <p:cNvSpPr txBox="1">
            <a:spLocks noChangeArrowheads="1"/>
          </p:cNvSpPr>
          <p:nvPr/>
        </p:nvSpPr>
        <p:spPr bwMode="auto">
          <a:xfrm>
            <a:off x="2670175" y="6223000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62501" name="Text Box 37"/>
          <p:cNvSpPr txBox="1">
            <a:spLocks noChangeArrowheads="1"/>
          </p:cNvSpPr>
          <p:nvPr/>
        </p:nvSpPr>
        <p:spPr bwMode="auto">
          <a:xfrm>
            <a:off x="3333750" y="6223000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2</a:t>
            </a:r>
          </a:p>
        </p:txBody>
      </p:sp>
      <p:sp>
        <p:nvSpPr>
          <p:cNvPr id="62502" name="Text Box 38"/>
          <p:cNvSpPr txBox="1">
            <a:spLocks noChangeArrowheads="1"/>
          </p:cNvSpPr>
          <p:nvPr/>
        </p:nvSpPr>
        <p:spPr bwMode="auto">
          <a:xfrm>
            <a:off x="3997325" y="6223000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3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C3F615-E82D-4158-B7FC-AE38D907AC67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048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smtClean="0"/>
              <a:t>Stream Compaction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534400" cy="1600200"/>
          </a:xfrm>
        </p:spPr>
        <p:txBody>
          <a:bodyPr/>
          <a:lstStyle/>
          <a:p>
            <a:pPr eaLnBrk="1" hangingPunct="1"/>
            <a:r>
              <a:rPr lang="en-US" sz="4000" smtClean="0"/>
              <a:t>Stream Compaction </a:t>
            </a:r>
          </a:p>
          <a:p>
            <a:pPr lvl="1" eaLnBrk="1" hangingPunct="1"/>
            <a:r>
              <a:rPr lang="en-US" sz="3600" i="1" smtClean="0">
                <a:solidFill>
                  <a:srgbClr val="CC3300"/>
                </a:solidFill>
              </a:rPr>
              <a:t>Step 3</a:t>
            </a:r>
            <a:r>
              <a:rPr lang="en-US" sz="3600" smtClean="0"/>
              <a:t>:  Scatter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3600" smtClean="0"/>
          </a:p>
          <a:p>
            <a:pPr lvl="1" eaLnBrk="1" hangingPunct="1">
              <a:buFont typeface="Wingdings" pitchFamily="2" charset="2"/>
              <a:buNone/>
            </a:pPr>
            <a:endParaRPr lang="en-US" sz="3600" smtClean="0"/>
          </a:p>
          <a:p>
            <a:pPr lvl="1" eaLnBrk="1" hangingPunct="1"/>
            <a:endParaRPr lang="en-US" sz="3600" smtClean="0"/>
          </a:p>
          <a:p>
            <a:pPr lvl="1" eaLnBrk="1" hangingPunct="1"/>
            <a:endParaRPr lang="en-US" sz="3600" smtClean="0"/>
          </a:p>
          <a:p>
            <a:pPr lvl="1" eaLnBrk="1" hangingPunct="1"/>
            <a:endParaRPr lang="en-US" sz="3600" smtClean="0"/>
          </a:p>
        </p:txBody>
      </p:sp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1998663" y="38100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a</a:t>
            </a:r>
          </a:p>
        </p:txBody>
      </p:sp>
      <p:sp>
        <p:nvSpPr>
          <p:cNvPr id="63493" name="Text Box 5"/>
          <p:cNvSpPr txBox="1">
            <a:spLocks noChangeArrowheads="1"/>
          </p:cNvSpPr>
          <p:nvPr/>
        </p:nvSpPr>
        <p:spPr bwMode="auto">
          <a:xfrm>
            <a:off x="2662238" y="38100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b</a:t>
            </a:r>
          </a:p>
        </p:txBody>
      </p:sp>
      <p:sp>
        <p:nvSpPr>
          <p:cNvPr id="63494" name="Text Box 6"/>
          <p:cNvSpPr txBox="1">
            <a:spLocks noChangeArrowheads="1"/>
          </p:cNvSpPr>
          <p:nvPr/>
        </p:nvSpPr>
        <p:spPr bwMode="auto">
          <a:xfrm>
            <a:off x="5318125" y="38100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f</a:t>
            </a:r>
          </a:p>
        </p:txBody>
      </p:sp>
      <p:sp>
        <p:nvSpPr>
          <p:cNvPr id="63495" name="Text Box 7"/>
          <p:cNvSpPr txBox="1">
            <a:spLocks noChangeArrowheads="1"/>
          </p:cNvSpPr>
          <p:nvPr/>
        </p:nvSpPr>
        <p:spPr bwMode="auto">
          <a:xfrm>
            <a:off x="3325813" y="38100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c</a:t>
            </a:r>
          </a:p>
        </p:txBody>
      </p:sp>
      <p:sp>
        <p:nvSpPr>
          <p:cNvPr id="63496" name="Text Box 8"/>
          <p:cNvSpPr txBox="1">
            <a:spLocks noChangeArrowheads="1"/>
          </p:cNvSpPr>
          <p:nvPr/>
        </p:nvSpPr>
        <p:spPr bwMode="auto">
          <a:xfrm>
            <a:off x="3989388" y="38100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d</a:t>
            </a:r>
          </a:p>
        </p:txBody>
      </p:sp>
      <p:sp>
        <p:nvSpPr>
          <p:cNvPr id="63497" name="Text Box 9"/>
          <p:cNvSpPr txBox="1">
            <a:spLocks noChangeArrowheads="1"/>
          </p:cNvSpPr>
          <p:nvPr/>
        </p:nvSpPr>
        <p:spPr bwMode="auto">
          <a:xfrm>
            <a:off x="4654550" y="38100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e</a:t>
            </a:r>
          </a:p>
        </p:txBody>
      </p:sp>
      <p:sp>
        <p:nvSpPr>
          <p:cNvPr id="63498" name="Text Box 10"/>
          <p:cNvSpPr txBox="1">
            <a:spLocks noChangeArrowheads="1"/>
          </p:cNvSpPr>
          <p:nvPr/>
        </p:nvSpPr>
        <p:spPr bwMode="auto">
          <a:xfrm>
            <a:off x="5981700" y="3810000"/>
            <a:ext cx="527050" cy="434975"/>
          </a:xfrm>
          <a:prstGeom prst="rect">
            <a:avLst/>
          </a:prstGeom>
          <a:solidFill>
            <a:srgbClr val="E7F4BE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g</a:t>
            </a:r>
          </a:p>
        </p:txBody>
      </p:sp>
      <p:sp>
        <p:nvSpPr>
          <p:cNvPr id="63499" name="Text Box 11"/>
          <p:cNvSpPr txBox="1">
            <a:spLocks noChangeArrowheads="1"/>
          </p:cNvSpPr>
          <p:nvPr/>
        </p:nvSpPr>
        <p:spPr bwMode="auto">
          <a:xfrm>
            <a:off x="6646863" y="38100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h</a:t>
            </a:r>
          </a:p>
        </p:txBody>
      </p:sp>
      <p:sp>
        <p:nvSpPr>
          <p:cNvPr id="63500" name="Text Box 12"/>
          <p:cNvSpPr txBox="1">
            <a:spLocks noChangeArrowheads="1"/>
          </p:cNvSpPr>
          <p:nvPr/>
        </p:nvSpPr>
        <p:spPr bwMode="auto">
          <a:xfrm>
            <a:off x="1998663" y="4343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63501" name="Text Box 13"/>
          <p:cNvSpPr txBox="1">
            <a:spLocks noChangeArrowheads="1"/>
          </p:cNvSpPr>
          <p:nvPr/>
        </p:nvSpPr>
        <p:spPr bwMode="auto">
          <a:xfrm>
            <a:off x="2662238" y="4343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63502" name="Text Box 14"/>
          <p:cNvSpPr txBox="1">
            <a:spLocks noChangeArrowheads="1"/>
          </p:cNvSpPr>
          <p:nvPr/>
        </p:nvSpPr>
        <p:spPr bwMode="auto">
          <a:xfrm>
            <a:off x="5318125" y="4343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63503" name="Text Box 15"/>
          <p:cNvSpPr txBox="1">
            <a:spLocks noChangeArrowheads="1"/>
          </p:cNvSpPr>
          <p:nvPr/>
        </p:nvSpPr>
        <p:spPr bwMode="auto">
          <a:xfrm>
            <a:off x="3325813" y="4343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63504" name="Text Box 16"/>
          <p:cNvSpPr txBox="1">
            <a:spLocks noChangeArrowheads="1"/>
          </p:cNvSpPr>
          <p:nvPr/>
        </p:nvSpPr>
        <p:spPr bwMode="auto">
          <a:xfrm>
            <a:off x="3989388" y="4343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63505" name="Text Box 17"/>
          <p:cNvSpPr txBox="1">
            <a:spLocks noChangeArrowheads="1"/>
          </p:cNvSpPr>
          <p:nvPr/>
        </p:nvSpPr>
        <p:spPr bwMode="auto">
          <a:xfrm>
            <a:off x="4654550" y="4343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63506" name="Text Box 18"/>
          <p:cNvSpPr txBox="1">
            <a:spLocks noChangeArrowheads="1"/>
          </p:cNvSpPr>
          <p:nvPr/>
        </p:nvSpPr>
        <p:spPr bwMode="auto">
          <a:xfrm>
            <a:off x="5981700" y="4343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63507" name="Text Box 19"/>
          <p:cNvSpPr txBox="1">
            <a:spLocks noChangeArrowheads="1"/>
          </p:cNvSpPr>
          <p:nvPr/>
        </p:nvSpPr>
        <p:spPr bwMode="auto">
          <a:xfrm>
            <a:off x="6646863" y="4343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63508" name="Text Box 20"/>
          <p:cNvSpPr txBox="1">
            <a:spLocks noChangeArrowheads="1"/>
          </p:cNvSpPr>
          <p:nvPr/>
        </p:nvSpPr>
        <p:spPr bwMode="auto">
          <a:xfrm>
            <a:off x="2016125" y="48768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63509" name="Text Box 21"/>
          <p:cNvSpPr txBox="1">
            <a:spLocks noChangeArrowheads="1"/>
          </p:cNvSpPr>
          <p:nvPr/>
        </p:nvSpPr>
        <p:spPr bwMode="auto">
          <a:xfrm>
            <a:off x="2679700" y="48768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63510" name="Text Box 22"/>
          <p:cNvSpPr txBox="1">
            <a:spLocks noChangeArrowheads="1"/>
          </p:cNvSpPr>
          <p:nvPr/>
        </p:nvSpPr>
        <p:spPr bwMode="auto">
          <a:xfrm>
            <a:off x="5335588" y="48768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3</a:t>
            </a:r>
          </a:p>
        </p:txBody>
      </p:sp>
      <p:sp>
        <p:nvSpPr>
          <p:cNvPr id="63511" name="Text Box 23"/>
          <p:cNvSpPr txBox="1">
            <a:spLocks noChangeArrowheads="1"/>
          </p:cNvSpPr>
          <p:nvPr/>
        </p:nvSpPr>
        <p:spPr bwMode="auto">
          <a:xfrm>
            <a:off x="3343275" y="48768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63512" name="Text Box 24"/>
          <p:cNvSpPr txBox="1">
            <a:spLocks noChangeArrowheads="1"/>
          </p:cNvSpPr>
          <p:nvPr/>
        </p:nvSpPr>
        <p:spPr bwMode="auto">
          <a:xfrm>
            <a:off x="4006850" y="48768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2</a:t>
            </a:r>
          </a:p>
        </p:txBody>
      </p:sp>
      <p:sp>
        <p:nvSpPr>
          <p:cNvPr id="63513" name="Text Box 25"/>
          <p:cNvSpPr txBox="1">
            <a:spLocks noChangeArrowheads="1"/>
          </p:cNvSpPr>
          <p:nvPr/>
        </p:nvSpPr>
        <p:spPr bwMode="auto">
          <a:xfrm>
            <a:off x="4672013" y="48768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3</a:t>
            </a:r>
          </a:p>
        </p:txBody>
      </p:sp>
      <p:sp>
        <p:nvSpPr>
          <p:cNvPr id="63514" name="Text Box 26"/>
          <p:cNvSpPr txBox="1">
            <a:spLocks noChangeArrowheads="1"/>
          </p:cNvSpPr>
          <p:nvPr/>
        </p:nvSpPr>
        <p:spPr bwMode="auto">
          <a:xfrm>
            <a:off x="5999163" y="48768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3</a:t>
            </a:r>
          </a:p>
        </p:txBody>
      </p:sp>
      <p:sp>
        <p:nvSpPr>
          <p:cNvPr id="63515" name="Text Box 27"/>
          <p:cNvSpPr txBox="1">
            <a:spLocks noChangeArrowheads="1"/>
          </p:cNvSpPr>
          <p:nvPr/>
        </p:nvSpPr>
        <p:spPr bwMode="auto">
          <a:xfrm>
            <a:off x="6664325" y="48768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4</a:t>
            </a:r>
          </a:p>
        </p:txBody>
      </p:sp>
      <p:sp>
        <p:nvSpPr>
          <p:cNvPr id="63516" name="Text Box 28"/>
          <p:cNvSpPr txBox="1">
            <a:spLocks noChangeArrowheads="1"/>
          </p:cNvSpPr>
          <p:nvPr/>
        </p:nvSpPr>
        <p:spPr bwMode="auto">
          <a:xfrm>
            <a:off x="501650" y="4902200"/>
            <a:ext cx="1390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Scan result:</a:t>
            </a:r>
          </a:p>
        </p:txBody>
      </p:sp>
      <p:sp>
        <p:nvSpPr>
          <p:cNvPr id="63517" name="Text Box 29"/>
          <p:cNvSpPr txBox="1">
            <a:spLocks noChangeArrowheads="1"/>
          </p:cNvSpPr>
          <p:nvPr/>
        </p:nvSpPr>
        <p:spPr bwMode="auto">
          <a:xfrm>
            <a:off x="2006600" y="5689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a</a:t>
            </a:r>
          </a:p>
        </p:txBody>
      </p:sp>
      <p:sp>
        <p:nvSpPr>
          <p:cNvPr id="63518" name="Text Box 30"/>
          <p:cNvSpPr txBox="1">
            <a:spLocks noChangeArrowheads="1"/>
          </p:cNvSpPr>
          <p:nvPr/>
        </p:nvSpPr>
        <p:spPr bwMode="auto">
          <a:xfrm>
            <a:off x="2670175" y="5689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c</a:t>
            </a:r>
          </a:p>
        </p:txBody>
      </p:sp>
      <p:sp>
        <p:nvSpPr>
          <p:cNvPr id="63519" name="Text Box 31"/>
          <p:cNvSpPr txBox="1">
            <a:spLocks noChangeArrowheads="1"/>
          </p:cNvSpPr>
          <p:nvPr/>
        </p:nvSpPr>
        <p:spPr bwMode="auto">
          <a:xfrm>
            <a:off x="3333750" y="5689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d</a:t>
            </a:r>
          </a:p>
        </p:txBody>
      </p:sp>
      <p:sp>
        <p:nvSpPr>
          <p:cNvPr id="63520" name="Text Box 32"/>
          <p:cNvSpPr txBox="1">
            <a:spLocks noChangeArrowheads="1"/>
          </p:cNvSpPr>
          <p:nvPr/>
        </p:nvSpPr>
        <p:spPr bwMode="auto">
          <a:xfrm>
            <a:off x="3997325" y="5689600"/>
            <a:ext cx="527050" cy="434975"/>
          </a:xfrm>
          <a:prstGeom prst="rect">
            <a:avLst/>
          </a:prstGeom>
          <a:solidFill>
            <a:srgbClr val="E7F4BE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g</a:t>
            </a:r>
          </a:p>
        </p:txBody>
      </p:sp>
      <p:sp>
        <p:nvSpPr>
          <p:cNvPr id="63521" name="Text Box 33"/>
          <p:cNvSpPr txBox="1">
            <a:spLocks noChangeArrowheads="1"/>
          </p:cNvSpPr>
          <p:nvPr/>
        </p:nvSpPr>
        <p:spPr bwMode="auto">
          <a:xfrm>
            <a:off x="501650" y="5729288"/>
            <a:ext cx="1327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Final array:</a:t>
            </a:r>
          </a:p>
        </p:txBody>
      </p:sp>
      <p:sp>
        <p:nvSpPr>
          <p:cNvPr id="63522" name="Line 34"/>
          <p:cNvSpPr>
            <a:spLocks noChangeShapeType="1"/>
          </p:cNvSpPr>
          <p:nvPr/>
        </p:nvSpPr>
        <p:spPr bwMode="auto">
          <a:xfrm>
            <a:off x="381000" y="5486400"/>
            <a:ext cx="716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23" name="Text Box 35"/>
          <p:cNvSpPr txBox="1">
            <a:spLocks noChangeArrowheads="1"/>
          </p:cNvSpPr>
          <p:nvPr/>
        </p:nvSpPr>
        <p:spPr bwMode="auto">
          <a:xfrm>
            <a:off x="2006600" y="6223000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63524" name="Text Box 36"/>
          <p:cNvSpPr txBox="1">
            <a:spLocks noChangeArrowheads="1"/>
          </p:cNvSpPr>
          <p:nvPr/>
        </p:nvSpPr>
        <p:spPr bwMode="auto">
          <a:xfrm>
            <a:off x="2670175" y="6223000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63525" name="Text Box 37"/>
          <p:cNvSpPr txBox="1">
            <a:spLocks noChangeArrowheads="1"/>
          </p:cNvSpPr>
          <p:nvPr/>
        </p:nvSpPr>
        <p:spPr bwMode="auto">
          <a:xfrm>
            <a:off x="3333750" y="6223000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2</a:t>
            </a:r>
          </a:p>
        </p:txBody>
      </p:sp>
      <p:sp>
        <p:nvSpPr>
          <p:cNvPr id="63526" name="Text Box 38"/>
          <p:cNvSpPr txBox="1">
            <a:spLocks noChangeArrowheads="1"/>
          </p:cNvSpPr>
          <p:nvPr/>
        </p:nvSpPr>
        <p:spPr bwMode="auto">
          <a:xfrm>
            <a:off x="3997325" y="6223000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3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C3F615-E82D-4158-B7FC-AE38D907AC67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148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smtClean="0"/>
              <a:t>Stream Compaction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534400" cy="1600200"/>
          </a:xfrm>
        </p:spPr>
        <p:txBody>
          <a:bodyPr/>
          <a:lstStyle/>
          <a:p>
            <a:pPr eaLnBrk="1" hangingPunct="1"/>
            <a:r>
              <a:rPr lang="en-US" sz="4000" smtClean="0"/>
              <a:t>Stream Compaction </a:t>
            </a:r>
          </a:p>
          <a:p>
            <a:pPr lvl="1" eaLnBrk="1" hangingPunct="1"/>
            <a:r>
              <a:rPr lang="en-US" sz="3600" i="1" smtClean="0">
                <a:solidFill>
                  <a:srgbClr val="CC3300"/>
                </a:solidFill>
              </a:rPr>
              <a:t>Step 3</a:t>
            </a:r>
            <a:r>
              <a:rPr lang="en-US" sz="3600" smtClean="0"/>
              <a:t>:  Scatter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3600" smtClean="0"/>
          </a:p>
          <a:p>
            <a:pPr lvl="1" eaLnBrk="1" hangingPunct="1">
              <a:buFont typeface="Wingdings" pitchFamily="2" charset="2"/>
              <a:buNone/>
            </a:pPr>
            <a:endParaRPr lang="en-US" sz="3600" smtClean="0"/>
          </a:p>
          <a:p>
            <a:pPr lvl="1" eaLnBrk="1" hangingPunct="1"/>
            <a:endParaRPr lang="en-US" sz="3600" smtClean="0"/>
          </a:p>
          <a:p>
            <a:pPr lvl="1" eaLnBrk="1" hangingPunct="1"/>
            <a:endParaRPr lang="en-US" sz="3600" smtClean="0"/>
          </a:p>
          <a:p>
            <a:pPr lvl="1" eaLnBrk="1" hangingPunct="1"/>
            <a:endParaRPr lang="en-US" sz="3600" smtClean="0"/>
          </a:p>
        </p:txBody>
      </p:sp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1998663" y="38100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a</a:t>
            </a:r>
          </a:p>
        </p:txBody>
      </p:sp>
      <p:sp>
        <p:nvSpPr>
          <p:cNvPr id="64517" name="Text Box 5"/>
          <p:cNvSpPr txBox="1">
            <a:spLocks noChangeArrowheads="1"/>
          </p:cNvSpPr>
          <p:nvPr/>
        </p:nvSpPr>
        <p:spPr bwMode="auto">
          <a:xfrm>
            <a:off x="2662238" y="38100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b</a:t>
            </a:r>
          </a:p>
        </p:txBody>
      </p:sp>
      <p:sp>
        <p:nvSpPr>
          <p:cNvPr id="64518" name="Text Box 6"/>
          <p:cNvSpPr txBox="1">
            <a:spLocks noChangeArrowheads="1"/>
          </p:cNvSpPr>
          <p:nvPr/>
        </p:nvSpPr>
        <p:spPr bwMode="auto">
          <a:xfrm>
            <a:off x="5318125" y="38100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f</a:t>
            </a:r>
          </a:p>
        </p:txBody>
      </p:sp>
      <p:sp>
        <p:nvSpPr>
          <p:cNvPr id="64519" name="Text Box 7"/>
          <p:cNvSpPr txBox="1">
            <a:spLocks noChangeArrowheads="1"/>
          </p:cNvSpPr>
          <p:nvPr/>
        </p:nvSpPr>
        <p:spPr bwMode="auto">
          <a:xfrm>
            <a:off x="3325813" y="38100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c</a:t>
            </a:r>
          </a:p>
        </p:txBody>
      </p:sp>
      <p:sp>
        <p:nvSpPr>
          <p:cNvPr id="64520" name="Text Box 8"/>
          <p:cNvSpPr txBox="1">
            <a:spLocks noChangeArrowheads="1"/>
          </p:cNvSpPr>
          <p:nvPr/>
        </p:nvSpPr>
        <p:spPr bwMode="auto">
          <a:xfrm>
            <a:off x="3989388" y="38100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d</a:t>
            </a:r>
          </a:p>
        </p:txBody>
      </p:sp>
      <p:sp>
        <p:nvSpPr>
          <p:cNvPr id="64521" name="Text Box 9"/>
          <p:cNvSpPr txBox="1">
            <a:spLocks noChangeArrowheads="1"/>
          </p:cNvSpPr>
          <p:nvPr/>
        </p:nvSpPr>
        <p:spPr bwMode="auto">
          <a:xfrm>
            <a:off x="4654550" y="38100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e</a:t>
            </a:r>
          </a:p>
        </p:txBody>
      </p:sp>
      <p:sp>
        <p:nvSpPr>
          <p:cNvPr id="64522" name="Text Box 10"/>
          <p:cNvSpPr txBox="1">
            <a:spLocks noChangeArrowheads="1"/>
          </p:cNvSpPr>
          <p:nvPr/>
        </p:nvSpPr>
        <p:spPr bwMode="auto">
          <a:xfrm>
            <a:off x="5981700" y="38100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g</a:t>
            </a:r>
          </a:p>
        </p:txBody>
      </p:sp>
      <p:sp>
        <p:nvSpPr>
          <p:cNvPr id="64523" name="Text Box 11"/>
          <p:cNvSpPr txBox="1">
            <a:spLocks noChangeArrowheads="1"/>
          </p:cNvSpPr>
          <p:nvPr/>
        </p:nvSpPr>
        <p:spPr bwMode="auto">
          <a:xfrm>
            <a:off x="6646863" y="38100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h</a:t>
            </a:r>
          </a:p>
        </p:txBody>
      </p:sp>
      <p:sp>
        <p:nvSpPr>
          <p:cNvPr id="64524" name="Text Box 12"/>
          <p:cNvSpPr txBox="1">
            <a:spLocks noChangeArrowheads="1"/>
          </p:cNvSpPr>
          <p:nvPr/>
        </p:nvSpPr>
        <p:spPr bwMode="auto">
          <a:xfrm>
            <a:off x="1998663" y="4343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64525" name="Text Box 13"/>
          <p:cNvSpPr txBox="1">
            <a:spLocks noChangeArrowheads="1"/>
          </p:cNvSpPr>
          <p:nvPr/>
        </p:nvSpPr>
        <p:spPr bwMode="auto">
          <a:xfrm>
            <a:off x="2662238" y="4343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64526" name="Text Box 14"/>
          <p:cNvSpPr txBox="1">
            <a:spLocks noChangeArrowheads="1"/>
          </p:cNvSpPr>
          <p:nvPr/>
        </p:nvSpPr>
        <p:spPr bwMode="auto">
          <a:xfrm>
            <a:off x="5318125" y="4343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64527" name="Text Box 15"/>
          <p:cNvSpPr txBox="1">
            <a:spLocks noChangeArrowheads="1"/>
          </p:cNvSpPr>
          <p:nvPr/>
        </p:nvSpPr>
        <p:spPr bwMode="auto">
          <a:xfrm>
            <a:off x="3325813" y="4343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64528" name="Text Box 16"/>
          <p:cNvSpPr txBox="1">
            <a:spLocks noChangeArrowheads="1"/>
          </p:cNvSpPr>
          <p:nvPr/>
        </p:nvSpPr>
        <p:spPr bwMode="auto">
          <a:xfrm>
            <a:off x="3989388" y="4343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64529" name="Text Box 17"/>
          <p:cNvSpPr txBox="1">
            <a:spLocks noChangeArrowheads="1"/>
          </p:cNvSpPr>
          <p:nvPr/>
        </p:nvSpPr>
        <p:spPr bwMode="auto">
          <a:xfrm>
            <a:off x="4654550" y="4343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64530" name="Text Box 18"/>
          <p:cNvSpPr txBox="1">
            <a:spLocks noChangeArrowheads="1"/>
          </p:cNvSpPr>
          <p:nvPr/>
        </p:nvSpPr>
        <p:spPr bwMode="auto">
          <a:xfrm>
            <a:off x="5981700" y="4343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64531" name="Text Box 19"/>
          <p:cNvSpPr txBox="1">
            <a:spLocks noChangeArrowheads="1"/>
          </p:cNvSpPr>
          <p:nvPr/>
        </p:nvSpPr>
        <p:spPr bwMode="auto">
          <a:xfrm>
            <a:off x="6646863" y="4343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64532" name="Text Box 20"/>
          <p:cNvSpPr txBox="1">
            <a:spLocks noChangeArrowheads="1"/>
          </p:cNvSpPr>
          <p:nvPr/>
        </p:nvSpPr>
        <p:spPr bwMode="auto">
          <a:xfrm>
            <a:off x="2016125" y="48768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64533" name="Text Box 21"/>
          <p:cNvSpPr txBox="1">
            <a:spLocks noChangeArrowheads="1"/>
          </p:cNvSpPr>
          <p:nvPr/>
        </p:nvSpPr>
        <p:spPr bwMode="auto">
          <a:xfrm>
            <a:off x="2679700" y="48768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64534" name="Text Box 22"/>
          <p:cNvSpPr txBox="1">
            <a:spLocks noChangeArrowheads="1"/>
          </p:cNvSpPr>
          <p:nvPr/>
        </p:nvSpPr>
        <p:spPr bwMode="auto">
          <a:xfrm>
            <a:off x="5335588" y="48768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3</a:t>
            </a:r>
          </a:p>
        </p:txBody>
      </p:sp>
      <p:sp>
        <p:nvSpPr>
          <p:cNvPr id="64535" name="Text Box 23"/>
          <p:cNvSpPr txBox="1">
            <a:spLocks noChangeArrowheads="1"/>
          </p:cNvSpPr>
          <p:nvPr/>
        </p:nvSpPr>
        <p:spPr bwMode="auto">
          <a:xfrm>
            <a:off x="3343275" y="48768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64536" name="Text Box 24"/>
          <p:cNvSpPr txBox="1">
            <a:spLocks noChangeArrowheads="1"/>
          </p:cNvSpPr>
          <p:nvPr/>
        </p:nvSpPr>
        <p:spPr bwMode="auto">
          <a:xfrm>
            <a:off x="4006850" y="48768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2</a:t>
            </a:r>
          </a:p>
        </p:txBody>
      </p:sp>
      <p:sp>
        <p:nvSpPr>
          <p:cNvPr id="64537" name="Text Box 25"/>
          <p:cNvSpPr txBox="1">
            <a:spLocks noChangeArrowheads="1"/>
          </p:cNvSpPr>
          <p:nvPr/>
        </p:nvSpPr>
        <p:spPr bwMode="auto">
          <a:xfrm>
            <a:off x="4672013" y="48768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3</a:t>
            </a:r>
          </a:p>
        </p:txBody>
      </p:sp>
      <p:sp>
        <p:nvSpPr>
          <p:cNvPr id="64538" name="Text Box 26"/>
          <p:cNvSpPr txBox="1">
            <a:spLocks noChangeArrowheads="1"/>
          </p:cNvSpPr>
          <p:nvPr/>
        </p:nvSpPr>
        <p:spPr bwMode="auto">
          <a:xfrm>
            <a:off x="5999163" y="48768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3</a:t>
            </a:r>
          </a:p>
        </p:txBody>
      </p:sp>
      <p:sp>
        <p:nvSpPr>
          <p:cNvPr id="64539" name="Text Box 27"/>
          <p:cNvSpPr txBox="1">
            <a:spLocks noChangeArrowheads="1"/>
          </p:cNvSpPr>
          <p:nvPr/>
        </p:nvSpPr>
        <p:spPr bwMode="auto">
          <a:xfrm>
            <a:off x="6664325" y="48768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4</a:t>
            </a:r>
          </a:p>
        </p:txBody>
      </p:sp>
      <p:sp>
        <p:nvSpPr>
          <p:cNvPr id="64540" name="Text Box 28"/>
          <p:cNvSpPr txBox="1">
            <a:spLocks noChangeArrowheads="1"/>
          </p:cNvSpPr>
          <p:nvPr/>
        </p:nvSpPr>
        <p:spPr bwMode="auto">
          <a:xfrm>
            <a:off x="501650" y="4902200"/>
            <a:ext cx="1390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Scan result:</a:t>
            </a:r>
          </a:p>
        </p:txBody>
      </p:sp>
      <p:sp>
        <p:nvSpPr>
          <p:cNvPr id="64541" name="Text Box 29"/>
          <p:cNvSpPr txBox="1">
            <a:spLocks noChangeArrowheads="1"/>
          </p:cNvSpPr>
          <p:nvPr/>
        </p:nvSpPr>
        <p:spPr bwMode="auto">
          <a:xfrm>
            <a:off x="2006600" y="5689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64542" name="Text Box 30"/>
          <p:cNvSpPr txBox="1">
            <a:spLocks noChangeArrowheads="1"/>
          </p:cNvSpPr>
          <p:nvPr/>
        </p:nvSpPr>
        <p:spPr bwMode="auto">
          <a:xfrm>
            <a:off x="2670175" y="5689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64543" name="Text Box 31"/>
          <p:cNvSpPr txBox="1">
            <a:spLocks noChangeArrowheads="1"/>
          </p:cNvSpPr>
          <p:nvPr/>
        </p:nvSpPr>
        <p:spPr bwMode="auto">
          <a:xfrm>
            <a:off x="3333750" y="5689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64544" name="Text Box 32"/>
          <p:cNvSpPr txBox="1">
            <a:spLocks noChangeArrowheads="1"/>
          </p:cNvSpPr>
          <p:nvPr/>
        </p:nvSpPr>
        <p:spPr bwMode="auto">
          <a:xfrm>
            <a:off x="3997325" y="5689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64545" name="Text Box 33"/>
          <p:cNvSpPr txBox="1">
            <a:spLocks noChangeArrowheads="1"/>
          </p:cNvSpPr>
          <p:nvPr/>
        </p:nvSpPr>
        <p:spPr bwMode="auto">
          <a:xfrm>
            <a:off x="501650" y="5729288"/>
            <a:ext cx="1327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Final array:</a:t>
            </a:r>
          </a:p>
        </p:txBody>
      </p:sp>
      <p:sp>
        <p:nvSpPr>
          <p:cNvPr id="64546" name="Line 34"/>
          <p:cNvSpPr>
            <a:spLocks noChangeShapeType="1"/>
          </p:cNvSpPr>
          <p:nvPr/>
        </p:nvSpPr>
        <p:spPr bwMode="auto">
          <a:xfrm>
            <a:off x="381000" y="5486400"/>
            <a:ext cx="716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47" name="Rectangle 35"/>
          <p:cNvSpPr>
            <a:spLocks noChangeArrowheads="1"/>
          </p:cNvSpPr>
          <p:nvPr/>
        </p:nvSpPr>
        <p:spPr bwMode="auto">
          <a:xfrm>
            <a:off x="4419600" y="6172200"/>
            <a:ext cx="4800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3200"/>
              <a:t>Scatter runs in parallel!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3200" i="1">
              <a:solidFill>
                <a:srgbClr val="CC3300"/>
              </a:solidFill>
            </a:endParaRPr>
          </a:p>
        </p:txBody>
      </p:sp>
      <p:sp>
        <p:nvSpPr>
          <p:cNvPr id="64548" name="Text Box 36"/>
          <p:cNvSpPr txBox="1">
            <a:spLocks noChangeArrowheads="1"/>
          </p:cNvSpPr>
          <p:nvPr/>
        </p:nvSpPr>
        <p:spPr bwMode="auto">
          <a:xfrm>
            <a:off x="2006600" y="6223000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64549" name="Text Box 37"/>
          <p:cNvSpPr txBox="1">
            <a:spLocks noChangeArrowheads="1"/>
          </p:cNvSpPr>
          <p:nvPr/>
        </p:nvSpPr>
        <p:spPr bwMode="auto">
          <a:xfrm>
            <a:off x="2670175" y="6223000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64550" name="Text Box 38"/>
          <p:cNvSpPr txBox="1">
            <a:spLocks noChangeArrowheads="1"/>
          </p:cNvSpPr>
          <p:nvPr/>
        </p:nvSpPr>
        <p:spPr bwMode="auto">
          <a:xfrm>
            <a:off x="3333750" y="6223000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2</a:t>
            </a:r>
          </a:p>
        </p:txBody>
      </p:sp>
      <p:sp>
        <p:nvSpPr>
          <p:cNvPr id="64551" name="Text Box 39"/>
          <p:cNvSpPr txBox="1">
            <a:spLocks noChangeArrowheads="1"/>
          </p:cNvSpPr>
          <p:nvPr/>
        </p:nvSpPr>
        <p:spPr bwMode="auto">
          <a:xfrm>
            <a:off x="3997325" y="6223000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3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C3F615-E82D-4158-B7FC-AE38D907AC67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1139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smtClean="0"/>
              <a:t>Stream Compaction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534400" cy="1600200"/>
          </a:xfrm>
        </p:spPr>
        <p:txBody>
          <a:bodyPr/>
          <a:lstStyle/>
          <a:p>
            <a:pPr eaLnBrk="1" hangingPunct="1"/>
            <a:r>
              <a:rPr lang="en-US" sz="4000" smtClean="0"/>
              <a:t>Stream Compaction </a:t>
            </a:r>
          </a:p>
          <a:p>
            <a:pPr lvl="1" eaLnBrk="1" hangingPunct="1"/>
            <a:r>
              <a:rPr lang="en-US" sz="3600" i="1" smtClean="0">
                <a:solidFill>
                  <a:srgbClr val="CC3300"/>
                </a:solidFill>
              </a:rPr>
              <a:t>Step 3</a:t>
            </a:r>
            <a:r>
              <a:rPr lang="en-US" sz="3600" smtClean="0"/>
              <a:t>:  Scatter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3600" smtClean="0"/>
          </a:p>
          <a:p>
            <a:pPr lvl="1" eaLnBrk="1" hangingPunct="1">
              <a:buFont typeface="Wingdings" pitchFamily="2" charset="2"/>
              <a:buNone/>
            </a:pPr>
            <a:endParaRPr lang="en-US" sz="3600" smtClean="0"/>
          </a:p>
          <a:p>
            <a:pPr lvl="1" eaLnBrk="1" hangingPunct="1"/>
            <a:endParaRPr lang="en-US" sz="3600" smtClean="0"/>
          </a:p>
          <a:p>
            <a:pPr lvl="1" eaLnBrk="1" hangingPunct="1"/>
            <a:endParaRPr lang="en-US" sz="3600" smtClean="0"/>
          </a:p>
          <a:p>
            <a:pPr lvl="1" eaLnBrk="1" hangingPunct="1"/>
            <a:endParaRPr lang="en-US" sz="3600" smtClean="0"/>
          </a:p>
        </p:txBody>
      </p:sp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1998663" y="38100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a</a:t>
            </a:r>
          </a:p>
        </p:txBody>
      </p:sp>
      <p:sp>
        <p:nvSpPr>
          <p:cNvPr id="65541" name="Text Box 5"/>
          <p:cNvSpPr txBox="1">
            <a:spLocks noChangeArrowheads="1"/>
          </p:cNvSpPr>
          <p:nvPr/>
        </p:nvSpPr>
        <p:spPr bwMode="auto">
          <a:xfrm>
            <a:off x="2662238" y="38100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b</a:t>
            </a:r>
          </a:p>
        </p:txBody>
      </p:sp>
      <p:sp>
        <p:nvSpPr>
          <p:cNvPr id="65542" name="Text Box 6"/>
          <p:cNvSpPr txBox="1">
            <a:spLocks noChangeArrowheads="1"/>
          </p:cNvSpPr>
          <p:nvPr/>
        </p:nvSpPr>
        <p:spPr bwMode="auto">
          <a:xfrm>
            <a:off x="5318125" y="38100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f</a:t>
            </a:r>
          </a:p>
        </p:txBody>
      </p:sp>
      <p:sp>
        <p:nvSpPr>
          <p:cNvPr id="65543" name="Text Box 7"/>
          <p:cNvSpPr txBox="1">
            <a:spLocks noChangeArrowheads="1"/>
          </p:cNvSpPr>
          <p:nvPr/>
        </p:nvSpPr>
        <p:spPr bwMode="auto">
          <a:xfrm>
            <a:off x="3325813" y="38100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c</a:t>
            </a:r>
          </a:p>
        </p:txBody>
      </p:sp>
      <p:sp>
        <p:nvSpPr>
          <p:cNvPr id="65544" name="Text Box 8"/>
          <p:cNvSpPr txBox="1">
            <a:spLocks noChangeArrowheads="1"/>
          </p:cNvSpPr>
          <p:nvPr/>
        </p:nvSpPr>
        <p:spPr bwMode="auto">
          <a:xfrm>
            <a:off x="3989388" y="38100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d</a:t>
            </a:r>
          </a:p>
        </p:txBody>
      </p:sp>
      <p:sp>
        <p:nvSpPr>
          <p:cNvPr id="65545" name="Text Box 9"/>
          <p:cNvSpPr txBox="1">
            <a:spLocks noChangeArrowheads="1"/>
          </p:cNvSpPr>
          <p:nvPr/>
        </p:nvSpPr>
        <p:spPr bwMode="auto">
          <a:xfrm>
            <a:off x="4654550" y="38100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e</a:t>
            </a:r>
          </a:p>
        </p:txBody>
      </p:sp>
      <p:sp>
        <p:nvSpPr>
          <p:cNvPr id="65546" name="Text Box 10"/>
          <p:cNvSpPr txBox="1">
            <a:spLocks noChangeArrowheads="1"/>
          </p:cNvSpPr>
          <p:nvPr/>
        </p:nvSpPr>
        <p:spPr bwMode="auto">
          <a:xfrm>
            <a:off x="5981700" y="38100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g</a:t>
            </a:r>
          </a:p>
        </p:txBody>
      </p:sp>
      <p:sp>
        <p:nvSpPr>
          <p:cNvPr id="65547" name="Text Box 11"/>
          <p:cNvSpPr txBox="1">
            <a:spLocks noChangeArrowheads="1"/>
          </p:cNvSpPr>
          <p:nvPr/>
        </p:nvSpPr>
        <p:spPr bwMode="auto">
          <a:xfrm>
            <a:off x="6646863" y="38100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h</a:t>
            </a:r>
          </a:p>
        </p:txBody>
      </p:sp>
      <p:sp>
        <p:nvSpPr>
          <p:cNvPr id="65548" name="Text Box 12"/>
          <p:cNvSpPr txBox="1">
            <a:spLocks noChangeArrowheads="1"/>
          </p:cNvSpPr>
          <p:nvPr/>
        </p:nvSpPr>
        <p:spPr bwMode="auto">
          <a:xfrm>
            <a:off x="1998663" y="4343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65549" name="Text Box 13"/>
          <p:cNvSpPr txBox="1">
            <a:spLocks noChangeArrowheads="1"/>
          </p:cNvSpPr>
          <p:nvPr/>
        </p:nvSpPr>
        <p:spPr bwMode="auto">
          <a:xfrm>
            <a:off x="2662238" y="4343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65550" name="Text Box 14"/>
          <p:cNvSpPr txBox="1">
            <a:spLocks noChangeArrowheads="1"/>
          </p:cNvSpPr>
          <p:nvPr/>
        </p:nvSpPr>
        <p:spPr bwMode="auto">
          <a:xfrm>
            <a:off x="5318125" y="4343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65551" name="Text Box 15"/>
          <p:cNvSpPr txBox="1">
            <a:spLocks noChangeArrowheads="1"/>
          </p:cNvSpPr>
          <p:nvPr/>
        </p:nvSpPr>
        <p:spPr bwMode="auto">
          <a:xfrm>
            <a:off x="3325813" y="4343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65552" name="Text Box 16"/>
          <p:cNvSpPr txBox="1">
            <a:spLocks noChangeArrowheads="1"/>
          </p:cNvSpPr>
          <p:nvPr/>
        </p:nvSpPr>
        <p:spPr bwMode="auto">
          <a:xfrm>
            <a:off x="3989388" y="4343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65553" name="Text Box 17"/>
          <p:cNvSpPr txBox="1">
            <a:spLocks noChangeArrowheads="1"/>
          </p:cNvSpPr>
          <p:nvPr/>
        </p:nvSpPr>
        <p:spPr bwMode="auto">
          <a:xfrm>
            <a:off x="4654550" y="4343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65554" name="Text Box 18"/>
          <p:cNvSpPr txBox="1">
            <a:spLocks noChangeArrowheads="1"/>
          </p:cNvSpPr>
          <p:nvPr/>
        </p:nvSpPr>
        <p:spPr bwMode="auto">
          <a:xfrm>
            <a:off x="5981700" y="4343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65555" name="Text Box 19"/>
          <p:cNvSpPr txBox="1">
            <a:spLocks noChangeArrowheads="1"/>
          </p:cNvSpPr>
          <p:nvPr/>
        </p:nvSpPr>
        <p:spPr bwMode="auto">
          <a:xfrm>
            <a:off x="6646863" y="43434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65556" name="Text Box 20"/>
          <p:cNvSpPr txBox="1">
            <a:spLocks noChangeArrowheads="1"/>
          </p:cNvSpPr>
          <p:nvPr/>
        </p:nvSpPr>
        <p:spPr bwMode="auto">
          <a:xfrm>
            <a:off x="2016125" y="48768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65557" name="Text Box 21"/>
          <p:cNvSpPr txBox="1">
            <a:spLocks noChangeArrowheads="1"/>
          </p:cNvSpPr>
          <p:nvPr/>
        </p:nvSpPr>
        <p:spPr bwMode="auto">
          <a:xfrm>
            <a:off x="2679700" y="48768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65558" name="Text Box 22"/>
          <p:cNvSpPr txBox="1">
            <a:spLocks noChangeArrowheads="1"/>
          </p:cNvSpPr>
          <p:nvPr/>
        </p:nvSpPr>
        <p:spPr bwMode="auto">
          <a:xfrm>
            <a:off x="5335588" y="48768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3</a:t>
            </a:r>
          </a:p>
        </p:txBody>
      </p:sp>
      <p:sp>
        <p:nvSpPr>
          <p:cNvPr id="65559" name="Text Box 23"/>
          <p:cNvSpPr txBox="1">
            <a:spLocks noChangeArrowheads="1"/>
          </p:cNvSpPr>
          <p:nvPr/>
        </p:nvSpPr>
        <p:spPr bwMode="auto">
          <a:xfrm>
            <a:off x="3343275" y="48768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65560" name="Text Box 24"/>
          <p:cNvSpPr txBox="1">
            <a:spLocks noChangeArrowheads="1"/>
          </p:cNvSpPr>
          <p:nvPr/>
        </p:nvSpPr>
        <p:spPr bwMode="auto">
          <a:xfrm>
            <a:off x="4006850" y="48768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2</a:t>
            </a:r>
          </a:p>
        </p:txBody>
      </p:sp>
      <p:sp>
        <p:nvSpPr>
          <p:cNvPr id="65561" name="Text Box 25"/>
          <p:cNvSpPr txBox="1">
            <a:spLocks noChangeArrowheads="1"/>
          </p:cNvSpPr>
          <p:nvPr/>
        </p:nvSpPr>
        <p:spPr bwMode="auto">
          <a:xfrm>
            <a:off x="4672013" y="48768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3</a:t>
            </a:r>
          </a:p>
        </p:txBody>
      </p:sp>
      <p:sp>
        <p:nvSpPr>
          <p:cNvPr id="65562" name="Text Box 26"/>
          <p:cNvSpPr txBox="1">
            <a:spLocks noChangeArrowheads="1"/>
          </p:cNvSpPr>
          <p:nvPr/>
        </p:nvSpPr>
        <p:spPr bwMode="auto">
          <a:xfrm>
            <a:off x="5999163" y="48768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3</a:t>
            </a:r>
          </a:p>
        </p:txBody>
      </p:sp>
      <p:sp>
        <p:nvSpPr>
          <p:cNvPr id="65563" name="Text Box 27"/>
          <p:cNvSpPr txBox="1">
            <a:spLocks noChangeArrowheads="1"/>
          </p:cNvSpPr>
          <p:nvPr/>
        </p:nvSpPr>
        <p:spPr bwMode="auto">
          <a:xfrm>
            <a:off x="6664325" y="4876800"/>
            <a:ext cx="498475" cy="40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4</a:t>
            </a:r>
          </a:p>
        </p:txBody>
      </p:sp>
      <p:sp>
        <p:nvSpPr>
          <p:cNvPr id="65564" name="Text Box 28"/>
          <p:cNvSpPr txBox="1">
            <a:spLocks noChangeArrowheads="1"/>
          </p:cNvSpPr>
          <p:nvPr/>
        </p:nvSpPr>
        <p:spPr bwMode="auto">
          <a:xfrm>
            <a:off x="501650" y="4902200"/>
            <a:ext cx="1390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Scan result:</a:t>
            </a:r>
          </a:p>
        </p:txBody>
      </p:sp>
      <p:sp>
        <p:nvSpPr>
          <p:cNvPr id="65565" name="Text Box 29"/>
          <p:cNvSpPr txBox="1">
            <a:spLocks noChangeArrowheads="1"/>
          </p:cNvSpPr>
          <p:nvPr/>
        </p:nvSpPr>
        <p:spPr bwMode="auto">
          <a:xfrm>
            <a:off x="2006600" y="5689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a</a:t>
            </a:r>
          </a:p>
        </p:txBody>
      </p:sp>
      <p:sp>
        <p:nvSpPr>
          <p:cNvPr id="65566" name="Text Box 30"/>
          <p:cNvSpPr txBox="1">
            <a:spLocks noChangeArrowheads="1"/>
          </p:cNvSpPr>
          <p:nvPr/>
        </p:nvSpPr>
        <p:spPr bwMode="auto">
          <a:xfrm>
            <a:off x="2670175" y="5689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c</a:t>
            </a:r>
          </a:p>
        </p:txBody>
      </p:sp>
      <p:sp>
        <p:nvSpPr>
          <p:cNvPr id="65567" name="Text Box 31"/>
          <p:cNvSpPr txBox="1">
            <a:spLocks noChangeArrowheads="1"/>
          </p:cNvSpPr>
          <p:nvPr/>
        </p:nvSpPr>
        <p:spPr bwMode="auto">
          <a:xfrm>
            <a:off x="3333750" y="5689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d</a:t>
            </a:r>
          </a:p>
        </p:txBody>
      </p:sp>
      <p:sp>
        <p:nvSpPr>
          <p:cNvPr id="65568" name="Text Box 32"/>
          <p:cNvSpPr txBox="1">
            <a:spLocks noChangeArrowheads="1"/>
          </p:cNvSpPr>
          <p:nvPr/>
        </p:nvSpPr>
        <p:spPr bwMode="auto">
          <a:xfrm>
            <a:off x="3997325" y="5689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g</a:t>
            </a:r>
          </a:p>
        </p:txBody>
      </p:sp>
      <p:sp>
        <p:nvSpPr>
          <p:cNvPr id="65569" name="Text Box 33"/>
          <p:cNvSpPr txBox="1">
            <a:spLocks noChangeArrowheads="1"/>
          </p:cNvSpPr>
          <p:nvPr/>
        </p:nvSpPr>
        <p:spPr bwMode="auto">
          <a:xfrm>
            <a:off x="501650" y="5729288"/>
            <a:ext cx="1327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Final array:</a:t>
            </a:r>
          </a:p>
        </p:txBody>
      </p:sp>
      <p:sp>
        <p:nvSpPr>
          <p:cNvPr id="65570" name="Line 34"/>
          <p:cNvSpPr>
            <a:spLocks noChangeShapeType="1"/>
          </p:cNvSpPr>
          <p:nvPr/>
        </p:nvSpPr>
        <p:spPr bwMode="auto">
          <a:xfrm>
            <a:off x="381000" y="5486400"/>
            <a:ext cx="716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71" name="Text Box 36"/>
          <p:cNvSpPr txBox="1">
            <a:spLocks noChangeArrowheads="1"/>
          </p:cNvSpPr>
          <p:nvPr/>
        </p:nvSpPr>
        <p:spPr bwMode="auto">
          <a:xfrm>
            <a:off x="2006600" y="6223000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65572" name="Text Box 37"/>
          <p:cNvSpPr txBox="1">
            <a:spLocks noChangeArrowheads="1"/>
          </p:cNvSpPr>
          <p:nvPr/>
        </p:nvSpPr>
        <p:spPr bwMode="auto">
          <a:xfrm>
            <a:off x="2670175" y="6223000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65573" name="Text Box 38"/>
          <p:cNvSpPr txBox="1">
            <a:spLocks noChangeArrowheads="1"/>
          </p:cNvSpPr>
          <p:nvPr/>
        </p:nvSpPr>
        <p:spPr bwMode="auto">
          <a:xfrm>
            <a:off x="3333750" y="6223000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2</a:t>
            </a:r>
          </a:p>
        </p:txBody>
      </p:sp>
      <p:sp>
        <p:nvSpPr>
          <p:cNvPr id="65574" name="Text Box 39"/>
          <p:cNvSpPr txBox="1">
            <a:spLocks noChangeArrowheads="1"/>
          </p:cNvSpPr>
          <p:nvPr/>
        </p:nvSpPr>
        <p:spPr bwMode="auto">
          <a:xfrm>
            <a:off x="3997325" y="6223000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3</a:t>
            </a:r>
          </a:p>
        </p:txBody>
      </p:sp>
      <p:sp>
        <p:nvSpPr>
          <p:cNvPr id="65575" name="Rectangle 40"/>
          <p:cNvSpPr>
            <a:spLocks noChangeArrowheads="1"/>
          </p:cNvSpPr>
          <p:nvPr/>
        </p:nvSpPr>
        <p:spPr bwMode="auto">
          <a:xfrm>
            <a:off x="4419600" y="6172200"/>
            <a:ext cx="4800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3200"/>
              <a:t>Scatter runs in parallel!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3200" i="1">
              <a:solidFill>
                <a:srgbClr val="CC33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C3F615-E82D-4158-B7FC-AE38D907AC67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1819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Summed Area Table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686800" cy="4572000"/>
          </a:xfrm>
        </p:spPr>
        <p:txBody>
          <a:bodyPr/>
          <a:lstStyle/>
          <a:p>
            <a:pPr eaLnBrk="1" hangingPunct="1">
              <a:defRPr/>
            </a:pPr>
            <a:r>
              <a:rPr lang="en-US" i="1" dirty="0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ummed </a:t>
            </a:r>
            <a:r>
              <a:rPr lang="en-US" i="1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rea </a:t>
            </a:r>
            <a:r>
              <a:rPr lang="en-US" i="1" dirty="0" smtClean="0">
                <a:solidFill>
                  <a:srgbClr val="FF0000"/>
                </a:solidFill>
              </a:rPr>
              <a:t>T</a:t>
            </a:r>
            <a:r>
              <a:rPr lang="en-US" dirty="0" smtClean="0"/>
              <a:t>able (</a:t>
            </a:r>
            <a:r>
              <a:rPr lang="en-US" i="1" dirty="0" smtClean="0">
                <a:solidFill>
                  <a:srgbClr val="FF0000"/>
                </a:solidFill>
              </a:rPr>
              <a:t>SAT</a:t>
            </a:r>
            <a:r>
              <a:rPr lang="en-US" dirty="0" smtClean="0"/>
              <a:t>):  2D table where each element stores the sum of all elements in an input image between the lower left corner and the entry location.</a:t>
            </a:r>
          </a:p>
          <a:p>
            <a:pPr marL="457200" lvl="1" indent="0"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lvl="1"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C3F615-E82D-4158-B7FC-AE38D907AC67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1761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Summed Area Table</a:t>
            </a:r>
          </a:p>
        </p:txBody>
      </p:sp>
      <p:sp>
        <p:nvSpPr>
          <p:cNvPr id="67587" name="Text Box 12"/>
          <p:cNvSpPr txBox="1">
            <a:spLocks noChangeArrowheads="1"/>
          </p:cNvSpPr>
          <p:nvPr/>
        </p:nvSpPr>
        <p:spPr bwMode="auto">
          <a:xfrm>
            <a:off x="1717675" y="5003800"/>
            <a:ext cx="498475" cy="406400"/>
          </a:xfrm>
          <a:prstGeom prst="rect">
            <a:avLst/>
          </a:prstGeom>
          <a:solidFill>
            <a:srgbClr val="CCCCE6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67588" name="Text Box 12"/>
          <p:cNvSpPr txBox="1">
            <a:spLocks noChangeArrowheads="1"/>
          </p:cNvSpPr>
          <p:nvPr/>
        </p:nvSpPr>
        <p:spPr bwMode="auto">
          <a:xfrm>
            <a:off x="2378075" y="5003800"/>
            <a:ext cx="492125" cy="400050"/>
          </a:xfrm>
          <a:prstGeom prst="rect">
            <a:avLst/>
          </a:prstGeom>
          <a:solidFill>
            <a:srgbClr val="CCCCE6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67589" name="Text Box 12"/>
          <p:cNvSpPr txBox="1">
            <a:spLocks noChangeArrowheads="1"/>
          </p:cNvSpPr>
          <p:nvPr/>
        </p:nvSpPr>
        <p:spPr bwMode="auto">
          <a:xfrm>
            <a:off x="3038475" y="5003800"/>
            <a:ext cx="498475" cy="406400"/>
          </a:xfrm>
          <a:prstGeom prst="rect">
            <a:avLst/>
          </a:prstGeom>
          <a:solidFill>
            <a:srgbClr val="CCCCE6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67590" name="Text Box 12"/>
          <p:cNvSpPr txBox="1">
            <a:spLocks noChangeArrowheads="1"/>
          </p:cNvSpPr>
          <p:nvPr/>
        </p:nvSpPr>
        <p:spPr bwMode="auto">
          <a:xfrm>
            <a:off x="3698875" y="5003800"/>
            <a:ext cx="498475" cy="406400"/>
          </a:xfrm>
          <a:prstGeom prst="rect">
            <a:avLst/>
          </a:prstGeom>
          <a:solidFill>
            <a:srgbClr val="E7F4B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2</a:t>
            </a:r>
          </a:p>
        </p:txBody>
      </p:sp>
      <p:sp>
        <p:nvSpPr>
          <p:cNvPr id="67591" name="Text Box 12"/>
          <p:cNvSpPr txBox="1">
            <a:spLocks noChangeArrowheads="1"/>
          </p:cNvSpPr>
          <p:nvPr/>
        </p:nvSpPr>
        <p:spPr bwMode="auto">
          <a:xfrm>
            <a:off x="1717675" y="4470400"/>
            <a:ext cx="498475" cy="406400"/>
          </a:xfrm>
          <a:prstGeom prst="rect">
            <a:avLst/>
          </a:prstGeom>
          <a:solidFill>
            <a:srgbClr val="CCCCE6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67592" name="Text Box 12"/>
          <p:cNvSpPr txBox="1">
            <a:spLocks noChangeArrowheads="1"/>
          </p:cNvSpPr>
          <p:nvPr/>
        </p:nvSpPr>
        <p:spPr bwMode="auto">
          <a:xfrm>
            <a:off x="2378075" y="4470400"/>
            <a:ext cx="498475" cy="406400"/>
          </a:xfrm>
          <a:prstGeom prst="rect">
            <a:avLst/>
          </a:prstGeom>
          <a:solidFill>
            <a:srgbClr val="CCCCE6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2</a:t>
            </a:r>
          </a:p>
        </p:txBody>
      </p:sp>
      <p:sp>
        <p:nvSpPr>
          <p:cNvPr id="67593" name="Text Box 12"/>
          <p:cNvSpPr txBox="1">
            <a:spLocks noChangeArrowheads="1"/>
          </p:cNvSpPr>
          <p:nvPr/>
        </p:nvSpPr>
        <p:spPr bwMode="auto">
          <a:xfrm>
            <a:off x="3038475" y="4470400"/>
            <a:ext cx="498475" cy="406400"/>
          </a:xfrm>
          <a:prstGeom prst="rect">
            <a:avLst/>
          </a:prstGeom>
          <a:solidFill>
            <a:srgbClr val="CCCCE6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67594" name="Text Box 12"/>
          <p:cNvSpPr txBox="1">
            <a:spLocks noChangeArrowheads="1"/>
          </p:cNvSpPr>
          <p:nvPr/>
        </p:nvSpPr>
        <p:spPr bwMode="auto">
          <a:xfrm>
            <a:off x="3698875" y="4470400"/>
            <a:ext cx="498475" cy="406400"/>
          </a:xfrm>
          <a:prstGeom prst="rect">
            <a:avLst/>
          </a:prstGeom>
          <a:solidFill>
            <a:srgbClr val="E7F4B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67595" name="Text Box 12"/>
          <p:cNvSpPr txBox="1">
            <a:spLocks noChangeArrowheads="1"/>
          </p:cNvSpPr>
          <p:nvPr/>
        </p:nvSpPr>
        <p:spPr bwMode="auto">
          <a:xfrm>
            <a:off x="1717675" y="3937000"/>
            <a:ext cx="498475" cy="406400"/>
          </a:xfrm>
          <a:prstGeom prst="rect">
            <a:avLst/>
          </a:prstGeom>
          <a:solidFill>
            <a:srgbClr val="CCCCE6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67596" name="Text Box 12"/>
          <p:cNvSpPr txBox="1">
            <a:spLocks noChangeArrowheads="1"/>
          </p:cNvSpPr>
          <p:nvPr/>
        </p:nvSpPr>
        <p:spPr bwMode="auto">
          <a:xfrm>
            <a:off x="2378075" y="3937000"/>
            <a:ext cx="498475" cy="406400"/>
          </a:xfrm>
          <a:prstGeom prst="rect">
            <a:avLst/>
          </a:prstGeom>
          <a:solidFill>
            <a:srgbClr val="CCCCE6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67597" name="Text Box 12"/>
          <p:cNvSpPr txBox="1">
            <a:spLocks noChangeArrowheads="1"/>
          </p:cNvSpPr>
          <p:nvPr/>
        </p:nvSpPr>
        <p:spPr bwMode="auto">
          <a:xfrm>
            <a:off x="3038475" y="3937000"/>
            <a:ext cx="498475" cy="406400"/>
          </a:xfrm>
          <a:prstGeom prst="rect">
            <a:avLst/>
          </a:prstGeom>
          <a:solidFill>
            <a:srgbClr val="CCCCE6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2</a:t>
            </a:r>
          </a:p>
        </p:txBody>
      </p:sp>
      <p:sp>
        <p:nvSpPr>
          <p:cNvPr id="67598" name="Text Box 12"/>
          <p:cNvSpPr txBox="1">
            <a:spLocks noChangeArrowheads="1"/>
          </p:cNvSpPr>
          <p:nvPr/>
        </p:nvSpPr>
        <p:spPr bwMode="auto">
          <a:xfrm>
            <a:off x="3698875" y="3937000"/>
            <a:ext cx="498475" cy="406400"/>
          </a:xfrm>
          <a:prstGeom prst="rect">
            <a:avLst/>
          </a:prstGeom>
          <a:solidFill>
            <a:srgbClr val="E7F4B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67599" name="Text Box 12"/>
          <p:cNvSpPr txBox="1">
            <a:spLocks noChangeArrowheads="1"/>
          </p:cNvSpPr>
          <p:nvPr/>
        </p:nvSpPr>
        <p:spPr bwMode="auto">
          <a:xfrm>
            <a:off x="1717675" y="3403600"/>
            <a:ext cx="498475" cy="406400"/>
          </a:xfrm>
          <a:prstGeom prst="rect">
            <a:avLst/>
          </a:prstGeom>
          <a:solidFill>
            <a:srgbClr val="E7F4B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2</a:t>
            </a:r>
          </a:p>
        </p:txBody>
      </p:sp>
      <p:sp>
        <p:nvSpPr>
          <p:cNvPr id="67600" name="Text Box 12"/>
          <p:cNvSpPr txBox="1">
            <a:spLocks noChangeArrowheads="1"/>
          </p:cNvSpPr>
          <p:nvPr/>
        </p:nvSpPr>
        <p:spPr bwMode="auto">
          <a:xfrm>
            <a:off x="2378075" y="3403600"/>
            <a:ext cx="498475" cy="406400"/>
          </a:xfrm>
          <a:prstGeom prst="rect">
            <a:avLst/>
          </a:prstGeom>
          <a:solidFill>
            <a:srgbClr val="E7F4B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67601" name="Text Box 12"/>
          <p:cNvSpPr txBox="1">
            <a:spLocks noChangeArrowheads="1"/>
          </p:cNvSpPr>
          <p:nvPr/>
        </p:nvSpPr>
        <p:spPr bwMode="auto">
          <a:xfrm>
            <a:off x="3038475" y="3403600"/>
            <a:ext cx="498475" cy="406400"/>
          </a:xfrm>
          <a:prstGeom prst="rect">
            <a:avLst/>
          </a:prstGeom>
          <a:solidFill>
            <a:srgbClr val="E7F4B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67602" name="Text Box 12"/>
          <p:cNvSpPr txBox="1">
            <a:spLocks noChangeArrowheads="1"/>
          </p:cNvSpPr>
          <p:nvPr/>
        </p:nvSpPr>
        <p:spPr bwMode="auto">
          <a:xfrm>
            <a:off x="3698875" y="3403600"/>
            <a:ext cx="498475" cy="406400"/>
          </a:xfrm>
          <a:prstGeom prst="rect">
            <a:avLst/>
          </a:prstGeom>
          <a:solidFill>
            <a:srgbClr val="E7F4B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67603" name="TextBox 23"/>
          <p:cNvSpPr txBox="1">
            <a:spLocks noChangeArrowheads="1"/>
          </p:cNvSpPr>
          <p:nvPr/>
        </p:nvSpPr>
        <p:spPr bwMode="auto">
          <a:xfrm>
            <a:off x="1641475" y="2870200"/>
            <a:ext cx="13906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Input image</a:t>
            </a:r>
          </a:p>
        </p:txBody>
      </p:sp>
      <p:sp>
        <p:nvSpPr>
          <p:cNvPr id="67604" name="Text Box 12"/>
          <p:cNvSpPr txBox="1">
            <a:spLocks noChangeArrowheads="1"/>
          </p:cNvSpPr>
          <p:nvPr/>
        </p:nvSpPr>
        <p:spPr bwMode="auto">
          <a:xfrm>
            <a:off x="5029200" y="4978400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67605" name="Text Box 12"/>
          <p:cNvSpPr txBox="1">
            <a:spLocks noChangeArrowheads="1"/>
          </p:cNvSpPr>
          <p:nvPr/>
        </p:nvSpPr>
        <p:spPr bwMode="auto">
          <a:xfrm>
            <a:off x="5689600" y="4978400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2</a:t>
            </a:r>
          </a:p>
        </p:txBody>
      </p:sp>
      <p:sp>
        <p:nvSpPr>
          <p:cNvPr id="67606" name="Text Box 12"/>
          <p:cNvSpPr txBox="1">
            <a:spLocks noChangeArrowheads="1"/>
          </p:cNvSpPr>
          <p:nvPr/>
        </p:nvSpPr>
        <p:spPr bwMode="auto">
          <a:xfrm>
            <a:off x="6350000" y="4978400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2</a:t>
            </a:r>
          </a:p>
        </p:txBody>
      </p:sp>
      <p:sp>
        <p:nvSpPr>
          <p:cNvPr id="67607" name="Text Box 12"/>
          <p:cNvSpPr txBox="1">
            <a:spLocks noChangeArrowheads="1"/>
          </p:cNvSpPr>
          <p:nvPr/>
        </p:nvSpPr>
        <p:spPr bwMode="auto">
          <a:xfrm>
            <a:off x="7010400" y="4978400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4</a:t>
            </a:r>
          </a:p>
        </p:txBody>
      </p:sp>
      <p:sp>
        <p:nvSpPr>
          <p:cNvPr id="67608" name="Text Box 12"/>
          <p:cNvSpPr txBox="1">
            <a:spLocks noChangeArrowheads="1"/>
          </p:cNvSpPr>
          <p:nvPr/>
        </p:nvSpPr>
        <p:spPr bwMode="auto">
          <a:xfrm>
            <a:off x="5029200" y="4445000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2</a:t>
            </a:r>
          </a:p>
        </p:txBody>
      </p:sp>
      <p:sp>
        <p:nvSpPr>
          <p:cNvPr id="67609" name="Text Box 12"/>
          <p:cNvSpPr txBox="1">
            <a:spLocks noChangeArrowheads="1"/>
          </p:cNvSpPr>
          <p:nvPr/>
        </p:nvSpPr>
        <p:spPr bwMode="auto">
          <a:xfrm>
            <a:off x="5689600" y="4445000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5</a:t>
            </a:r>
          </a:p>
        </p:txBody>
      </p:sp>
      <p:sp>
        <p:nvSpPr>
          <p:cNvPr id="67610" name="Text Box 12"/>
          <p:cNvSpPr txBox="1">
            <a:spLocks noChangeArrowheads="1"/>
          </p:cNvSpPr>
          <p:nvPr/>
        </p:nvSpPr>
        <p:spPr bwMode="auto">
          <a:xfrm>
            <a:off x="6350000" y="4445000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6</a:t>
            </a:r>
          </a:p>
        </p:txBody>
      </p:sp>
      <p:sp>
        <p:nvSpPr>
          <p:cNvPr id="67611" name="Text Box 12"/>
          <p:cNvSpPr txBox="1">
            <a:spLocks noChangeArrowheads="1"/>
          </p:cNvSpPr>
          <p:nvPr/>
        </p:nvSpPr>
        <p:spPr bwMode="auto">
          <a:xfrm>
            <a:off x="7010400" y="4445000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8</a:t>
            </a:r>
          </a:p>
        </p:txBody>
      </p:sp>
      <p:sp>
        <p:nvSpPr>
          <p:cNvPr id="67612" name="Text Box 12"/>
          <p:cNvSpPr txBox="1">
            <a:spLocks noChangeArrowheads="1"/>
          </p:cNvSpPr>
          <p:nvPr/>
        </p:nvSpPr>
        <p:spPr bwMode="auto">
          <a:xfrm>
            <a:off x="5029200" y="3911600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2</a:t>
            </a:r>
          </a:p>
        </p:txBody>
      </p:sp>
      <p:sp>
        <p:nvSpPr>
          <p:cNvPr id="67613" name="Text Box 12"/>
          <p:cNvSpPr txBox="1">
            <a:spLocks noChangeArrowheads="1"/>
          </p:cNvSpPr>
          <p:nvPr/>
        </p:nvSpPr>
        <p:spPr bwMode="auto">
          <a:xfrm>
            <a:off x="5689600" y="3911600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6</a:t>
            </a:r>
          </a:p>
        </p:txBody>
      </p:sp>
      <p:sp>
        <p:nvSpPr>
          <p:cNvPr id="67614" name="Text Box 12"/>
          <p:cNvSpPr txBox="1">
            <a:spLocks noChangeArrowheads="1"/>
          </p:cNvSpPr>
          <p:nvPr/>
        </p:nvSpPr>
        <p:spPr bwMode="auto">
          <a:xfrm>
            <a:off x="6350000" y="3911600"/>
            <a:ext cx="492125" cy="400050"/>
          </a:xfrm>
          <a:prstGeom prst="rect">
            <a:avLst/>
          </a:prstGeom>
          <a:solidFill>
            <a:srgbClr val="CCCCE6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9</a:t>
            </a:r>
          </a:p>
        </p:txBody>
      </p:sp>
      <p:sp>
        <p:nvSpPr>
          <p:cNvPr id="67615" name="Text Box 12"/>
          <p:cNvSpPr txBox="1">
            <a:spLocks noChangeArrowheads="1"/>
          </p:cNvSpPr>
          <p:nvPr/>
        </p:nvSpPr>
        <p:spPr bwMode="auto">
          <a:xfrm>
            <a:off x="7010400" y="3911600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11</a:t>
            </a:r>
          </a:p>
        </p:txBody>
      </p:sp>
      <p:sp>
        <p:nvSpPr>
          <p:cNvPr id="67616" name="Text Box 12"/>
          <p:cNvSpPr txBox="1">
            <a:spLocks noChangeArrowheads="1"/>
          </p:cNvSpPr>
          <p:nvPr/>
        </p:nvSpPr>
        <p:spPr bwMode="auto">
          <a:xfrm>
            <a:off x="5029200" y="3378200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4</a:t>
            </a:r>
          </a:p>
        </p:txBody>
      </p:sp>
      <p:sp>
        <p:nvSpPr>
          <p:cNvPr id="67617" name="Text Box 12"/>
          <p:cNvSpPr txBox="1">
            <a:spLocks noChangeArrowheads="1"/>
          </p:cNvSpPr>
          <p:nvPr/>
        </p:nvSpPr>
        <p:spPr bwMode="auto">
          <a:xfrm>
            <a:off x="5689600" y="3378200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9</a:t>
            </a:r>
          </a:p>
        </p:txBody>
      </p:sp>
      <p:sp>
        <p:nvSpPr>
          <p:cNvPr id="67618" name="Text Box 12"/>
          <p:cNvSpPr txBox="1">
            <a:spLocks noChangeArrowheads="1"/>
          </p:cNvSpPr>
          <p:nvPr/>
        </p:nvSpPr>
        <p:spPr bwMode="auto">
          <a:xfrm>
            <a:off x="6350000" y="3378200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12</a:t>
            </a:r>
          </a:p>
        </p:txBody>
      </p:sp>
      <p:sp>
        <p:nvSpPr>
          <p:cNvPr id="67619" name="Text Box 12"/>
          <p:cNvSpPr txBox="1">
            <a:spLocks noChangeArrowheads="1"/>
          </p:cNvSpPr>
          <p:nvPr/>
        </p:nvSpPr>
        <p:spPr bwMode="auto">
          <a:xfrm>
            <a:off x="7010400" y="3378200"/>
            <a:ext cx="492125" cy="400050"/>
          </a:xfrm>
          <a:prstGeom prst="rect">
            <a:avLst/>
          </a:prstGeom>
          <a:solidFill>
            <a:srgbClr val="E7F4B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14</a:t>
            </a:r>
          </a:p>
        </p:txBody>
      </p:sp>
      <p:sp>
        <p:nvSpPr>
          <p:cNvPr id="67620" name="TextBox 40"/>
          <p:cNvSpPr txBox="1">
            <a:spLocks noChangeArrowheads="1"/>
          </p:cNvSpPr>
          <p:nvPr/>
        </p:nvSpPr>
        <p:spPr bwMode="auto">
          <a:xfrm>
            <a:off x="4953000" y="2844800"/>
            <a:ext cx="6159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SAT</a:t>
            </a:r>
          </a:p>
        </p:txBody>
      </p:sp>
      <p:sp>
        <p:nvSpPr>
          <p:cNvPr id="67621" name="TextBox 2"/>
          <p:cNvSpPr txBox="1">
            <a:spLocks noChangeArrowheads="1"/>
          </p:cNvSpPr>
          <p:nvPr/>
        </p:nvSpPr>
        <p:spPr bwMode="auto">
          <a:xfrm>
            <a:off x="1277938" y="5943600"/>
            <a:ext cx="6588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800"/>
              <a:t>(1 + 1 + 0) + (1 + 2 + 1) + (0 + 1 + 2) = 9</a:t>
            </a:r>
          </a:p>
        </p:txBody>
      </p:sp>
      <p:sp>
        <p:nvSpPr>
          <p:cNvPr id="42" name="Rectangle 5"/>
          <p:cNvSpPr txBox="1">
            <a:spLocks noChangeArrowheads="1"/>
          </p:cNvSpPr>
          <p:nvPr/>
        </p:nvSpPr>
        <p:spPr bwMode="auto">
          <a:xfrm>
            <a:off x="457200" y="1981200"/>
            <a:ext cx="241300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r>
              <a:rPr lang="en-US" dirty="0" smtClean="0"/>
              <a:t>Example:</a:t>
            </a:r>
          </a:p>
          <a:p>
            <a:pPr marL="457200" lvl="1" indent="0"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lvl="1"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C3F615-E82D-4158-B7FC-AE38D907AC67}" type="slidenum">
              <a:rPr lang="en-US" smtClean="0"/>
              <a:pPr>
                <a:defRPr/>
              </a:pPr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5581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Parallel Reduction</a:t>
            </a:r>
          </a:p>
        </p:txBody>
      </p:sp>
      <p:sp>
        <p:nvSpPr>
          <p:cNvPr id="819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i="1" smtClean="0">
                <a:solidFill>
                  <a:srgbClr val="CC3300"/>
                </a:solidFill>
              </a:rPr>
              <a:t>Reduction</a:t>
            </a:r>
            <a:r>
              <a:rPr lang="en-US" smtClean="0"/>
              <a:t>:  An operation that computes a single result from a set of data</a:t>
            </a:r>
          </a:p>
          <a:p>
            <a:pPr eaLnBrk="1" hangingPunct="1"/>
            <a:r>
              <a:rPr lang="en-US" smtClean="0"/>
              <a:t>Examples:</a:t>
            </a:r>
          </a:p>
          <a:p>
            <a:pPr lvl="1" eaLnBrk="1" hangingPunct="1"/>
            <a:r>
              <a:rPr lang="en-US" smtClean="0"/>
              <a:t>Minimum/maximum value</a:t>
            </a:r>
          </a:p>
          <a:p>
            <a:pPr lvl="1" eaLnBrk="1" hangingPunct="1"/>
            <a:r>
              <a:rPr lang="en-US" smtClean="0"/>
              <a:t>Average, sum, product, etc.</a:t>
            </a:r>
          </a:p>
          <a:p>
            <a:pPr eaLnBrk="1" hangingPunct="1"/>
            <a:r>
              <a:rPr lang="en-US" i="1" smtClean="0">
                <a:solidFill>
                  <a:srgbClr val="CC3300"/>
                </a:solidFill>
              </a:rPr>
              <a:t>Parallel Reduction</a:t>
            </a:r>
            <a:r>
              <a:rPr lang="en-US" smtClean="0"/>
              <a:t>:  Do it in parallel.  Obviously</a:t>
            </a:r>
          </a:p>
          <a:p>
            <a:pPr lvl="1" eaLnBrk="1" hangingPunct="1"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C3F615-E82D-4158-B7FC-AE38D907AC6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7231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Summed Area Table</a:t>
            </a:r>
          </a:p>
        </p:txBody>
      </p:sp>
      <p:sp>
        <p:nvSpPr>
          <p:cNvPr id="68611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382000" cy="3886200"/>
          </a:xfrm>
        </p:spPr>
        <p:txBody>
          <a:bodyPr/>
          <a:lstStyle/>
          <a:p>
            <a:r>
              <a:rPr lang="en-US" smtClean="0"/>
              <a:t>Benefit</a:t>
            </a:r>
          </a:p>
          <a:p>
            <a:pPr lvl="1"/>
            <a:r>
              <a:rPr lang="en-US" smtClean="0"/>
              <a:t>Used to perform different width filters at every pixel in the image in constant time per pixel</a:t>
            </a:r>
          </a:p>
          <a:p>
            <a:pPr lvl="1"/>
            <a:r>
              <a:rPr lang="en-US" smtClean="0"/>
              <a:t>Just sample four pixels in SAT:</a:t>
            </a:r>
          </a:p>
        </p:txBody>
      </p:sp>
      <p:sp>
        <p:nvSpPr>
          <p:cNvPr id="68612" name="Text Box 5"/>
          <p:cNvSpPr txBox="1">
            <a:spLocks noChangeArrowheads="1"/>
          </p:cNvSpPr>
          <p:nvPr/>
        </p:nvSpPr>
        <p:spPr bwMode="auto">
          <a:xfrm>
            <a:off x="0" y="6553200"/>
            <a:ext cx="9144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1200"/>
              <a:t>Image from http://http.developer.nvidia.com/GPUGems3/gpugems3_ch39.html </a:t>
            </a:r>
          </a:p>
        </p:txBody>
      </p:sp>
      <p:pic>
        <p:nvPicPr>
          <p:cNvPr id="68613" name="Picture 4" descr="869equ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750" y="4572000"/>
            <a:ext cx="52705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C3F615-E82D-4158-B7FC-AE38D907AC67}" type="slidenum">
              <a:rPr lang="en-US" smtClean="0"/>
              <a:pPr>
                <a:defRPr/>
              </a:pPr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321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Summed Area Table</a:t>
            </a:r>
          </a:p>
        </p:txBody>
      </p:sp>
      <p:sp>
        <p:nvSpPr>
          <p:cNvPr id="69635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3962400" cy="3886200"/>
          </a:xfrm>
        </p:spPr>
        <p:txBody>
          <a:bodyPr/>
          <a:lstStyle/>
          <a:p>
            <a:r>
              <a:rPr lang="en-US" dirty="0" smtClean="0"/>
              <a:t>Uses</a:t>
            </a:r>
          </a:p>
          <a:p>
            <a:pPr lvl="1"/>
            <a:r>
              <a:rPr lang="en-US" dirty="0"/>
              <a:t>Approximate depth of field</a:t>
            </a:r>
          </a:p>
          <a:p>
            <a:pPr lvl="1"/>
            <a:r>
              <a:rPr lang="en-US" dirty="0" smtClean="0"/>
              <a:t>Glossy environment reflections and refractions</a:t>
            </a:r>
          </a:p>
        </p:txBody>
      </p:sp>
      <p:sp>
        <p:nvSpPr>
          <p:cNvPr id="69636" name="Text Box 5"/>
          <p:cNvSpPr txBox="1">
            <a:spLocks noChangeArrowheads="1"/>
          </p:cNvSpPr>
          <p:nvPr/>
        </p:nvSpPr>
        <p:spPr bwMode="auto">
          <a:xfrm>
            <a:off x="0" y="6553200"/>
            <a:ext cx="9144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1200"/>
              <a:t>Image from http://http.developer.nvidia.com/GPUGems3/gpugems3_ch39.html </a:t>
            </a:r>
          </a:p>
        </p:txBody>
      </p:sp>
      <p:pic>
        <p:nvPicPr>
          <p:cNvPr id="69637" name="Picture 2" descr="39fig1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286000"/>
            <a:ext cx="3810000" cy="325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C3F615-E82D-4158-B7FC-AE38D907AC67}" type="slidenum">
              <a:rPr lang="en-US" smtClean="0"/>
              <a:pPr>
                <a:defRPr/>
              </a:pPr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6402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Summed Area Table</a:t>
            </a:r>
          </a:p>
        </p:txBody>
      </p:sp>
      <p:sp>
        <p:nvSpPr>
          <p:cNvPr id="70659" name="Text Box 12"/>
          <p:cNvSpPr txBox="1">
            <a:spLocks noChangeArrowheads="1"/>
          </p:cNvSpPr>
          <p:nvPr/>
        </p:nvSpPr>
        <p:spPr bwMode="auto">
          <a:xfrm>
            <a:off x="1717675" y="46228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70660" name="Text Box 12"/>
          <p:cNvSpPr txBox="1">
            <a:spLocks noChangeArrowheads="1"/>
          </p:cNvSpPr>
          <p:nvPr/>
        </p:nvSpPr>
        <p:spPr bwMode="auto">
          <a:xfrm>
            <a:off x="2378075" y="4622800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70661" name="Text Box 12"/>
          <p:cNvSpPr txBox="1">
            <a:spLocks noChangeArrowheads="1"/>
          </p:cNvSpPr>
          <p:nvPr/>
        </p:nvSpPr>
        <p:spPr bwMode="auto">
          <a:xfrm>
            <a:off x="3038475" y="46228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70662" name="Text Box 12"/>
          <p:cNvSpPr txBox="1">
            <a:spLocks noChangeArrowheads="1"/>
          </p:cNvSpPr>
          <p:nvPr/>
        </p:nvSpPr>
        <p:spPr bwMode="auto">
          <a:xfrm>
            <a:off x="3698875" y="46228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2</a:t>
            </a:r>
          </a:p>
        </p:txBody>
      </p:sp>
      <p:sp>
        <p:nvSpPr>
          <p:cNvPr id="70663" name="Text Box 12"/>
          <p:cNvSpPr txBox="1">
            <a:spLocks noChangeArrowheads="1"/>
          </p:cNvSpPr>
          <p:nvPr/>
        </p:nvSpPr>
        <p:spPr bwMode="auto">
          <a:xfrm>
            <a:off x="1717675" y="4089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70664" name="Text Box 12"/>
          <p:cNvSpPr txBox="1">
            <a:spLocks noChangeArrowheads="1"/>
          </p:cNvSpPr>
          <p:nvPr/>
        </p:nvSpPr>
        <p:spPr bwMode="auto">
          <a:xfrm>
            <a:off x="2378075" y="4089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2</a:t>
            </a:r>
          </a:p>
        </p:txBody>
      </p:sp>
      <p:sp>
        <p:nvSpPr>
          <p:cNvPr id="70665" name="Text Box 12"/>
          <p:cNvSpPr txBox="1">
            <a:spLocks noChangeArrowheads="1"/>
          </p:cNvSpPr>
          <p:nvPr/>
        </p:nvSpPr>
        <p:spPr bwMode="auto">
          <a:xfrm>
            <a:off x="3038475" y="4089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70666" name="Text Box 12"/>
          <p:cNvSpPr txBox="1">
            <a:spLocks noChangeArrowheads="1"/>
          </p:cNvSpPr>
          <p:nvPr/>
        </p:nvSpPr>
        <p:spPr bwMode="auto">
          <a:xfrm>
            <a:off x="3698875" y="4089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70667" name="Text Box 12"/>
          <p:cNvSpPr txBox="1">
            <a:spLocks noChangeArrowheads="1"/>
          </p:cNvSpPr>
          <p:nvPr/>
        </p:nvSpPr>
        <p:spPr bwMode="auto">
          <a:xfrm>
            <a:off x="1717675" y="35560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70668" name="Text Box 12"/>
          <p:cNvSpPr txBox="1">
            <a:spLocks noChangeArrowheads="1"/>
          </p:cNvSpPr>
          <p:nvPr/>
        </p:nvSpPr>
        <p:spPr bwMode="auto">
          <a:xfrm>
            <a:off x="2378075" y="35560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70669" name="Text Box 12"/>
          <p:cNvSpPr txBox="1">
            <a:spLocks noChangeArrowheads="1"/>
          </p:cNvSpPr>
          <p:nvPr/>
        </p:nvSpPr>
        <p:spPr bwMode="auto">
          <a:xfrm>
            <a:off x="3038475" y="35560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2</a:t>
            </a:r>
          </a:p>
        </p:txBody>
      </p:sp>
      <p:sp>
        <p:nvSpPr>
          <p:cNvPr id="70670" name="Text Box 12"/>
          <p:cNvSpPr txBox="1">
            <a:spLocks noChangeArrowheads="1"/>
          </p:cNvSpPr>
          <p:nvPr/>
        </p:nvSpPr>
        <p:spPr bwMode="auto">
          <a:xfrm>
            <a:off x="3698875" y="35560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70671" name="Text Box 12"/>
          <p:cNvSpPr txBox="1">
            <a:spLocks noChangeArrowheads="1"/>
          </p:cNvSpPr>
          <p:nvPr/>
        </p:nvSpPr>
        <p:spPr bwMode="auto">
          <a:xfrm>
            <a:off x="1717675" y="3022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2</a:t>
            </a:r>
          </a:p>
        </p:txBody>
      </p:sp>
      <p:sp>
        <p:nvSpPr>
          <p:cNvPr id="70672" name="Text Box 12"/>
          <p:cNvSpPr txBox="1">
            <a:spLocks noChangeArrowheads="1"/>
          </p:cNvSpPr>
          <p:nvPr/>
        </p:nvSpPr>
        <p:spPr bwMode="auto">
          <a:xfrm>
            <a:off x="2378075" y="3022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70673" name="Text Box 12"/>
          <p:cNvSpPr txBox="1">
            <a:spLocks noChangeArrowheads="1"/>
          </p:cNvSpPr>
          <p:nvPr/>
        </p:nvSpPr>
        <p:spPr bwMode="auto">
          <a:xfrm>
            <a:off x="3038475" y="3022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70674" name="Text Box 12"/>
          <p:cNvSpPr txBox="1">
            <a:spLocks noChangeArrowheads="1"/>
          </p:cNvSpPr>
          <p:nvPr/>
        </p:nvSpPr>
        <p:spPr bwMode="auto">
          <a:xfrm>
            <a:off x="3698875" y="3022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70675" name="TextBox 23"/>
          <p:cNvSpPr txBox="1">
            <a:spLocks noChangeArrowheads="1"/>
          </p:cNvSpPr>
          <p:nvPr/>
        </p:nvSpPr>
        <p:spPr bwMode="auto">
          <a:xfrm>
            <a:off x="1641475" y="2489200"/>
            <a:ext cx="13906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Input image</a:t>
            </a:r>
          </a:p>
        </p:txBody>
      </p:sp>
      <p:sp>
        <p:nvSpPr>
          <p:cNvPr id="70676" name="Text Box 12"/>
          <p:cNvSpPr txBox="1">
            <a:spLocks noChangeArrowheads="1"/>
          </p:cNvSpPr>
          <p:nvPr/>
        </p:nvSpPr>
        <p:spPr bwMode="auto">
          <a:xfrm>
            <a:off x="5029200" y="4597400"/>
            <a:ext cx="492125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70677" name="Text Box 12"/>
          <p:cNvSpPr txBox="1">
            <a:spLocks noChangeArrowheads="1"/>
          </p:cNvSpPr>
          <p:nvPr/>
        </p:nvSpPr>
        <p:spPr bwMode="auto">
          <a:xfrm>
            <a:off x="5689600" y="4597400"/>
            <a:ext cx="492125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70678" name="Text Box 12"/>
          <p:cNvSpPr txBox="1">
            <a:spLocks noChangeArrowheads="1"/>
          </p:cNvSpPr>
          <p:nvPr/>
        </p:nvSpPr>
        <p:spPr bwMode="auto">
          <a:xfrm>
            <a:off x="6350000" y="4597400"/>
            <a:ext cx="492125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70679" name="Text Box 12"/>
          <p:cNvSpPr txBox="1">
            <a:spLocks noChangeArrowheads="1"/>
          </p:cNvSpPr>
          <p:nvPr/>
        </p:nvSpPr>
        <p:spPr bwMode="auto">
          <a:xfrm>
            <a:off x="7010400" y="4597400"/>
            <a:ext cx="492125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70680" name="Text Box 12"/>
          <p:cNvSpPr txBox="1">
            <a:spLocks noChangeArrowheads="1"/>
          </p:cNvSpPr>
          <p:nvPr/>
        </p:nvSpPr>
        <p:spPr bwMode="auto">
          <a:xfrm>
            <a:off x="5029200" y="4064000"/>
            <a:ext cx="492125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70681" name="Text Box 12"/>
          <p:cNvSpPr txBox="1">
            <a:spLocks noChangeArrowheads="1"/>
          </p:cNvSpPr>
          <p:nvPr/>
        </p:nvSpPr>
        <p:spPr bwMode="auto">
          <a:xfrm>
            <a:off x="5689600" y="4064000"/>
            <a:ext cx="492125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70682" name="Text Box 12"/>
          <p:cNvSpPr txBox="1">
            <a:spLocks noChangeArrowheads="1"/>
          </p:cNvSpPr>
          <p:nvPr/>
        </p:nvSpPr>
        <p:spPr bwMode="auto">
          <a:xfrm>
            <a:off x="6350000" y="4064000"/>
            <a:ext cx="492125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70683" name="Text Box 12"/>
          <p:cNvSpPr txBox="1">
            <a:spLocks noChangeArrowheads="1"/>
          </p:cNvSpPr>
          <p:nvPr/>
        </p:nvSpPr>
        <p:spPr bwMode="auto">
          <a:xfrm>
            <a:off x="7010400" y="4064000"/>
            <a:ext cx="492125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70684" name="Text Box 12"/>
          <p:cNvSpPr txBox="1">
            <a:spLocks noChangeArrowheads="1"/>
          </p:cNvSpPr>
          <p:nvPr/>
        </p:nvSpPr>
        <p:spPr bwMode="auto">
          <a:xfrm>
            <a:off x="5029200" y="3530600"/>
            <a:ext cx="492125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70685" name="Text Box 12"/>
          <p:cNvSpPr txBox="1">
            <a:spLocks noChangeArrowheads="1"/>
          </p:cNvSpPr>
          <p:nvPr/>
        </p:nvSpPr>
        <p:spPr bwMode="auto">
          <a:xfrm>
            <a:off x="5689600" y="3530600"/>
            <a:ext cx="492125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70686" name="Text Box 12"/>
          <p:cNvSpPr txBox="1">
            <a:spLocks noChangeArrowheads="1"/>
          </p:cNvSpPr>
          <p:nvPr/>
        </p:nvSpPr>
        <p:spPr bwMode="auto">
          <a:xfrm>
            <a:off x="6350000" y="3530600"/>
            <a:ext cx="492125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70687" name="Text Box 12"/>
          <p:cNvSpPr txBox="1">
            <a:spLocks noChangeArrowheads="1"/>
          </p:cNvSpPr>
          <p:nvPr/>
        </p:nvSpPr>
        <p:spPr bwMode="auto">
          <a:xfrm>
            <a:off x="7010400" y="3530600"/>
            <a:ext cx="492125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70688" name="Text Box 12"/>
          <p:cNvSpPr txBox="1">
            <a:spLocks noChangeArrowheads="1"/>
          </p:cNvSpPr>
          <p:nvPr/>
        </p:nvSpPr>
        <p:spPr bwMode="auto">
          <a:xfrm>
            <a:off x="5029200" y="2997200"/>
            <a:ext cx="492125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70689" name="Text Box 12"/>
          <p:cNvSpPr txBox="1">
            <a:spLocks noChangeArrowheads="1"/>
          </p:cNvSpPr>
          <p:nvPr/>
        </p:nvSpPr>
        <p:spPr bwMode="auto">
          <a:xfrm>
            <a:off x="5689600" y="2997200"/>
            <a:ext cx="492125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70690" name="Text Box 12"/>
          <p:cNvSpPr txBox="1">
            <a:spLocks noChangeArrowheads="1"/>
          </p:cNvSpPr>
          <p:nvPr/>
        </p:nvSpPr>
        <p:spPr bwMode="auto">
          <a:xfrm>
            <a:off x="6350000" y="2997200"/>
            <a:ext cx="492125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70691" name="Text Box 12"/>
          <p:cNvSpPr txBox="1">
            <a:spLocks noChangeArrowheads="1"/>
          </p:cNvSpPr>
          <p:nvPr/>
        </p:nvSpPr>
        <p:spPr bwMode="auto">
          <a:xfrm>
            <a:off x="7010400" y="2997200"/>
            <a:ext cx="492125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70692" name="TextBox 40"/>
          <p:cNvSpPr txBox="1">
            <a:spLocks noChangeArrowheads="1"/>
          </p:cNvSpPr>
          <p:nvPr/>
        </p:nvSpPr>
        <p:spPr bwMode="auto">
          <a:xfrm>
            <a:off x="4953000" y="2463800"/>
            <a:ext cx="6159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SAT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C3F615-E82D-4158-B7FC-AE38D907AC67}" type="slidenum">
              <a:rPr lang="en-US" smtClean="0"/>
              <a:pPr>
                <a:defRPr/>
              </a:pPr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234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Summed Area Table</a:t>
            </a:r>
          </a:p>
        </p:txBody>
      </p:sp>
      <p:sp>
        <p:nvSpPr>
          <p:cNvPr id="71683" name="Text Box 12"/>
          <p:cNvSpPr txBox="1">
            <a:spLocks noChangeArrowheads="1"/>
          </p:cNvSpPr>
          <p:nvPr/>
        </p:nvSpPr>
        <p:spPr bwMode="auto">
          <a:xfrm>
            <a:off x="1717675" y="4622800"/>
            <a:ext cx="498475" cy="406400"/>
          </a:xfrm>
          <a:prstGeom prst="rect">
            <a:avLst/>
          </a:prstGeom>
          <a:solidFill>
            <a:srgbClr val="E7F4BE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71684" name="Text Box 12"/>
          <p:cNvSpPr txBox="1">
            <a:spLocks noChangeArrowheads="1"/>
          </p:cNvSpPr>
          <p:nvPr/>
        </p:nvSpPr>
        <p:spPr bwMode="auto">
          <a:xfrm>
            <a:off x="2378075" y="4622800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71685" name="Text Box 12"/>
          <p:cNvSpPr txBox="1">
            <a:spLocks noChangeArrowheads="1"/>
          </p:cNvSpPr>
          <p:nvPr/>
        </p:nvSpPr>
        <p:spPr bwMode="auto">
          <a:xfrm>
            <a:off x="3038475" y="46228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71686" name="Text Box 12"/>
          <p:cNvSpPr txBox="1">
            <a:spLocks noChangeArrowheads="1"/>
          </p:cNvSpPr>
          <p:nvPr/>
        </p:nvSpPr>
        <p:spPr bwMode="auto">
          <a:xfrm>
            <a:off x="3698875" y="46228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2</a:t>
            </a:r>
          </a:p>
        </p:txBody>
      </p:sp>
      <p:sp>
        <p:nvSpPr>
          <p:cNvPr id="71687" name="Text Box 12"/>
          <p:cNvSpPr txBox="1">
            <a:spLocks noChangeArrowheads="1"/>
          </p:cNvSpPr>
          <p:nvPr/>
        </p:nvSpPr>
        <p:spPr bwMode="auto">
          <a:xfrm>
            <a:off x="1717675" y="4089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71688" name="Text Box 12"/>
          <p:cNvSpPr txBox="1">
            <a:spLocks noChangeArrowheads="1"/>
          </p:cNvSpPr>
          <p:nvPr/>
        </p:nvSpPr>
        <p:spPr bwMode="auto">
          <a:xfrm>
            <a:off x="2378075" y="4089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2</a:t>
            </a:r>
          </a:p>
        </p:txBody>
      </p:sp>
      <p:sp>
        <p:nvSpPr>
          <p:cNvPr id="71689" name="Text Box 12"/>
          <p:cNvSpPr txBox="1">
            <a:spLocks noChangeArrowheads="1"/>
          </p:cNvSpPr>
          <p:nvPr/>
        </p:nvSpPr>
        <p:spPr bwMode="auto">
          <a:xfrm>
            <a:off x="3038475" y="4089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71690" name="Text Box 12"/>
          <p:cNvSpPr txBox="1">
            <a:spLocks noChangeArrowheads="1"/>
          </p:cNvSpPr>
          <p:nvPr/>
        </p:nvSpPr>
        <p:spPr bwMode="auto">
          <a:xfrm>
            <a:off x="3698875" y="4089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71691" name="Text Box 12"/>
          <p:cNvSpPr txBox="1">
            <a:spLocks noChangeArrowheads="1"/>
          </p:cNvSpPr>
          <p:nvPr/>
        </p:nvSpPr>
        <p:spPr bwMode="auto">
          <a:xfrm>
            <a:off x="1717675" y="35560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71692" name="Text Box 12"/>
          <p:cNvSpPr txBox="1">
            <a:spLocks noChangeArrowheads="1"/>
          </p:cNvSpPr>
          <p:nvPr/>
        </p:nvSpPr>
        <p:spPr bwMode="auto">
          <a:xfrm>
            <a:off x="2378075" y="35560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71693" name="Text Box 12"/>
          <p:cNvSpPr txBox="1">
            <a:spLocks noChangeArrowheads="1"/>
          </p:cNvSpPr>
          <p:nvPr/>
        </p:nvSpPr>
        <p:spPr bwMode="auto">
          <a:xfrm>
            <a:off x="3038475" y="35560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2</a:t>
            </a:r>
          </a:p>
        </p:txBody>
      </p:sp>
      <p:sp>
        <p:nvSpPr>
          <p:cNvPr id="71694" name="Text Box 12"/>
          <p:cNvSpPr txBox="1">
            <a:spLocks noChangeArrowheads="1"/>
          </p:cNvSpPr>
          <p:nvPr/>
        </p:nvSpPr>
        <p:spPr bwMode="auto">
          <a:xfrm>
            <a:off x="3698875" y="35560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71695" name="Text Box 12"/>
          <p:cNvSpPr txBox="1">
            <a:spLocks noChangeArrowheads="1"/>
          </p:cNvSpPr>
          <p:nvPr/>
        </p:nvSpPr>
        <p:spPr bwMode="auto">
          <a:xfrm>
            <a:off x="1717675" y="3022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2</a:t>
            </a:r>
          </a:p>
        </p:txBody>
      </p:sp>
      <p:sp>
        <p:nvSpPr>
          <p:cNvPr id="71696" name="Text Box 12"/>
          <p:cNvSpPr txBox="1">
            <a:spLocks noChangeArrowheads="1"/>
          </p:cNvSpPr>
          <p:nvPr/>
        </p:nvSpPr>
        <p:spPr bwMode="auto">
          <a:xfrm>
            <a:off x="2378075" y="3022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71697" name="Text Box 12"/>
          <p:cNvSpPr txBox="1">
            <a:spLocks noChangeArrowheads="1"/>
          </p:cNvSpPr>
          <p:nvPr/>
        </p:nvSpPr>
        <p:spPr bwMode="auto">
          <a:xfrm>
            <a:off x="3038475" y="3022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71698" name="Text Box 12"/>
          <p:cNvSpPr txBox="1">
            <a:spLocks noChangeArrowheads="1"/>
          </p:cNvSpPr>
          <p:nvPr/>
        </p:nvSpPr>
        <p:spPr bwMode="auto">
          <a:xfrm>
            <a:off x="3698875" y="3022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71699" name="TextBox 23"/>
          <p:cNvSpPr txBox="1">
            <a:spLocks noChangeArrowheads="1"/>
          </p:cNvSpPr>
          <p:nvPr/>
        </p:nvSpPr>
        <p:spPr bwMode="auto">
          <a:xfrm>
            <a:off x="1641475" y="2489200"/>
            <a:ext cx="13906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Input image</a:t>
            </a:r>
          </a:p>
        </p:txBody>
      </p:sp>
      <p:sp>
        <p:nvSpPr>
          <p:cNvPr id="71700" name="Text Box 12"/>
          <p:cNvSpPr txBox="1">
            <a:spLocks noChangeArrowheads="1"/>
          </p:cNvSpPr>
          <p:nvPr/>
        </p:nvSpPr>
        <p:spPr bwMode="auto">
          <a:xfrm>
            <a:off x="5029200" y="4597400"/>
            <a:ext cx="492125" cy="400050"/>
          </a:xfrm>
          <a:prstGeom prst="rect">
            <a:avLst/>
          </a:prstGeom>
          <a:solidFill>
            <a:srgbClr val="E7F4BE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71701" name="Text Box 12"/>
          <p:cNvSpPr txBox="1">
            <a:spLocks noChangeArrowheads="1"/>
          </p:cNvSpPr>
          <p:nvPr/>
        </p:nvSpPr>
        <p:spPr bwMode="auto">
          <a:xfrm>
            <a:off x="5689600" y="4597400"/>
            <a:ext cx="492125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71702" name="Text Box 12"/>
          <p:cNvSpPr txBox="1">
            <a:spLocks noChangeArrowheads="1"/>
          </p:cNvSpPr>
          <p:nvPr/>
        </p:nvSpPr>
        <p:spPr bwMode="auto">
          <a:xfrm>
            <a:off x="6350000" y="4597400"/>
            <a:ext cx="492125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71703" name="Text Box 12"/>
          <p:cNvSpPr txBox="1">
            <a:spLocks noChangeArrowheads="1"/>
          </p:cNvSpPr>
          <p:nvPr/>
        </p:nvSpPr>
        <p:spPr bwMode="auto">
          <a:xfrm>
            <a:off x="7010400" y="4597400"/>
            <a:ext cx="492125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71704" name="Text Box 12"/>
          <p:cNvSpPr txBox="1">
            <a:spLocks noChangeArrowheads="1"/>
          </p:cNvSpPr>
          <p:nvPr/>
        </p:nvSpPr>
        <p:spPr bwMode="auto">
          <a:xfrm>
            <a:off x="5029200" y="4064000"/>
            <a:ext cx="492125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71705" name="Text Box 12"/>
          <p:cNvSpPr txBox="1">
            <a:spLocks noChangeArrowheads="1"/>
          </p:cNvSpPr>
          <p:nvPr/>
        </p:nvSpPr>
        <p:spPr bwMode="auto">
          <a:xfrm>
            <a:off x="5689600" y="4064000"/>
            <a:ext cx="492125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71706" name="Text Box 12"/>
          <p:cNvSpPr txBox="1">
            <a:spLocks noChangeArrowheads="1"/>
          </p:cNvSpPr>
          <p:nvPr/>
        </p:nvSpPr>
        <p:spPr bwMode="auto">
          <a:xfrm>
            <a:off x="6350000" y="4064000"/>
            <a:ext cx="492125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71707" name="Text Box 12"/>
          <p:cNvSpPr txBox="1">
            <a:spLocks noChangeArrowheads="1"/>
          </p:cNvSpPr>
          <p:nvPr/>
        </p:nvSpPr>
        <p:spPr bwMode="auto">
          <a:xfrm>
            <a:off x="7010400" y="4064000"/>
            <a:ext cx="492125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71708" name="Text Box 12"/>
          <p:cNvSpPr txBox="1">
            <a:spLocks noChangeArrowheads="1"/>
          </p:cNvSpPr>
          <p:nvPr/>
        </p:nvSpPr>
        <p:spPr bwMode="auto">
          <a:xfrm>
            <a:off x="5029200" y="3530600"/>
            <a:ext cx="492125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71709" name="Text Box 12"/>
          <p:cNvSpPr txBox="1">
            <a:spLocks noChangeArrowheads="1"/>
          </p:cNvSpPr>
          <p:nvPr/>
        </p:nvSpPr>
        <p:spPr bwMode="auto">
          <a:xfrm>
            <a:off x="5689600" y="3530600"/>
            <a:ext cx="492125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71710" name="Text Box 12"/>
          <p:cNvSpPr txBox="1">
            <a:spLocks noChangeArrowheads="1"/>
          </p:cNvSpPr>
          <p:nvPr/>
        </p:nvSpPr>
        <p:spPr bwMode="auto">
          <a:xfrm>
            <a:off x="6350000" y="3530600"/>
            <a:ext cx="492125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71711" name="Text Box 12"/>
          <p:cNvSpPr txBox="1">
            <a:spLocks noChangeArrowheads="1"/>
          </p:cNvSpPr>
          <p:nvPr/>
        </p:nvSpPr>
        <p:spPr bwMode="auto">
          <a:xfrm>
            <a:off x="7010400" y="3530600"/>
            <a:ext cx="492125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71712" name="Text Box 12"/>
          <p:cNvSpPr txBox="1">
            <a:spLocks noChangeArrowheads="1"/>
          </p:cNvSpPr>
          <p:nvPr/>
        </p:nvSpPr>
        <p:spPr bwMode="auto">
          <a:xfrm>
            <a:off x="5029200" y="2997200"/>
            <a:ext cx="492125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71713" name="Text Box 12"/>
          <p:cNvSpPr txBox="1">
            <a:spLocks noChangeArrowheads="1"/>
          </p:cNvSpPr>
          <p:nvPr/>
        </p:nvSpPr>
        <p:spPr bwMode="auto">
          <a:xfrm>
            <a:off x="5689600" y="2997200"/>
            <a:ext cx="492125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71714" name="Text Box 12"/>
          <p:cNvSpPr txBox="1">
            <a:spLocks noChangeArrowheads="1"/>
          </p:cNvSpPr>
          <p:nvPr/>
        </p:nvSpPr>
        <p:spPr bwMode="auto">
          <a:xfrm>
            <a:off x="6350000" y="2997200"/>
            <a:ext cx="492125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71715" name="Text Box 12"/>
          <p:cNvSpPr txBox="1">
            <a:spLocks noChangeArrowheads="1"/>
          </p:cNvSpPr>
          <p:nvPr/>
        </p:nvSpPr>
        <p:spPr bwMode="auto">
          <a:xfrm>
            <a:off x="7010400" y="2997200"/>
            <a:ext cx="492125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71716" name="TextBox 40"/>
          <p:cNvSpPr txBox="1">
            <a:spLocks noChangeArrowheads="1"/>
          </p:cNvSpPr>
          <p:nvPr/>
        </p:nvSpPr>
        <p:spPr bwMode="auto">
          <a:xfrm>
            <a:off x="4953000" y="2463800"/>
            <a:ext cx="6159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SAT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C3F615-E82D-4158-B7FC-AE38D907AC67}" type="slidenum">
              <a:rPr lang="en-US" smtClean="0"/>
              <a:pPr>
                <a:defRPr/>
              </a:pPr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6851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Summed Area Table</a:t>
            </a:r>
          </a:p>
        </p:txBody>
      </p:sp>
      <p:sp>
        <p:nvSpPr>
          <p:cNvPr id="72707" name="Text Box 12"/>
          <p:cNvSpPr txBox="1">
            <a:spLocks noChangeArrowheads="1"/>
          </p:cNvSpPr>
          <p:nvPr/>
        </p:nvSpPr>
        <p:spPr bwMode="auto">
          <a:xfrm>
            <a:off x="1717675" y="4622800"/>
            <a:ext cx="498475" cy="406400"/>
          </a:xfrm>
          <a:prstGeom prst="rect">
            <a:avLst/>
          </a:prstGeom>
          <a:solidFill>
            <a:srgbClr val="E7F4BE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72708" name="Text Box 12"/>
          <p:cNvSpPr txBox="1">
            <a:spLocks noChangeArrowheads="1"/>
          </p:cNvSpPr>
          <p:nvPr/>
        </p:nvSpPr>
        <p:spPr bwMode="auto">
          <a:xfrm>
            <a:off x="2378075" y="4622800"/>
            <a:ext cx="492125" cy="400050"/>
          </a:xfrm>
          <a:prstGeom prst="rect">
            <a:avLst/>
          </a:prstGeom>
          <a:solidFill>
            <a:srgbClr val="E7F4BE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72709" name="Text Box 12"/>
          <p:cNvSpPr txBox="1">
            <a:spLocks noChangeArrowheads="1"/>
          </p:cNvSpPr>
          <p:nvPr/>
        </p:nvSpPr>
        <p:spPr bwMode="auto">
          <a:xfrm>
            <a:off x="3038475" y="46228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72710" name="Text Box 12"/>
          <p:cNvSpPr txBox="1">
            <a:spLocks noChangeArrowheads="1"/>
          </p:cNvSpPr>
          <p:nvPr/>
        </p:nvSpPr>
        <p:spPr bwMode="auto">
          <a:xfrm>
            <a:off x="3698875" y="46228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2</a:t>
            </a:r>
          </a:p>
        </p:txBody>
      </p:sp>
      <p:sp>
        <p:nvSpPr>
          <p:cNvPr id="72711" name="Text Box 12"/>
          <p:cNvSpPr txBox="1">
            <a:spLocks noChangeArrowheads="1"/>
          </p:cNvSpPr>
          <p:nvPr/>
        </p:nvSpPr>
        <p:spPr bwMode="auto">
          <a:xfrm>
            <a:off x="1717675" y="4089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72712" name="Text Box 12"/>
          <p:cNvSpPr txBox="1">
            <a:spLocks noChangeArrowheads="1"/>
          </p:cNvSpPr>
          <p:nvPr/>
        </p:nvSpPr>
        <p:spPr bwMode="auto">
          <a:xfrm>
            <a:off x="2378075" y="4089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2</a:t>
            </a:r>
          </a:p>
        </p:txBody>
      </p:sp>
      <p:sp>
        <p:nvSpPr>
          <p:cNvPr id="72713" name="Text Box 12"/>
          <p:cNvSpPr txBox="1">
            <a:spLocks noChangeArrowheads="1"/>
          </p:cNvSpPr>
          <p:nvPr/>
        </p:nvSpPr>
        <p:spPr bwMode="auto">
          <a:xfrm>
            <a:off x="3038475" y="4089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72714" name="Text Box 12"/>
          <p:cNvSpPr txBox="1">
            <a:spLocks noChangeArrowheads="1"/>
          </p:cNvSpPr>
          <p:nvPr/>
        </p:nvSpPr>
        <p:spPr bwMode="auto">
          <a:xfrm>
            <a:off x="3698875" y="4089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72715" name="Text Box 12"/>
          <p:cNvSpPr txBox="1">
            <a:spLocks noChangeArrowheads="1"/>
          </p:cNvSpPr>
          <p:nvPr/>
        </p:nvSpPr>
        <p:spPr bwMode="auto">
          <a:xfrm>
            <a:off x="1717675" y="35560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72716" name="Text Box 12"/>
          <p:cNvSpPr txBox="1">
            <a:spLocks noChangeArrowheads="1"/>
          </p:cNvSpPr>
          <p:nvPr/>
        </p:nvSpPr>
        <p:spPr bwMode="auto">
          <a:xfrm>
            <a:off x="2378075" y="35560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72717" name="Text Box 12"/>
          <p:cNvSpPr txBox="1">
            <a:spLocks noChangeArrowheads="1"/>
          </p:cNvSpPr>
          <p:nvPr/>
        </p:nvSpPr>
        <p:spPr bwMode="auto">
          <a:xfrm>
            <a:off x="3038475" y="35560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2</a:t>
            </a:r>
          </a:p>
        </p:txBody>
      </p:sp>
      <p:sp>
        <p:nvSpPr>
          <p:cNvPr id="72718" name="Text Box 12"/>
          <p:cNvSpPr txBox="1">
            <a:spLocks noChangeArrowheads="1"/>
          </p:cNvSpPr>
          <p:nvPr/>
        </p:nvSpPr>
        <p:spPr bwMode="auto">
          <a:xfrm>
            <a:off x="3698875" y="35560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72719" name="Text Box 12"/>
          <p:cNvSpPr txBox="1">
            <a:spLocks noChangeArrowheads="1"/>
          </p:cNvSpPr>
          <p:nvPr/>
        </p:nvSpPr>
        <p:spPr bwMode="auto">
          <a:xfrm>
            <a:off x="1717675" y="3022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2</a:t>
            </a:r>
          </a:p>
        </p:txBody>
      </p:sp>
      <p:sp>
        <p:nvSpPr>
          <p:cNvPr id="72720" name="Text Box 12"/>
          <p:cNvSpPr txBox="1">
            <a:spLocks noChangeArrowheads="1"/>
          </p:cNvSpPr>
          <p:nvPr/>
        </p:nvSpPr>
        <p:spPr bwMode="auto">
          <a:xfrm>
            <a:off x="2378075" y="3022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72721" name="Text Box 12"/>
          <p:cNvSpPr txBox="1">
            <a:spLocks noChangeArrowheads="1"/>
          </p:cNvSpPr>
          <p:nvPr/>
        </p:nvSpPr>
        <p:spPr bwMode="auto">
          <a:xfrm>
            <a:off x="3038475" y="3022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72722" name="Text Box 12"/>
          <p:cNvSpPr txBox="1">
            <a:spLocks noChangeArrowheads="1"/>
          </p:cNvSpPr>
          <p:nvPr/>
        </p:nvSpPr>
        <p:spPr bwMode="auto">
          <a:xfrm>
            <a:off x="3698875" y="3022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72723" name="TextBox 23"/>
          <p:cNvSpPr txBox="1">
            <a:spLocks noChangeArrowheads="1"/>
          </p:cNvSpPr>
          <p:nvPr/>
        </p:nvSpPr>
        <p:spPr bwMode="auto">
          <a:xfrm>
            <a:off x="1641475" y="2489200"/>
            <a:ext cx="13906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Input image</a:t>
            </a:r>
          </a:p>
        </p:txBody>
      </p:sp>
      <p:sp>
        <p:nvSpPr>
          <p:cNvPr id="72724" name="Text Box 12"/>
          <p:cNvSpPr txBox="1">
            <a:spLocks noChangeArrowheads="1"/>
          </p:cNvSpPr>
          <p:nvPr/>
        </p:nvSpPr>
        <p:spPr bwMode="auto">
          <a:xfrm>
            <a:off x="5029200" y="4597400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72725" name="Text Box 12"/>
          <p:cNvSpPr txBox="1">
            <a:spLocks noChangeArrowheads="1"/>
          </p:cNvSpPr>
          <p:nvPr/>
        </p:nvSpPr>
        <p:spPr bwMode="auto">
          <a:xfrm>
            <a:off x="5689600" y="4597400"/>
            <a:ext cx="492125" cy="400050"/>
          </a:xfrm>
          <a:prstGeom prst="rect">
            <a:avLst/>
          </a:prstGeom>
          <a:solidFill>
            <a:srgbClr val="E7F4BE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2</a:t>
            </a:r>
          </a:p>
        </p:txBody>
      </p:sp>
      <p:sp>
        <p:nvSpPr>
          <p:cNvPr id="72726" name="Text Box 12"/>
          <p:cNvSpPr txBox="1">
            <a:spLocks noChangeArrowheads="1"/>
          </p:cNvSpPr>
          <p:nvPr/>
        </p:nvSpPr>
        <p:spPr bwMode="auto">
          <a:xfrm>
            <a:off x="6350000" y="4597400"/>
            <a:ext cx="492125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72727" name="Text Box 12"/>
          <p:cNvSpPr txBox="1">
            <a:spLocks noChangeArrowheads="1"/>
          </p:cNvSpPr>
          <p:nvPr/>
        </p:nvSpPr>
        <p:spPr bwMode="auto">
          <a:xfrm>
            <a:off x="7010400" y="4597400"/>
            <a:ext cx="492125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72728" name="Text Box 12"/>
          <p:cNvSpPr txBox="1">
            <a:spLocks noChangeArrowheads="1"/>
          </p:cNvSpPr>
          <p:nvPr/>
        </p:nvSpPr>
        <p:spPr bwMode="auto">
          <a:xfrm>
            <a:off x="5029200" y="4064000"/>
            <a:ext cx="492125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72729" name="Text Box 12"/>
          <p:cNvSpPr txBox="1">
            <a:spLocks noChangeArrowheads="1"/>
          </p:cNvSpPr>
          <p:nvPr/>
        </p:nvSpPr>
        <p:spPr bwMode="auto">
          <a:xfrm>
            <a:off x="5689600" y="4064000"/>
            <a:ext cx="492125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72730" name="Text Box 12"/>
          <p:cNvSpPr txBox="1">
            <a:spLocks noChangeArrowheads="1"/>
          </p:cNvSpPr>
          <p:nvPr/>
        </p:nvSpPr>
        <p:spPr bwMode="auto">
          <a:xfrm>
            <a:off x="6350000" y="4064000"/>
            <a:ext cx="492125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72731" name="Text Box 12"/>
          <p:cNvSpPr txBox="1">
            <a:spLocks noChangeArrowheads="1"/>
          </p:cNvSpPr>
          <p:nvPr/>
        </p:nvSpPr>
        <p:spPr bwMode="auto">
          <a:xfrm>
            <a:off x="7010400" y="4064000"/>
            <a:ext cx="492125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72732" name="Text Box 12"/>
          <p:cNvSpPr txBox="1">
            <a:spLocks noChangeArrowheads="1"/>
          </p:cNvSpPr>
          <p:nvPr/>
        </p:nvSpPr>
        <p:spPr bwMode="auto">
          <a:xfrm>
            <a:off x="5029200" y="3530600"/>
            <a:ext cx="492125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72733" name="Text Box 12"/>
          <p:cNvSpPr txBox="1">
            <a:spLocks noChangeArrowheads="1"/>
          </p:cNvSpPr>
          <p:nvPr/>
        </p:nvSpPr>
        <p:spPr bwMode="auto">
          <a:xfrm>
            <a:off x="5689600" y="3530600"/>
            <a:ext cx="492125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72734" name="Text Box 12"/>
          <p:cNvSpPr txBox="1">
            <a:spLocks noChangeArrowheads="1"/>
          </p:cNvSpPr>
          <p:nvPr/>
        </p:nvSpPr>
        <p:spPr bwMode="auto">
          <a:xfrm>
            <a:off x="6350000" y="3530600"/>
            <a:ext cx="492125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72735" name="Text Box 12"/>
          <p:cNvSpPr txBox="1">
            <a:spLocks noChangeArrowheads="1"/>
          </p:cNvSpPr>
          <p:nvPr/>
        </p:nvSpPr>
        <p:spPr bwMode="auto">
          <a:xfrm>
            <a:off x="7010400" y="3530600"/>
            <a:ext cx="492125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72736" name="Text Box 12"/>
          <p:cNvSpPr txBox="1">
            <a:spLocks noChangeArrowheads="1"/>
          </p:cNvSpPr>
          <p:nvPr/>
        </p:nvSpPr>
        <p:spPr bwMode="auto">
          <a:xfrm>
            <a:off x="5029200" y="2997200"/>
            <a:ext cx="492125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72737" name="Text Box 12"/>
          <p:cNvSpPr txBox="1">
            <a:spLocks noChangeArrowheads="1"/>
          </p:cNvSpPr>
          <p:nvPr/>
        </p:nvSpPr>
        <p:spPr bwMode="auto">
          <a:xfrm>
            <a:off x="5689600" y="2997200"/>
            <a:ext cx="492125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72738" name="Text Box 12"/>
          <p:cNvSpPr txBox="1">
            <a:spLocks noChangeArrowheads="1"/>
          </p:cNvSpPr>
          <p:nvPr/>
        </p:nvSpPr>
        <p:spPr bwMode="auto">
          <a:xfrm>
            <a:off x="6350000" y="2997200"/>
            <a:ext cx="492125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72739" name="Text Box 12"/>
          <p:cNvSpPr txBox="1">
            <a:spLocks noChangeArrowheads="1"/>
          </p:cNvSpPr>
          <p:nvPr/>
        </p:nvSpPr>
        <p:spPr bwMode="auto">
          <a:xfrm>
            <a:off x="7010400" y="2997200"/>
            <a:ext cx="492125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72740" name="TextBox 40"/>
          <p:cNvSpPr txBox="1">
            <a:spLocks noChangeArrowheads="1"/>
          </p:cNvSpPr>
          <p:nvPr/>
        </p:nvSpPr>
        <p:spPr bwMode="auto">
          <a:xfrm>
            <a:off x="4953000" y="2463800"/>
            <a:ext cx="6159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SAT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C3F615-E82D-4158-B7FC-AE38D907AC67}" type="slidenum">
              <a:rPr lang="en-US" smtClean="0"/>
              <a:pPr>
                <a:defRPr/>
              </a:pPr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8359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Summed Area Table</a:t>
            </a:r>
          </a:p>
        </p:txBody>
      </p:sp>
      <p:sp>
        <p:nvSpPr>
          <p:cNvPr id="73731" name="Text Box 12"/>
          <p:cNvSpPr txBox="1">
            <a:spLocks noChangeArrowheads="1"/>
          </p:cNvSpPr>
          <p:nvPr/>
        </p:nvSpPr>
        <p:spPr bwMode="auto">
          <a:xfrm>
            <a:off x="1717675" y="4622800"/>
            <a:ext cx="498475" cy="406400"/>
          </a:xfrm>
          <a:prstGeom prst="rect">
            <a:avLst/>
          </a:prstGeom>
          <a:solidFill>
            <a:srgbClr val="E7F4BE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73732" name="Text Box 12"/>
          <p:cNvSpPr txBox="1">
            <a:spLocks noChangeArrowheads="1"/>
          </p:cNvSpPr>
          <p:nvPr/>
        </p:nvSpPr>
        <p:spPr bwMode="auto">
          <a:xfrm>
            <a:off x="2378075" y="4622800"/>
            <a:ext cx="492125" cy="400050"/>
          </a:xfrm>
          <a:prstGeom prst="rect">
            <a:avLst/>
          </a:prstGeom>
          <a:solidFill>
            <a:srgbClr val="E7F4BE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73733" name="Text Box 12"/>
          <p:cNvSpPr txBox="1">
            <a:spLocks noChangeArrowheads="1"/>
          </p:cNvSpPr>
          <p:nvPr/>
        </p:nvSpPr>
        <p:spPr bwMode="auto">
          <a:xfrm>
            <a:off x="3038475" y="4622800"/>
            <a:ext cx="498475" cy="406400"/>
          </a:xfrm>
          <a:prstGeom prst="rect">
            <a:avLst/>
          </a:prstGeom>
          <a:solidFill>
            <a:srgbClr val="E7F4BE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73734" name="Text Box 12"/>
          <p:cNvSpPr txBox="1">
            <a:spLocks noChangeArrowheads="1"/>
          </p:cNvSpPr>
          <p:nvPr/>
        </p:nvSpPr>
        <p:spPr bwMode="auto">
          <a:xfrm>
            <a:off x="3698875" y="46228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2</a:t>
            </a:r>
          </a:p>
        </p:txBody>
      </p:sp>
      <p:sp>
        <p:nvSpPr>
          <p:cNvPr id="73735" name="Text Box 12"/>
          <p:cNvSpPr txBox="1">
            <a:spLocks noChangeArrowheads="1"/>
          </p:cNvSpPr>
          <p:nvPr/>
        </p:nvSpPr>
        <p:spPr bwMode="auto">
          <a:xfrm>
            <a:off x="1717675" y="4089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73736" name="Text Box 12"/>
          <p:cNvSpPr txBox="1">
            <a:spLocks noChangeArrowheads="1"/>
          </p:cNvSpPr>
          <p:nvPr/>
        </p:nvSpPr>
        <p:spPr bwMode="auto">
          <a:xfrm>
            <a:off x="2378075" y="4089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2</a:t>
            </a:r>
          </a:p>
        </p:txBody>
      </p:sp>
      <p:sp>
        <p:nvSpPr>
          <p:cNvPr id="73737" name="Text Box 12"/>
          <p:cNvSpPr txBox="1">
            <a:spLocks noChangeArrowheads="1"/>
          </p:cNvSpPr>
          <p:nvPr/>
        </p:nvSpPr>
        <p:spPr bwMode="auto">
          <a:xfrm>
            <a:off x="3038475" y="4089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73738" name="Text Box 12"/>
          <p:cNvSpPr txBox="1">
            <a:spLocks noChangeArrowheads="1"/>
          </p:cNvSpPr>
          <p:nvPr/>
        </p:nvSpPr>
        <p:spPr bwMode="auto">
          <a:xfrm>
            <a:off x="3698875" y="4089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73739" name="Text Box 12"/>
          <p:cNvSpPr txBox="1">
            <a:spLocks noChangeArrowheads="1"/>
          </p:cNvSpPr>
          <p:nvPr/>
        </p:nvSpPr>
        <p:spPr bwMode="auto">
          <a:xfrm>
            <a:off x="1717675" y="35560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73740" name="Text Box 12"/>
          <p:cNvSpPr txBox="1">
            <a:spLocks noChangeArrowheads="1"/>
          </p:cNvSpPr>
          <p:nvPr/>
        </p:nvSpPr>
        <p:spPr bwMode="auto">
          <a:xfrm>
            <a:off x="2378075" y="35560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73741" name="Text Box 12"/>
          <p:cNvSpPr txBox="1">
            <a:spLocks noChangeArrowheads="1"/>
          </p:cNvSpPr>
          <p:nvPr/>
        </p:nvSpPr>
        <p:spPr bwMode="auto">
          <a:xfrm>
            <a:off x="3038475" y="35560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2</a:t>
            </a:r>
          </a:p>
        </p:txBody>
      </p:sp>
      <p:sp>
        <p:nvSpPr>
          <p:cNvPr id="73742" name="Text Box 12"/>
          <p:cNvSpPr txBox="1">
            <a:spLocks noChangeArrowheads="1"/>
          </p:cNvSpPr>
          <p:nvPr/>
        </p:nvSpPr>
        <p:spPr bwMode="auto">
          <a:xfrm>
            <a:off x="3698875" y="35560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73743" name="Text Box 12"/>
          <p:cNvSpPr txBox="1">
            <a:spLocks noChangeArrowheads="1"/>
          </p:cNvSpPr>
          <p:nvPr/>
        </p:nvSpPr>
        <p:spPr bwMode="auto">
          <a:xfrm>
            <a:off x="1717675" y="3022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2</a:t>
            </a:r>
          </a:p>
        </p:txBody>
      </p:sp>
      <p:sp>
        <p:nvSpPr>
          <p:cNvPr id="73744" name="Text Box 12"/>
          <p:cNvSpPr txBox="1">
            <a:spLocks noChangeArrowheads="1"/>
          </p:cNvSpPr>
          <p:nvPr/>
        </p:nvSpPr>
        <p:spPr bwMode="auto">
          <a:xfrm>
            <a:off x="2378075" y="3022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73745" name="Text Box 12"/>
          <p:cNvSpPr txBox="1">
            <a:spLocks noChangeArrowheads="1"/>
          </p:cNvSpPr>
          <p:nvPr/>
        </p:nvSpPr>
        <p:spPr bwMode="auto">
          <a:xfrm>
            <a:off x="3038475" y="3022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73746" name="Text Box 12"/>
          <p:cNvSpPr txBox="1">
            <a:spLocks noChangeArrowheads="1"/>
          </p:cNvSpPr>
          <p:nvPr/>
        </p:nvSpPr>
        <p:spPr bwMode="auto">
          <a:xfrm>
            <a:off x="3698875" y="3022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73747" name="TextBox 23"/>
          <p:cNvSpPr txBox="1">
            <a:spLocks noChangeArrowheads="1"/>
          </p:cNvSpPr>
          <p:nvPr/>
        </p:nvSpPr>
        <p:spPr bwMode="auto">
          <a:xfrm>
            <a:off x="1641475" y="2489200"/>
            <a:ext cx="13906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Input image</a:t>
            </a:r>
          </a:p>
        </p:txBody>
      </p:sp>
      <p:sp>
        <p:nvSpPr>
          <p:cNvPr id="73748" name="Text Box 12"/>
          <p:cNvSpPr txBox="1">
            <a:spLocks noChangeArrowheads="1"/>
          </p:cNvSpPr>
          <p:nvPr/>
        </p:nvSpPr>
        <p:spPr bwMode="auto">
          <a:xfrm>
            <a:off x="5029200" y="4597400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73749" name="Text Box 12"/>
          <p:cNvSpPr txBox="1">
            <a:spLocks noChangeArrowheads="1"/>
          </p:cNvSpPr>
          <p:nvPr/>
        </p:nvSpPr>
        <p:spPr bwMode="auto">
          <a:xfrm>
            <a:off x="5689600" y="4597400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2</a:t>
            </a:r>
          </a:p>
        </p:txBody>
      </p:sp>
      <p:sp>
        <p:nvSpPr>
          <p:cNvPr id="73750" name="Text Box 12"/>
          <p:cNvSpPr txBox="1">
            <a:spLocks noChangeArrowheads="1"/>
          </p:cNvSpPr>
          <p:nvPr/>
        </p:nvSpPr>
        <p:spPr bwMode="auto">
          <a:xfrm>
            <a:off x="6350000" y="4597400"/>
            <a:ext cx="492125" cy="400050"/>
          </a:xfrm>
          <a:prstGeom prst="rect">
            <a:avLst/>
          </a:prstGeom>
          <a:solidFill>
            <a:srgbClr val="E7F4BE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2</a:t>
            </a:r>
          </a:p>
        </p:txBody>
      </p:sp>
      <p:sp>
        <p:nvSpPr>
          <p:cNvPr id="73751" name="Text Box 12"/>
          <p:cNvSpPr txBox="1">
            <a:spLocks noChangeArrowheads="1"/>
          </p:cNvSpPr>
          <p:nvPr/>
        </p:nvSpPr>
        <p:spPr bwMode="auto">
          <a:xfrm>
            <a:off x="7010400" y="4597400"/>
            <a:ext cx="492125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73752" name="Text Box 12"/>
          <p:cNvSpPr txBox="1">
            <a:spLocks noChangeArrowheads="1"/>
          </p:cNvSpPr>
          <p:nvPr/>
        </p:nvSpPr>
        <p:spPr bwMode="auto">
          <a:xfrm>
            <a:off x="5029200" y="4064000"/>
            <a:ext cx="492125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73753" name="Text Box 12"/>
          <p:cNvSpPr txBox="1">
            <a:spLocks noChangeArrowheads="1"/>
          </p:cNvSpPr>
          <p:nvPr/>
        </p:nvSpPr>
        <p:spPr bwMode="auto">
          <a:xfrm>
            <a:off x="5689600" y="4064000"/>
            <a:ext cx="492125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73754" name="Text Box 12"/>
          <p:cNvSpPr txBox="1">
            <a:spLocks noChangeArrowheads="1"/>
          </p:cNvSpPr>
          <p:nvPr/>
        </p:nvSpPr>
        <p:spPr bwMode="auto">
          <a:xfrm>
            <a:off x="6350000" y="4064000"/>
            <a:ext cx="492125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73755" name="Text Box 12"/>
          <p:cNvSpPr txBox="1">
            <a:spLocks noChangeArrowheads="1"/>
          </p:cNvSpPr>
          <p:nvPr/>
        </p:nvSpPr>
        <p:spPr bwMode="auto">
          <a:xfrm>
            <a:off x="7010400" y="4064000"/>
            <a:ext cx="492125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73756" name="Text Box 12"/>
          <p:cNvSpPr txBox="1">
            <a:spLocks noChangeArrowheads="1"/>
          </p:cNvSpPr>
          <p:nvPr/>
        </p:nvSpPr>
        <p:spPr bwMode="auto">
          <a:xfrm>
            <a:off x="5029200" y="3530600"/>
            <a:ext cx="492125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73757" name="Text Box 12"/>
          <p:cNvSpPr txBox="1">
            <a:spLocks noChangeArrowheads="1"/>
          </p:cNvSpPr>
          <p:nvPr/>
        </p:nvSpPr>
        <p:spPr bwMode="auto">
          <a:xfrm>
            <a:off x="5689600" y="3530600"/>
            <a:ext cx="492125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73758" name="Text Box 12"/>
          <p:cNvSpPr txBox="1">
            <a:spLocks noChangeArrowheads="1"/>
          </p:cNvSpPr>
          <p:nvPr/>
        </p:nvSpPr>
        <p:spPr bwMode="auto">
          <a:xfrm>
            <a:off x="6350000" y="3530600"/>
            <a:ext cx="492125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73759" name="Text Box 12"/>
          <p:cNvSpPr txBox="1">
            <a:spLocks noChangeArrowheads="1"/>
          </p:cNvSpPr>
          <p:nvPr/>
        </p:nvSpPr>
        <p:spPr bwMode="auto">
          <a:xfrm>
            <a:off x="7010400" y="3530600"/>
            <a:ext cx="492125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73760" name="Text Box 12"/>
          <p:cNvSpPr txBox="1">
            <a:spLocks noChangeArrowheads="1"/>
          </p:cNvSpPr>
          <p:nvPr/>
        </p:nvSpPr>
        <p:spPr bwMode="auto">
          <a:xfrm>
            <a:off x="5029200" y="2997200"/>
            <a:ext cx="492125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73761" name="Text Box 12"/>
          <p:cNvSpPr txBox="1">
            <a:spLocks noChangeArrowheads="1"/>
          </p:cNvSpPr>
          <p:nvPr/>
        </p:nvSpPr>
        <p:spPr bwMode="auto">
          <a:xfrm>
            <a:off x="5689600" y="2997200"/>
            <a:ext cx="492125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73762" name="Text Box 12"/>
          <p:cNvSpPr txBox="1">
            <a:spLocks noChangeArrowheads="1"/>
          </p:cNvSpPr>
          <p:nvPr/>
        </p:nvSpPr>
        <p:spPr bwMode="auto">
          <a:xfrm>
            <a:off x="6350000" y="2997200"/>
            <a:ext cx="492125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73763" name="Text Box 12"/>
          <p:cNvSpPr txBox="1">
            <a:spLocks noChangeArrowheads="1"/>
          </p:cNvSpPr>
          <p:nvPr/>
        </p:nvSpPr>
        <p:spPr bwMode="auto">
          <a:xfrm>
            <a:off x="7010400" y="2997200"/>
            <a:ext cx="492125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73764" name="TextBox 40"/>
          <p:cNvSpPr txBox="1">
            <a:spLocks noChangeArrowheads="1"/>
          </p:cNvSpPr>
          <p:nvPr/>
        </p:nvSpPr>
        <p:spPr bwMode="auto">
          <a:xfrm>
            <a:off x="4953000" y="2463800"/>
            <a:ext cx="6159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SAT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C3F615-E82D-4158-B7FC-AE38D907AC67}" type="slidenum">
              <a:rPr lang="en-US" smtClean="0"/>
              <a:pPr>
                <a:defRPr/>
              </a:pPr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72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Summed Area Table</a:t>
            </a:r>
          </a:p>
        </p:txBody>
      </p:sp>
      <p:sp>
        <p:nvSpPr>
          <p:cNvPr id="74755" name="Text Box 12"/>
          <p:cNvSpPr txBox="1">
            <a:spLocks noChangeArrowheads="1"/>
          </p:cNvSpPr>
          <p:nvPr/>
        </p:nvSpPr>
        <p:spPr bwMode="auto">
          <a:xfrm>
            <a:off x="1717675" y="4622800"/>
            <a:ext cx="498475" cy="406400"/>
          </a:xfrm>
          <a:prstGeom prst="rect">
            <a:avLst/>
          </a:prstGeom>
          <a:solidFill>
            <a:srgbClr val="E7F4BE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74756" name="Text Box 12"/>
          <p:cNvSpPr txBox="1">
            <a:spLocks noChangeArrowheads="1"/>
          </p:cNvSpPr>
          <p:nvPr/>
        </p:nvSpPr>
        <p:spPr bwMode="auto">
          <a:xfrm>
            <a:off x="2378075" y="4622800"/>
            <a:ext cx="492125" cy="400050"/>
          </a:xfrm>
          <a:prstGeom prst="rect">
            <a:avLst/>
          </a:prstGeom>
          <a:solidFill>
            <a:srgbClr val="E7F4BE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74757" name="Text Box 12"/>
          <p:cNvSpPr txBox="1">
            <a:spLocks noChangeArrowheads="1"/>
          </p:cNvSpPr>
          <p:nvPr/>
        </p:nvSpPr>
        <p:spPr bwMode="auto">
          <a:xfrm>
            <a:off x="3038475" y="4622800"/>
            <a:ext cx="498475" cy="406400"/>
          </a:xfrm>
          <a:prstGeom prst="rect">
            <a:avLst/>
          </a:prstGeom>
          <a:solidFill>
            <a:srgbClr val="E7F4BE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74758" name="Text Box 12"/>
          <p:cNvSpPr txBox="1">
            <a:spLocks noChangeArrowheads="1"/>
          </p:cNvSpPr>
          <p:nvPr/>
        </p:nvSpPr>
        <p:spPr bwMode="auto">
          <a:xfrm>
            <a:off x="3698875" y="4622800"/>
            <a:ext cx="498475" cy="406400"/>
          </a:xfrm>
          <a:prstGeom prst="rect">
            <a:avLst/>
          </a:prstGeom>
          <a:solidFill>
            <a:srgbClr val="E7F4BE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2</a:t>
            </a:r>
          </a:p>
        </p:txBody>
      </p:sp>
      <p:sp>
        <p:nvSpPr>
          <p:cNvPr id="74759" name="Text Box 12"/>
          <p:cNvSpPr txBox="1">
            <a:spLocks noChangeArrowheads="1"/>
          </p:cNvSpPr>
          <p:nvPr/>
        </p:nvSpPr>
        <p:spPr bwMode="auto">
          <a:xfrm>
            <a:off x="1717675" y="4089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74760" name="Text Box 12"/>
          <p:cNvSpPr txBox="1">
            <a:spLocks noChangeArrowheads="1"/>
          </p:cNvSpPr>
          <p:nvPr/>
        </p:nvSpPr>
        <p:spPr bwMode="auto">
          <a:xfrm>
            <a:off x="2378075" y="4089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2</a:t>
            </a:r>
          </a:p>
        </p:txBody>
      </p:sp>
      <p:sp>
        <p:nvSpPr>
          <p:cNvPr id="74761" name="Text Box 12"/>
          <p:cNvSpPr txBox="1">
            <a:spLocks noChangeArrowheads="1"/>
          </p:cNvSpPr>
          <p:nvPr/>
        </p:nvSpPr>
        <p:spPr bwMode="auto">
          <a:xfrm>
            <a:off x="3038475" y="4089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74762" name="Text Box 12"/>
          <p:cNvSpPr txBox="1">
            <a:spLocks noChangeArrowheads="1"/>
          </p:cNvSpPr>
          <p:nvPr/>
        </p:nvSpPr>
        <p:spPr bwMode="auto">
          <a:xfrm>
            <a:off x="3698875" y="4089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74763" name="Text Box 12"/>
          <p:cNvSpPr txBox="1">
            <a:spLocks noChangeArrowheads="1"/>
          </p:cNvSpPr>
          <p:nvPr/>
        </p:nvSpPr>
        <p:spPr bwMode="auto">
          <a:xfrm>
            <a:off x="1717675" y="35560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74764" name="Text Box 12"/>
          <p:cNvSpPr txBox="1">
            <a:spLocks noChangeArrowheads="1"/>
          </p:cNvSpPr>
          <p:nvPr/>
        </p:nvSpPr>
        <p:spPr bwMode="auto">
          <a:xfrm>
            <a:off x="2378075" y="35560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74765" name="Text Box 12"/>
          <p:cNvSpPr txBox="1">
            <a:spLocks noChangeArrowheads="1"/>
          </p:cNvSpPr>
          <p:nvPr/>
        </p:nvSpPr>
        <p:spPr bwMode="auto">
          <a:xfrm>
            <a:off x="3038475" y="35560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2</a:t>
            </a:r>
          </a:p>
        </p:txBody>
      </p:sp>
      <p:sp>
        <p:nvSpPr>
          <p:cNvPr id="74766" name="Text Box 12"/>
          <p:cNvSpPr txBox="1">
            <a:spLocks noChangeArrowheads="1"/>
          </p:cNvSpPr>
          <p:nvPr/>
        </p:nvSpPr>
        <p:spPr bwMode="auto">
          <a:xfrm>
            <a:off x="3698875" y="35560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74767" name="Text Box 12"/>
          <p:cNvSpPr txBox="1">
            <a:spLocks noChangeArrowheads="1"/>
          </p:cNvSpPr>
          <p:nvPr/>
        </p:nvSpPr>
        <p:spPr bwMode="auto">
          <a:xfrm>
            <a:off x="1717675" y="3022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2</a:t>
            </a:r>
          </a:p>
        </p:txBody>
      </p:sp>
      <p:sp>
        <p:nvSpPr>
          <p:cNvPr id="74768" name="Text Box 12"/>
          <p:cNvSpPr txBox="1">
            <a:spLocks noChangeArrowheads="1"/>
          </p:cNvSpPr>
          <p:nvPr/>
        </p:nvSpPr>
        <p:spPr bwMode="auto">
          <a:xfrm>
            <a:off x="2378075" y="3022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74769" name="Text Box 12"/>
          <p:cNvSpPr txBox="1">
            <a:spLocks noChangeArrowheads="1"/>
          </p:cNvSpPr>
          <p:nvPr/>
        </p:nvSpPr>
        <p:spPr bwMode="auto">
          <a:xfrm>
            <a:off x="3038475" y="3022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74770" name="Text Box 12"/>
          <p:cNvSpPr txBox="1">
            <a:spLocks noChangeArrowheads="1"/>
          </p:cNvSpPr>
          <p:nvPr/>
        </p:nvSpPr>
        <p:spPr bwMode="auto">
          <a:xfrm>
            <a:off x="3698875" y="3022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74771" name="TextBox 23"/>
          <p:cNvSpPr txBox="1">
            <a:spLocks noChangeArrowheads="1"/>
          </p:cNvSpPr>
          <p:nvPr/>
        </p:nvSpPr>
        <p:spPr bwMode="auto">
          <a:xfrm>
            <a:off x="1641475" y="2489200"/>
            <a:ext cx="13906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Input image</a:t>
            </a:r>
          </a:p>
        </p:txBody>
      </p:sp>
      <p:sp>
        <p:nvSpPr>
          <p:cNvPr id="74772" name="Text Box 12"/>
          <p:cNvSpPr txBox="1">
            <a:spLocks noChangeArrowheads="1"/>
          </p:cNvSpPr>
          <p:nvPr/>
        </p:nvSpPr>
        <p:spPr bwMode="auto">
          <a:xfrm>
            <a:off x="5029200" y="4597400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74773" name="Text Box 12"/>
          <p:cNvSpPr txBox="1">
            <a:spLocks noChangeArrowheads="1"/>
          </p:cNvSpPr>
          <p:nvPr/>
        </p:nvSpPr>
        <p:spPr bwMode="auto">
          <a:xfrm>
            <a:off x="5689600" y="4597400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2</a:t>
            </a:r>
          </a:p>
        </p:txBody>
      </p:sp>
      <p:sp>
        <p:nvSpPr>
          <p:cNvPr id="74774" name="Text Box 12"/>
          <p:cNvSpPr txBox="1">
            <a:spLocks noChangeArrowheads="1"/>
          </p:cNvSpPr>
          <p:nvPr/>
        </p:nvSpPr>
        <p:spPr bwMode="auto">
          <a:xfrm>
            <a:off x="6350000" y="4597400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2</a:t>
            </a:r>
          </a:p>
        </p:txBody>
      </p:sp>
      <p:sp>
        <p:nvSpPr>
          <p:cNvPr id="74775" name="Text Box 12"/>
          <p:cNvSpPr txBox="1">
            <a:spLocks noChangeArrowheads="1"/>
          </p:cNvSpPr>
          <p:nvPr/>
        </p:nvSpPr>
        <p:spPr bwMode="auto">
          <a:xfrm>
            <a:off x="7010400" y="4597400"/>
            <a:ext cx="492125" cy="400050"/>
          </a:xfrm>
          <a:prstGeom prst="rect">
            <a:avLst/>
          </a:prstGeom>
          <a:solidFill>
            <a:srgbClr val="E7F4BE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4</a:t>
            </a:r>
          </a:p>
        </p:txBody>
      </p:sp>
      <p:sp>
        <p:nvSpPr>
          <p:cNvPr id="74776" name="Text Box 12"/>
          <p:cNvSpPr txBox="1">
            <a:spLocks noChangeArrowheads="1"/>
          </p:cNvSpPr>
          <p:nvPr/>
        </p:nvSpPr>
        <p:spPr bwMode="auto">
          <a:xfrm>
            <a:off x="5029200" y="4064000"/>
            <a:ext cx="492125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74777" name="Text Box 12"/>
          <p:cNvSpPr txBox="1">
            <a:spLocks noChangeArrowheads="1"/>
          </p:cNvSpPr>
          <p:nvPr/>
        </p:nvSpPr>
        <p:spPr bwMode="auto">
          <a:xfrm>
            <a:off x="5689600" y="4064000"/>
            <a:ext cx="492125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74778" name="Text Box 12"/>
          <p:cNvSpPr txBox="1">
            <a:spLocks noChangeArrowheads="1"/>
          </p:cNvSpPr>
          <p:nvPr/>
        </p:nvSpPr>
        <p:spPr bwMode="auto">
          <a:xfrm>
            <a:off x="6350000" y="4064000"/>
            <a:ext cx="492125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74779" name="Text Box 12"/>
          <p:cNvSpPr txBox="1">
            <a:spLocks noChangeArrowheads="1"/>
          </p:cNvSpPr>
          <p:nvPr/>
        </p:nvSpPr>
        <p:spPr bwMode="auto">
          <a:xfrm>
            <a:off x="7010400" y="4064000"/>
            <a:ext cx="492125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74780" name="Text Box 12"/>
          <p:cNvSpPr txBox="1">
            <a:spLocks noChangeArrowheads="1"/>
          </p:cNvSpPr>
          <p:nvPr/>
        </p:nvSpPr>
        <p:spPr bwMode="auto">
          <a:xfrm>
            <a:off x="5029200" y="3530600"/>
            <a:ext cx="492125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74781" name="Text Box 12"/>
          <p:cNvSpPr txBox="1">
            <a:spLocks noChangeArrowheads="1"/>
          </p:cNvSpPr>
          <p:nvPr/>
        </p:nvSpPr>
        <p:spPr bwMode="auto">
          <a:xfrm>
            <a:off x="5689600" y="3530600"/>
            <a:ext cx="492125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74782" name="Text Box 12"/>
          <p:cNvSpPr txBox="1">
            <a:spLocks noChangeArrowheads="1"/>
          </p:cNvSpPr>
          <p:nvPr/>
        </p:nvSpPr>
        <p:spPr bwMode="auto">
          <a:xfrm>
            <a:off x="6350000" y="3530600"/>
            <a:ext cx="492125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74783" name="Text Box 12"/>
          <p:cNvSpPr txBox="1">
            <a:spLocks noChangeArrowheads="1"/>
          </p:cNvSpPr>
          <p:nvPr/>
        </p:nvSpPr>
        <p:spPr bwMode="auto">
          <a:xfrm>
            <a:off x="7010400" y="3530600"/>
            <a:ext cx="492125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74784" name="Text Box 12"/>
          <p:cNvSpPr txBox="1">
            <a:spLocks noChangeArrowheads="1"/>
          </p:cNvSpPr>
          <p:nvPr/>
        </p:nvSpPr>
        <p:spPr bwMode="auto">
          <a:xfrm>
            <a:off x="5029200" y="2997200"/>
            <a:ext cx="492125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74785" name="Text Box 12"/>
          <p:cNvSpPr txBox="1">
            <a:spLocks noChangeArrowheads="1"/>
          </p:cNvSpPr>
          <p:nvPr/>
        </p:nvSpPr>
        <p:spPr bwMode="auto">
          <a:xfrm>
            <a:off x="5689600" y="2997200"/>
            <a:ext cx="492125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74786" name="Text Box 12"/>
          <p:cNvSpPr txBox="1">
            <a:spLocks noChangeArrowheads="1"/>
          </p:cNvSpPr>
          <p:nvPr/>
        </p:nvSpPr>
        <p:spPr bwMode="auto">
          <a:xfrm>
            <a:off x="6350000" y="2997200"/>
            <a:ext cx="492125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74787" name="Text Box 12"/>
          <p:cNvSpPr txBox="1">
            <a:spLocks noChangeArrowheads="1"/>
          </p:cNvSpPr>
          <p:nvPr/>
        </p:nvSpPr>
        <p:spPr bwMode="auto">
          <a:xfrm>
            <a:off x="7010400" y="2997200"/>
            <a:ext cx="492125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74788" name="TextBox 40"/>
          <p:cNvSpPr txBox="1">
            <a:spLocks noChangeArrowheads="1"/>
          </p:cNvSpPr>
          <p:nvPr/>
        </p:nvSpPr>
        <p:spPr bwMode="auto">
          <a:xfrm>
            <a:off x="4953000" y="2463800"/>
            <a:ext cx="6159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SAT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C3F615-E82D-4158-B7FC-AE38D907AC67}" type="slidenum">
              <a:rPr lang="en-US" smtClean="0"/>
              <a:pPr>
                <a:defRPr/>
              </a:pPr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541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Summed Area Table</a:t>
            </a:r>
          </a:p>
        </p:txBody>
      </p:sp>
      <p:sp>
        <p:nvSpPr>
          <p:cNvPr id="75779" name="Text Box 12"/>
          <p:cNvSpPr txBox="1">
            <a:spLocks noChangeArrowheads="1"/>
          </p:cNvSpPr>
          <p:nvPr/>
        </p:nvSpPr>
        <p:spPr bwMode="auto">
          <a:xfrm>
            <a:off x="1717675" y="4622800"/>
            <a:ext cx="498475" cy="406400"/>
          </a:xfrm>
          <a:prstGeom prst="rect">
            <a:avLst/>
          </a:prstGeom>
          <a:solidFill>
            <a:srgbClr val="E7F4BE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75780" name="Text Box 12"/>
          <p:cNvSpPr txBox="1">
            <a:spLocks noChangeArrowheads="1"/>
          </p:cNvSpPr>
          <p:nvPr/>
        </p:nvSpPr>
        <p:spPr bwMode="auto">
          <a:xfrm>
            <a:off x="2378075" y="4622800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75781" name="Text Box 12"/>
          <p:cNvSpPr txBox="1">
            <a:spLocks noChangeArrowheads="1"/>
          </p:cNvSpPr>
          <p:nvPr/>
        </p:nvSpPr>
        <p:spPr bwMode="auto">
          <a:xfrm>
            <a:off x="3038475" y="46228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75782" name="Text Box 12"/>
          <p:cNvSpPr txBox="1">
            <a:spLocks noChangeArrowheads="1"/>
          </p:cNvSpPr>
          <p:nvPr/>
        </p:nvSpPr>
        <p:spPr bwMode="auto">
          <a:xfrm>
            <a:off x="3698875" y="46228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2</a:t>
            </a:r>
          </a:p>
        </p:txBody>
      </p:sp>
      <p:sp>
        <p:nvSpPr>
          <p:cNvPr id="75783" name="Text Box 12"/>
          <p:cNvSpPr txBox="1">
            <a:spLocks noChangeArrowheads="1"/>
          </p:cNvSpPr>
          <p:nvPr/>
        </p:nvSpPr>
        <p:spPr bwMode="auto">
          <a:xfrm>
            <a:off x="1717675" y="4089400"/>
            <a:ext cx="498475" cy="406400"/>
          </a:xfrm>
          <a:prstGeom prst="rect">
            <a:avLst/>
          </a:prstGeom>
          <a:solidFill>
            <a:srgbClr val="E7F4BE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75784" name="Text Box 12"/>
          <p:cNvSpPr txBox="1">
            <a:spLocks noChangeArrowheads="1"/>
          </p:cNvSpPr>
          <p:nvPr/>
        </p:nvSpPr>
        <p:spPr bwMode="auto">
          <a:xfrm>
            <a:off x="2378075" y="4089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2</a:t>
            </a:r>
          </a:p>
        </p:txBody>
      </p:sp>
      <p:sp>
        <p:nvSpPr>
          <p:cNvPr id="75785" name="Text Box 12"/>
          <p:cNvSpPr txBox="1">
            <a:spLocks noChangeArrowheads="1"/>
          </p:cNvSpPr>
          <p:nvPr/>
        </p:nvSpPr>
        <p:spPr bwMode="auto">
          <a:xfrm>
            <a:off x="3038475" y="4089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75786" name="Text Box 12"/>
          <p:cNvSpPr txBox="1">
            <a:spLocks noChangeArrowheads="1"/>
          </p:cNvSpPr>
          <p:nvPr/>
        </p:nvSpPr>
        <p:spPr bwMode="auto">
          <a:xfrm>
            <a:off x="3698875" y="4089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75787" name="Text Box 12"/>
          <p:cNvSpPr txBox="1">
            <a:spLocks noChangeArrowheads="1"/>
          </p:cNvSpPr>
          <p:nvPr/>
        </p:nvSpPr>
        <p:spPr bwMode="auto">
          <a:xfrm>
            <a:off x="1717675" y="35560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75788" name="Text Box 12"/>
          <p:cNvSpPr txBox="1">
            <a:spLocks noChangeArrowheads="1"/>
          </p:cNvSpPr>
          <p:nvPr/>
        </p:nvSpPr>
        <p:spPr bwMode="auto">
          <a:xfrm>
            <a:off x="2378075" y="35560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75789" name="Text Box 12"/>
          <p:cNvSpPr txBox="1">
            <a:spLocks noChangeArrowheads="1"/>
          </p:cNvSpPr>
          <p:nvPr/>
        </p:nvSpPr>
        <p:spPr bwMode="auto">
          <a:xfrm>
            <a:off x="3038475" y="35560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2</a:t>
            </a:r>
          </a:p>
        </p:txBody>
      </p:sp>
      <p:sp>
        <p:nvSpPr>
          <p:cNvPr id="75790" name="Text Box 12"/>
          <p:cNvSpPr txBox="1">
            <a:spLocks noChangeArrowheads="1"/>
          </p:cNvSpPr>
          <p:nvPr/>
        </p:nvSpPr>
        <p:spPr bwMode="auto">
          <a:xfrm>
            <a:off x="3698875" y="35560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75791" name="Text Box 12"/>
          <p:cNvSpPr txBox="1">
            <a:spLocks noChangeArrowheads="1"/>
          </p:cNvSpPr>
          <p:nvPr/>
        </p:nvSpPr>
        <p:spPr bwMode="auto">
          <a:xfrm>
            <a:off x="1717675" y="3022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2</a:t>
            </a:r>
          </a:p>
        </p:txBody>
      </p:sp>
      <p:sp>
        <p:nvSpPr>
          <p:cNvPr id="75792" name="Text Box 12"/>
          <p:cNvSpPr txBox="1">
            <a:spLocks noChangeArrowheads="1"/>
          </p:cNvSpPr>
          <p:nvPr/>
        </p:nvSpPr>
        <p:spPr bwMode="auto">
          <a:xfrm>
            <a:off x="2378075" y="3022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75793" name="Text Box 12"/>
          <p:cNvSpPr txBox="1">
            <a:spLocks noChangeArrowheads="1"/>
          </p:cNvSpPr>
          <p:nvPr/>
        </p:nvSpPr>
        <p:spPr bwMode="auto">
          <a:xfrm>
            <a:off x="3038475" y="3022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75794" name="Text Box 12"/>
          <p:cNvSpPr txBox="1">
            <a:spLocks noChangeArrowheads="1"/>
          </p:cNvSpPr>
          <p:nvPr/>
        </p:nvSpPr>
        <p:spPr bwMode="auto">
          <a:xfrm>
            <a:off x="3698875" y="3022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75795" name="TextBox 23"/>
          <p:cNvSpPr txBox="1">
            <a:spLocks noChangeArrowheads="1"/>
          </p:cNvSpPr>
          <p:nvPr/>
        </p:nvSpPr>
        <p:spPr bwMode="auto">
          <a:xfrm>
            <a:off x="1641475" y="2489200"/>
            <a:ext cx="13906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Input image</a:t>
            </a:r>
          </a:p>
        </p:txBody>
      </p:sp>
      <p:sp>
        <p:nvSpPr>
          <p:cNvPr id="75796" name="Text Box 12"/>
          <p:cNvSpPr txBox="1">
            <a:spLocks noChangeArrowheads="1"/>
          </p:cNvSpPr>
          <p:nvPr/>
        </p:nvSpPr>
        <p:spPr bwMode="auto">
          <a:xfrm>
            <a:off x="5029200" y="4597400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75797" name="Text Box 12"/>
          <p:cNvSpPr txBox="1">
            <a:spLocks noChangeArrowheads="1"/>
          </p:cNvSpPr>
          <p:nvPr/>
        </p:nvSpPr>
        <p:spPr bwMode="auto">
          <a:xfrm>
            <a:off x="5689600" y="4597400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2</a:t>
            </a:r>
          </a:p>
        </p:txBody>
      </p:sp>
      <p:sp>
        <p:nvSpPr>
          <p:cNvPr id="75798" name="Text Box 12"/>
          <p:cNvSpPr txBox="1">
            <a:spLocks noChangeArrowheads="1"/>
          </p:cNvSpPr>
          <p:nvPr/>
        </p:nvSpPr>
        <p:spPr bwMode="auto">
          <a:xfrm>
            <a:off x="6350000" y="4597400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2</a:t>
            </a:r>
          </a:p>
        </p:txBody>
      </p:sp>
      <p:sp>
        <p:nvSpPr>
          <p:cNvPr id="75799" name="Text Box 12"/>
          <p:cNvSpPr txBox="1">
            <a:spLocks noChangeArrowheads="1"/>
          </p:cNvSpPr>
          <p:nvPr/>
        </p:nvSpPr>
        <p:spPr bwMode="auto">
          <a:xfrm>
            <a:off x="7010400" y="4597400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4</a:t>
            </a:r>
          </a:p>
        </p:txBody>
      </p:sp>
      <p:sp>
        <p:nvSpPr>
          <p:cNvPr id="75800" name="Text Box 12"/>
          <p:cNvSpPr txBox="1">
            <a:spLocks noChangeArrowheads="1"/>
          </p:cNvSpPr>
          <p:nvPr/>
        </p:nvSpPr>
        <p:spPr bwMode="auto">
          <a:xfrm>
            <a:off x="5029200" y="4064000"/>
            <a:ext cx="492125" cy="400050"/>
          </a:xfrm>
          <a:prstGeom prst="rect">
            <a:avLst/>
          </a:prstGeom>
          <a:solidFill>
            <a:srgbClr val="E7F4BE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2</a:t>
            </a:r>
          </a:p>
        </p:txBody>
      </p:sp>
      <p:sp>
        <p:nvSpPr>
          <p:cNvPr id="75801" name="Text Box 12"/>
          <p:cNvSpPr txBox="1">
            <a:spLocks noChangeArrowheads="1"/>
          </p:cNvSpPr>
          <p:nvPr/>
        </p:nvSpPr>
        <p:spPr bwMode="auto">
          <a:xfrm>
            <a:off x="5689600" y="4064000"/>
            <a:ext cx="492125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75802" name="Text Box 12"/>
          <p:cNvSpPr txBox="1">
            <a:spLocks noChangeArrowheads="1"/>
          </p:cNvSpPr>
          <p:nvPr/>
        </p:nvSpPr>
        <p:spPr bwMode="auto">
          <a:xfrm>
            <a:off x="6350000" y="4064000"/>
            <a:ext cx="492125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75803" name="Text Box 12"/>
          <p:cNvSpPr txBox="1">
            <a:spLocks noChangeArrowheads="1"/>
          </p:cNvSpPr>
          <p:nvPr/>
        </p:nvSpPr>
        <p:spPr bwMode="auto">
          <a:xfrm>
            <a:off x="7010400" y="4064000"/>
            <a:ext cx="492125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75804" name="Text Box 12"/>
          <p:cNvSpPr txBox="1">
            <a:spLocks noChangeArrowheads="1"/>
          </p:cNvSpPr>
          <p:nvPr/>
        </p:nvSpPr>
        <p:spPr bwMode="auto">
          <a:xfrm>
            <a:off x="5029200" y="3530600"/>
            <a:ext cx="492125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75805" name="Text Box 12"/>
          <p:cNvSpPr txBox="1">
            <a:spLocks noChangeArrowheads="1"/>
          </p:cNvSpPr>
          <p:nvPr/>
        </p:nvSpPr>
        <p:spPr bwMode="auto">
          <a:xfrm>
            <a:off x="5689600" y="3530600"/>
            <a:ext cx="492125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75806" name="Text Box 12"/>
          <p:cNvSpPr txBox="1">
            <a:spLocks noChangeArrowheads="1"/>
          </p:cNvSpPr>
          <p:nvPr/>
        </p:nvSpPr>
        <p:spPr bwMode="auto">
          <a:xfrm>
            <a:off x="6350000" y="3530600"/>
            <a:ext cx="492125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75807" name="Text Box 12"/>
          <p:cNvSpPr txBox="1">
            <a:spLocks noChangeArrowheads="1"/>
          </p:cNvSpPr>
          <p:nvPr/>
        </p:nvSpPr>
        <p:spPr bwMode="auto">
          <a:xfrm>
            <a:off x="7010400" y="3530600"/>
            <a:ext cx="492125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75808" name="Text Box 12"/>
          <p:cNvSpPr txBox="1">
            <a:spLocks noChangeArrowheads="1"/>
          </p:cNvSpPr>
          <p:nvPr/>
        </p:nvSpPr>
        <p:spPr bwMode="auto">
          <a:xfrm>
            <a:off x="5029200" y="2997200"/>
            <a:ext cx="492125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75809" name="Text Box 12"/>
          <p:cNvSpPr txBox="1">
            <a:spLocks noChangeArrowheads="1"/>
          </p:cNvSpPr>
          <p:nvPr/>
        </p:nvSpPr>
        <p:spPr bwMode="auto">
          <a:xfrm>
            <a:off x="5689600" y="2997200"/>
            <a:ext cx="492125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75810" name="Text Box 12"/>
          <p:cNvSpPr txBox="1">
            <a:spLocks noChangeArrowheads="1"/>
          </p:cNvSpPr>
          <p:nvPr/>
        </p:nvSpPr>
        <p:spPr bwMode="auto">
          <a:xfrm>
            <a:off x="6350000" y="2997200"/>
            <a:ext cx="492125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75811" name="Text Box 12"/>
          <p:cNvSpPr txBox="1">
            <a:spLocks noChangeArrowheads="1"/>
          </p:cNvSpPr>
          <p:nvPr/>
        </p:nvSpPr>
        <p:spPr bwMode="auto">
          <a:xfrm>
            <a:off x="7010400" y="2997200"/>
            <a:ext cx="492125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75812" name="TextBox 40"/>
          <p:cNvSpPr txBox="1">
            <a:spLocks noChangeArrowheads="1"/>
          </p:cNvSpPr>
          <p:nvPr/>
        </p:nvSpPr>
        <p:spPr bwMode="auto">
          <a:xfrm>
            <a:off x="4953000" y="2463800"/>
            <a:ext cx="6159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SAT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C3F615-E82D-4158-B7FC-AE38D907AC67}" type="slidenum">
              <a:rPr lang="en-US" smtClean="0"/>
              <a:pPr>
                <a:defRPr/>
              </a:pPr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992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Summed Area Table</a:t>
            </a:r>
          </a:p>
        </p:txBody>
      </p:sp>
      <p:sp>
        <p:nvSpPr>
          <p:cNvPr id="76803" name="Text Box 12"/>
          <p:cNvSpPr txBox="1">
            <a:spLocks noChangeArrowheads="1"/>
          </p:cNvSpPr>
          <p:nvPr/>
        </p:nvSpPr>
        <p:spPr bwMode="auto">
          <a:xfrm>
            <a:off x="1717675" y="4622800"/>
            <a:ext cx="498475" cy="406400"/>
          </a:xfrm>
          <a:prstGeom prst="rect">
            <a:avLst/>
          </a:prstGeom>
          <a:solidFill>
            <a:srgbClr val="E7F4BE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76804" name="Text Box 12"/>
          <p:cNvSpPr txBox="1">
            <a:spLocks noChangeArrowheads="1"/>
          </p:cNvSpPr>
          <p:nvPr/>
        </p:nvSpPr>
        <p:spPr bwMode="auto">
          <a:xfrm>
            <a:off x="2378075" y="4622800"/>
            <a:ext cx="492125" cy="400050"/>
          </a:xfrm>
          <a:prstGeom prst="rect">
            <a:avLst/>
          </a:prstGeom>
          <a:solidFill>
            <a:srgbClr val="E7F4BE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76805" name="Text Box 12"/>
          <p:cNvSpPr txBox="1">
            <a:spLocks noChangeArrowheads="1"/>
          </p:cNvSpPr>
          <p:nvPr/>
        </p:nvSpPr>
        <p:spPr bwMode="auto">
          <a:xfrm>
            <a:off x="3038475" y="46228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76806" name="Text Box 12"/>
          <p:cNvSpPr txBox="1">
            <a:spLocks noChangeArrowheads="1"/>
          </p:cNvSpPr>
          <p:nvPr/>
        </p:nvSpPr>
        <p:spPr bwMode="auto">
          <a:xfrm>
            <a:off x="3698875" y="46228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2</a:t>
            </a:r>
          </a:p>
        </p:txBody>
      </p:sp>
      <p:sp>
        <p:nvSpPr>
          <p:cNvPr id="76807" name="Text Box 12"/>
          <p:cNvSpPr txBox="1">
            <a:spLocks noChangeArrowheads="1"/>
          </p:cNvSpPr>
          <p:nvPr/>
        </p:nvSpPr>
        <p:spPr bwMode="auto">
          <a:xfrm>
            <a:off x="1717675" y="4089400"/>
            <a:ext cx="498475" cy="406400"/>
          </a:xfrm>
          <a:prstGeom prst="rect">
            <a:avLst/>
          </a:prstGeom>
          <a:solidFill>
            <a:srgbClr val="E7F4BE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76808" name="Text Box 12"/>
          <p:cNvSpPr txBox="1">
            <a:spLocks noChangeArrowheads="1"/>
          </p:cNvSpPr>
          <p:nvPr/>
        </p:nvSpPr>
        <p:spPr bwMode="auto">
          <a:xfrm>
            <a:off x="2378075" y="4089400"/>
            <a:ext cx="498475" cy="406400"/>
          </a:xfrm>
          <a:prstGeom prst="rect">
            <a:avLst/>
          </a:prstGeom>
          <a:solidFill>
            <a:srgbClr val="E7F4BE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2</a:t>
            </a:r>
          </a:p>
        </p:txBody>
      </p:sp>
      <p:sp>
        <p:nvSpPr>
          <p:cNvPr id="76809" name="Text Box 12"/>
          <p:cNvSpPr txBox="1">
            <a:spLocks noChangeArrowheads="1"/>
          </p:cNvSpPr>
          <p:nvPr/>
        </p:nvSpPr>
        <p:spPr bwMode="auto">
          <a:xfrm>
            <a:off x="3038475" y="4089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76810" name="Text Box 12"/>
          <p:cNvSpPr txBox="1">
            <a:spLocks noChangeArrowheads="1"/>
          </p:cNvSpPr>
          <p:nvPr/>
        </p:nvSpPr>
        <p:spPr bwMode="auto">
          <a:xfrm>
            <a:off x="3698875" y="4089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76811" name="Text Box 12"/>
          <p:cNvSpPr txBox="1">
            <a:spLocks noChangeArrowheads="1"/>
          </p:cNvSpPr>
          <p:nvPr/>
        </p:nvSpPr>
        <p:spPr bwMode="auto">
          <a:xfrm>
            <a:off x="1717675" y="35560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76812" name="Text Box 12"/>
          <p:cNvSpPr txBox="1">
            <a:spLocks noChangeArrowheads="1"/>
          </p:cNvSpPr>
          <p:nvPr/>
        </p:nvSpPr>
        <p:spPr bwMode="auto">
          <a:xfrm>
            <a:off x="2378075" y="35560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76813" name="Text Box 12"/>
          <p:cNvSpPr txBox="1">
            <a:spLocks noChangeArrowheads="1"/>
          </p:cNvSpPr>
          <p:nvPr/>
        </p:nvSpPr>
        <p:spPr bwMode="auto">
          <a:xfrm>
            <a:off x="3038475" y="35560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2</a:t>
            </a:r>
          </a:p>
        </p:txBody>
      </p:sp>
      <p:sp>
        <p:nvSpPr>
          <p:cNvPr id="76814" name="Text Box 12"/>
          <p:cNvSpPr txBox="1">
            <a:spLocks noChangeArrowheads="1"/>
          </p:cNvSpPr>
          <p:nvPr/>
        </p:nvSpPr>
        <p:spPr bwMode="auto">
          <a:xfrm>
            <a:off x="3698875" y="35560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76815" name="Text Box 12"/>
          <p:cNvSpPr txBox="1">
            <a:spLocks noChangeArrowheads="1"/>
          </p:cNvSpPr>
          <p:nvPr/>
        </p:nvSpPr>
        <p:spPr bwMode="auto">
          <a:xfrm>
            <a:off x="1717675" y="3022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2</a:t>
            </a:r>
          </a:p>
        </p:txBody>
      </p:sp>
      <p:sp>
        <p:nvSpPr>
          <p:cNvPr id="76816" name="Text Box 12"/>
          <p:cNvSpPr txBox="1">
            <a:spLocks noChangeArrowheads="1"/>
          </p:cNvSpPr>
          <p:nvPr/>
        </p:nvSpPr>
        <p:spPr bwMode="auto">
          <a:xfrm>
            <a:off x="2378075" y="3022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76817" name="Text Box 12"/>
          <p:cNvSpPr txBox="1">
            <a:spLocks noChangeArrowheads="1"/>
          </p:cNvSpPr>
          <p:nvPr/>
        </p:nvSpPr>
        <p:spPr bwMode="auto">
          <a:xfrm>
            <a:off x="3038475" y="3022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76818" name="Text Box 12"/>
          <p:cNvSpPr txBox="1">
            <a:spLocks noChangeArrowheads="1"/>
          </p:cNvSpPr>
          <p:nvPr/>
        </p:nvSpPr>
        <p:spPr bwMode="auto">
          <a:xfrm>
            <a:off x="3698875" y="3022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76819" name="TextBox 23"/>
          <p:cNvSpPr txBox="1">
            <a:spLocks noChangeArrowheads="1"/>
          </p:cNvSpPr>
          <p:nvPr/>
        </p:nvSpPr>
        <p:spPr bwMode="auto">
          <a:xfrm>
            <a:off x="1641475" y="2489200"/>
            <a:ext cx="13906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Input image</a:t>
            </a:r>
          </a:p>
        </p:txBody>
      </p:sp>
      <p:sp>
        <p:nvSpPr>
          <p:cNvPr id="76820" name="Text Box 12"/>
          <p:cNvSpPr txBox="1">
            <a:spLocks noChangeArrowheads="1"/>
          </p:cNvSpPr>
          <p:nvPr/>
        </p:nvSpPr>
        <p:spPr bwMode="auto">
          <a:xfrm>
            <a:off x="5029200" y="4597400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76821" name="Text Box 12"/>
          <p:cNvSpPr txBox="1">
            <a:spLocks noChangeArrowheads="1"/>
          </p:cNvSpPr>
          <p:nvPr/>
        </p:nvSpPr>
        <p:spPr bwMode="auto">
          <a:xfrm>
            <a:off x="5689600" y="4597400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2</a:t>
            </a:r>
          </a:p>
        </p:txBody>
      </p:sp>
      <p:sp>
        <p:nvSpPr>
          <p:cNvPr id="76822" name="Text Box 12"/>
          <p:cNvSpPr txBox="1">
            <a:spLocks noChangeArrowheads="1"/>
          </p:cNvSpPr>
          <p:nvPr/>
        </p:nvSpPr>
        <p:spPr bwMode="auto">
          <a:xfrm>
            <a:off x="6350000" y="4597400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2</a:t>
            </a:r>
          </a:p>
        </p:txBody>
      </p:sp>
      <p:sp>
        <p:nvSpPr>
          <p:cNvPr id="76823" name="Text Box 12"/>
          <p:cNvSpPr txBox="1">
            <a:spLocks noChangeArrowheads="1"/>
          </p:cNvSpPr>
          <p:nvPr/>
        </p:nvSpPr>
        <p:spPr bwMode="auto">
          <a:xfrm>
            <a:off x="7010400" y="4597400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4</a:t>
            </a:r>
          </a:p>
        </p:txBody>
      </p:sp>
      <p:sp>
        <p:nvSpPr>
          <p:cNvPr id="76824" name="Text Box 12"/>
          <p:cNvSpPr txBox="1">
            <a:spLocks noChangeArrowheads="1"/>
          </p:cNvSpPr>
          <p:nvPr/>
        </p:nvSpPr>
        <p:spPr bwMode="auto">
          <a:xfrm>
            <a:off x="5029200" y="4064000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2</a:t>
            </a:r>
          </a:p>
        </p:txBody>
      </p:sp>
      <p:sp>
        <p:nvSpPr>
          <p:cNvPr id="76825" name="Text Box 12"/>
          <p:cNvSpPr txBox="1">
            <a:spLocks noChangeArrowheads="1"/>
          </p:cNvSpPr>
          <p:nvPr/>
        </p:nvSpPr>
        <p:spPr bwMode="auto">
          <a:xfrm>
            <a:off x="5689600" y="4064000"/>
            <a:ext cx="492125" cy="400050"/>
          </a:xfrm>
          <a:prstGeom prst="rect">
            <a:avLst/>
          </a:prstGeom>
          <a:solidFill>
            <a:srgbClr val="E7F4BE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5</a:t>
            </a:r>
          </a:p>
        </p:txBody>
      </p:sp>
      <p:sp>
        <p:nvSpPr>
          <p:cNvPr id="76826" name="Text Box 12"/>
          <p:cNvSpPr txBox="1">
            <a:spLocks noChangeArrowheads="1"/>
          </p:cNvSpPr>
          <p:nvPr/>
        </p:nvSpPr>
        <p:spPr bwMode="auto">
          <a:xfrm>
            <a:off x="6350000" y="4064000"/>
            <a:ext cx="492125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76827" name="Text Box 12"/>
          <p:cNvSpPr txBox="1">
            <a:spLocks noChangeArrowheads="1"/>
          </p:cNvSpPr>
          <p:nvPr/>
        </p:nvSpPr>
        <p:spPr bwMode="auto">
          <a:xfrm>
            <a:off x="7010400" y="4064000"/>
            <a:ext cx="492125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76828" name="Text Box 12"/>
          <p:cNvSpPr txBox="1">
            <a:spLocks noChangeArrowheads="1"/>
          </p:cNvSpPr>
          <p:nvPr/>
        </p:nvSpPr>
        <p:spPr bwMode="auto">
          <a:xfrm>
            <a:off x="5029200" y="3530600"/>
            <a:ext cx="492125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76829" name="Text Box 12"/>
          <p:cNvSpPr txBox="1">
            <a:spLocks noChangeArrowheads="1"/>
          </p:cNvSpPr>
          <p:nvPr/>
        </p:nvSpPr>
        <p:spPr bwMode="auto">
          <a:xfrm>
            <a:off x="5689600" y="3530600"/>
            <a:ext cx="492125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76830" name="Text Box 12"/>
          <p:cNvSpPr txBox="1">
            <a:spLocks noChangeArrowheads="1"/>
          </p:cNvSpPr>
          <p:nvPr/>
        </p:nvSpPr>
        <p:spPr bwMode="auto">
          <a:xfrm>
            <a:off x="6350000" y="3530600"/>
            <a:ext cx="492125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76831" name="Text Box 12"/>
          <p:cNvSpPr txBox="1">
            <a:spLocks noChangeArrowheads="1"/>
          </p:cNvSpPr>
          <p:nvPr/>
        </p:nvSpPr>
        <p:spPr bwMode="auto">
          <a:xfrm>
            <a:off x="7010400" y="3530600"/>
            <a:ext cx="492125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76832" name="Text Box 12"/>
          <p:cNvSpPr txBox="1">
            <a:spLocks noChangeArrowheads="1"/>
          </p:cNvSpPr>
          <p:nvPr/>
        </p:nvSpPr>
        <p:spPr bwMode="auto">
          <a:xfrm>
            <a:off x="5029200" y="2997200"/>
            <a:ext cx="492125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76833" name="Text Box 12"/>
          <p:cNvSpPr txBox="1">
            <a:spLocks noChangeArrowheads="1"/>
          </p:cNvSpPr>
          <p:nvPr/>
        </p:nvSpPr>
        <p:spPr bwMode="auto">
          <a:xfrm>
            <a:off x="5689600" y="2997200"/>
            <a:ext cx="492125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76834" name="Text Box 12"/>
          <p:cNvSpPr txBox="1">
            <a:spLocks noChangeArrowheads="1"/>
          </p:cNvSpPr>
          <p:nvPr/>
        </p:nvSpPr>
        <p:spPr bwMode="auto">
          <a:xfrm>
            <a:off x="6350000" y="2997200"/>
            <a:ext cx="492125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76835" name="Text Box 12"/>
          <p:cNvSpPr txBox="1">
            <a:spLocks noChangeArrowheads="1"/>
          </p:cNvSpPr>
          <p:nvPr/>
        </p:nvSpPr>
        <p:spPr bwMode="auto">
          <a:xfrm>
            <a:off x="7010400" y="2997200"/>
            <a:ext cx="492125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76836" name="TextBox 40"/>
          <p:cNvSpPr txBox="1">
            <a:spLocks noChangeArrowheads="1"/>
          </p:cNvSpPr>
          <p:nvPr/>
        </p:nvSpPr>
        <p:spPr bwMode="auto">
          <a:xfrm>
            <a:off x="4953000" y="2463800"/>
            <a:ext cx="6159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SAT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C3F615-E82D-4158-B7FC-AE38D907AC67}" type="slidenum">
              <a:rPr lang="en-US" smtClean="0"/>
              <a:pPr>
                <a:defRPr/>
              </a:pPr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605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Summed Area Table</a:t>
            </a:r>
          </a:p>
        </p:txBody>
      </p:sp>
      <p:sp>
        <p:nvSpPr>
          <p:cNvPr id="77827" name="TextBox 3"/>
          <p:cNvSpPr txBox="1">
            <a:spLocks noChangeArrowheads="1"/>
          </p:cNvSpPr>
          <p:nvPr/>
        </p:nvSpPr>
        <p:spPr bwMode="auto">
          <a:xfrm>
            <a:off x="3914775" y="2676525"/>
            <a:ext cx="131445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8800"/>
              <a:t>…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C3F615-E82D-4158-B7FC-AE38D907AC67}" type="slidenum">
              <a:rPr lang="en-US" smtClean="0"/>
              <a:pPr>
                <a:defRPr/>
              </a:pPr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5906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Parallel Reduction</a:t>
            </a:r>
          </a:p>
        </p:txBody>
      </p:sp>
      <p:sp>
        <p:nvSpPr>
          <p:cNvPr id="9219" name="Text Box 7"/>
          <p:cNvSpPr txBox="1">
            <a:spLocks noChangeArrowheads="1"/>
          </p:cNvSpPr>
          <p:nvPr/>
        </p:nvSpPr>
        <p:spPr bwMode="auto">
          <a:xfrm>
            <a:off x="1998663" y="2895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9220" name="Text Box 8"/>
          <p:cNvSpPr txBox="1">
            <a:spLocks noChangeArrowheads="1"/>
          </p:cNvSpPr>
          <p:nvPr/>
        </p:nvSpPr>
        <p:spPr bwMode="auto">
          <a:xfrm>
            <a:off x="2662238" y="2895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9221" name="Text Box 9"/>
          <p:cNvSpPr txBox="1">
            <a:spLocks noChangeArrowheads="1"/>
          </p:cNvSpPr>
          <p:nvPr/>
        </p:nvSpPr>
        <p:spPr bwMode="auto">
          <a:xfrm>
            <a:off x="5318125" y="2895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5</a:t>
            </a:r>
          </a:p>
        </p:txBody>
      </p:sp>
      <p:sp>
        <p:nvSpPr>
          <p:cNvPr id="9222" name="Text Box 10"/>
          <p:cNvSpPr txBox="1">
            <a:spLocks noChangeArrowheads="1"/>
          </p:cNvSpPr>
          <p:nvPr/>
        </p:nvSpPr>
        <p:spPr bwMode="auto">
          <a:xfrm>
            <a:off x="3325813" y="2895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2</a:t>
            </a:r>
          </a:p>
        </p:txBody>
      </p:sp>
      <p:sp>
        <p:nvSpPr>
          <p:cNvPr id="9223" name="Text Box 11"/>
          <p:cNvSpPr txBox="1">
            <a:spLocks noChangeArrowheads="1"/>
          </p:cNvSpPr>
          <p:nvPr/>
        </p:nvSpPr>
        <p:spPr bwMode="auto">
          <a:xfrm>
            <a:off x="3989388" y="2895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3</a:t>
            </a:r>
          </a:p>
        </p:txBody>
      </p:sp>
      <p:sp>
        <p:nvSpPr>
          <p:cNvPr id="9224" name="Text Box 12"/>
          <p:cNvSpPr txBox="1">
            <a:spLocks noChangeArrowheads="1"/>
          </p:cNvSpPr>
          <p:nvPr/>
        </p:nvSpPr>
        <p:spPr bwMode="auto">
          <a:xfrm>
            <a:off x="4654550" y="2895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4</a:t>
            </a:r>
          </a:p>
        </p:txBody>
      </p:sp>
      <p:sp>
        <p:nvSpPr>
          <p:cNvPr id="9225" name="Text Box 13"/>
          <p:cNvSpPr txBox="1">
            <a:spLocks noChangeArrowheads="1"/>
          </p:cNvSpPr>
          <p:nvPr/>
        </p:nvSpPr>
        <p:spPr bwMode="auto">
          <a:xfrm>
            <a:off x="5981700" y="2895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6</a:t>
            </a:r>
          </a:p>
        </p:txBody>
      </p:sp>
      <p:sp>
        <p:nvSpPr>
          <p:cNvPr id="9226" name="Text Box 14"/>
          <p:cNvSpPr txBox="1">
            <a:spLocks noChangeArrowheads="1"/>
          </p:cNvSpPr>
          <p:nvPr/>
        </p:nvSpPr>
        <p:spPr bwMode="auto">
          <a:xfrm>
            <a:off x="6646863" y="2895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7</a:t>
            </a:r>
          </a:p>
        </p:txBody>
      </p:sp>
      <p:sp>
        <p:nvSpPr>
          <p:cNvPr id="70" name="Rectangle 5"/>
          <p:cNvSpPr txBox="1">
            <a:spLocks noChangeArrowheads="1"/>
          </p:cNvSpPr>
          <p:nvPr/>
        </p:nvSpPr>
        <p:spPr bwMode="auto">
          <a:xfrm>
            <a:off x="457200" y="1981200"/>
            <a:ext cx="86868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3200" kern="0" dirty="0">
                <a:latin typeface="+mn-lt"/>
              </a:rPr>
              <a:t>Example.  Find the sum:</a:t>
            </a:r>
            <a:endParaRPr lang="en-US" sz="2800" kern="0" dirty="0">
              <a:latin typeface="+mn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C3F615-E82D-4158-B7FC-AE38D907AC6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Summed Area Table</a:t>
            </a:r>
          </a:p>
        </p:txBody>
      </p:sp>
      <p:sp>
        <p:nvSpPr>
          <p:cNvPr id="78851" name="Text Box 12"/>
          <p:cNvSpPr txBox="1">
            <a:spLocks noChangeArrowheads="1"/>
          </p:cNvSpPr>
          <p:nvPr/>
        </p:nvSpPr>
        <p:spPr bwMode="auto">
          <a:xfrm>
            <a:off x="1717675" y="4622800"/>
            <a:ext cx="498475" cy="406400"/>
          </a:xfrm>
          <a:prstGeom prst="rect">
            <a:avLst/>
          </a:prstGeom>
          <a:solidFill>
            <a:srgbClr val="E7F4BE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78852" name="Text Box 12"/>
          <p:cNvSpPr txBox="1">
            <a:spLocks noChangeArrowheads="1"/>
          </p:cNvSpPr>
          <p:nvPr/>
        </p:nvSpPr>
        <p:spPr bwMode="auto">
          <a:xfrm>
            <a:off x="2378075" y="4622800"/>
            <a:ext cx="492125" cy="400050"/>
          </a:xfrm>
          <a:prstGeom prst="rect">
            <a:avLst/>
          </a:prstGeom>
          <a:solidFill>
            <a:srgbClr val="E7F4BE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78853" name="Text Box 12"/>
          <p:cNvSpPr txBox="1">
            <a:spLocks noChangeArrowheads="1"/>
          </p:cNvSpPr>
          <p:nvPr/>
        </p:nvSpPr>
        <p:spPr bwMode="auto">
          <a:xfrm>
            <a:off x="3038475" y="46228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78854" name="Text Box 12"/>
          <p:cNvSpPr txBox="1">
            <a:spLocks noChangeArrowheads="1"/>
          </p:cNvSpPr>
          <p:nvPr/>
        </p:nvSpPr>
        <p:spPr bwMode="auto">
          <a:xfrm>
            <a:off x="3698875" y="46228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2</a:t>
            </a:r>
          </a:p>
        </p:txBody>
      </p:sp>
      <p:sp>
        <p:nvSpPr>
          <p:cNvPr id="78855" name="Text Box 12"/>
          <p:cNvSpPr txBox="1">
            <a:spLocks noChangeArrowheads="1"/>
          </p:cNvSpPr>
          <p:nvPr/>
        </p:nvSpPr>
        <p:spPr bwMode="auto">
          <a:xfrm>
            <a:off x="1717675" y="4089400"/>
            <a:ext cx="498475" cy="406400"/>
          </a:xfrm>
          <a:prstGeom prst="rect">
            <a:avLst/>
          </a:prstGeom>
          <a:solidFill>
            <a:srgbClr val="E7F4BE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78856" name="Text Box 12"/>
          <p:cNvSpPr txBox="1">
            <a:spLocks noChangeArrowheads="1"/>
          </p:cNvSpPr>
          <p:nvPr/>
        </p:nvSpPr>
        <p:spPr bwMode="auto">
          <a:xfrm>
            <a:off x="2378075" y="4089400"/>
            <a:ext cx="498475" cy="406400"/>
          </a:xfrm>
          <a:prstGeom prst="rect">
            <a:avLst/>
          </a:prstGeom>
          <a:solidFill>
            <a:srgbClr val="E7F4BE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2</a:t>
            </a:r>
          </a:p>
        </p:txBody>
      </p:sp>
      <p:sp>
        <p:nvSpPr>
          <p:cNvPr id="78857" name="Text Box 12"/>
          <p:cNvSpPr txBox="1">
            <a:spLocks noChangeArrowheads="1"/>
          </p:cNvSpPr>
          <p:nvPr/>
        </p:nvSpPr>
        <p:spPr bwMode="auto">
          <a:xfrm>
            <a:off x="3038475" y="4089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78858" name="Text Box 12"/>
          <p:cNvSpPr txBox="1">
            <a:spLocks noChangeArrowheads="1"/>
          </p:cNvSpPr>
          <p:nvPr/>
        </p:nvSpPr>
        <p:spPr bwMode="auto">
          <a:xfrm>
            <a:off x="3698875" y="4089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78859" name="Text Box 12"/>
          <p:cNvSpPr txBox="1">
            <a:spLocks noChangeArrowheads="1"/>
          </p:cNvSpPr>
          <p:nvPr/>
        </p:nvSpPr>
        <p:spPr bwMode="auto">
          <a:xfrm>
            <a:off x="1717675" y="3556000"/>
            <a:ext cx="498475" cy="406400"/>
          </a:xfrm>
          <a:prstGeom prst="rect">
            <a:avLst/>
          </a:prstGeom>
          <a:solidFill>
            <a:srgbClr val="E7F4BE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78860" name="Text Box 12"/>
          <p:cNvSpPr txBox="1">
            <a:spLocks noChangeArrowheads="1"/>
          </p:cNvSpPr>
          <p:nvPr/>
        </p:nvSpPr>
        <p:spPr bwMode="auto">
          <a:xfrm>
            <a:off x="2378075" y="3556000"/>
            <a:ext cx="498475" cy="406400"/>
          </a:xfrm>
          <a:prstGeom prst="rect">
            <a:avLst/>
          </a:prstGeom>
          <a:solidFill>
            <a:srgbClr val="E7F4BE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78861" name="Text Box 12"/>
          <p:cNvSpPr txBox="1">
            <a:spLocks noChangeArrowheads="1"/>
          </p:cNvSpPr>
          <p:nvPr/>
        </p:nvSpPr>
        <p:spPr bwMode="auto">
          <a:xfrm>
            <a:off x="3038475" y="35560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2</a:t>
            </a:r>
          </a:p>
        </p:txBody>
      </p:sp>
      <p:sp>
        <p:nvSpPr>
          <p:cNvPr id="78862" name="Text Box 12"/>
          <p:cNvSpPr txBox="1">
            <a:spLocks noChangeArrowheads="1"/>
          </p:cNvSpPr>
          <p:nvPr/>
        </p:nvSpPr>
        <p:spPr bwMode="auto">
          <a:xfrm>
            <a:off x="3698875" y="35560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78863" name="Text Box 12"/>
          <p:cNvSpPr txBox="1">
            <a:spLocks noChangeArrowheads="1"/>
          </p:cNvSpPr>
          <p:nvPr/>
        </p:nvSpPr>
        <p:spPr bwMode="auto">
          <a:xfrm>
            <a:off x="1717675" y="3022600"/>
            <a:ext cx="498475" cy="406400"/>
          </a:xfrm>
          <a:prstGeom prst="rect">
            <a:avLst/>
          </a:prstGeom>
          <a:solidFill>
            <a:srgbClr val="E7F4BE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2</a:t>
            </a:r>
          </a:p>
        </p:txBody>
      </p:sp>
      <p:sp>
        <p:nvSpPr>
          <p:cNvPr id="78864" name="Text Box 12"/>
          <p:cNvSpPr txBox="1">
            <a:spLocks noChangeArrowheads="1"/>
          </p:cNvSpPr>
          <p:nvPr/>
        </p:nvSpPr>
        <p:spPr bwMode="auto">
          <a:xfrm>
            <a:off x="2378075" y="3022600"/>
            <a:ext cx="498475" cy="406400"/>
          </a:xfrm>
          <a:prstGeom prst="rect">
            <a:avLst/>
          </a:prstGeom>
          <a:solidFill>
            <a:srgbClr val="E7F4BE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78865" name="Text Box 12"/>
          <p:cNvSpPr txBox="1">
            <a:spLocks noChangeArrowheads="1"/>
          </p:cNvSpPr>
          <p:nvPr/>
        </p:nvSpPr>
        <p:spPr bwMode="auto">
          <a:xfrm>
            <a:off x="3038475" y="3022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78866" name="Text Box 12"/>
          <p:cNvSpPr txBox="1">
            <a:spLocks noChangeArrowheads="1"/>
          </p:cNvSpPr>
          <p:nvPr/>
        </p:nvSpPr>
        <p:spPr bwMode="auto">
          <a:xfrm>
            <a:off x="3698875" y="3022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78867" name="TextBox 23"/>
          <p:cNvSpPr txBox="1">
            <a:spLocks noChangeArrowheads="1"/>
          </p:cNvSpPr>
          <p:nvPr/>
        </p:nvSpPr>
        <p:spPr bwMode="auto">
          <a:xfrm>
            <a:off x="1641475" y="2489200"/>
            <a:ext cx="13906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Input image</a:t>
            </a:r>
          </a:p>
        </p:txBody>
      </p:sp>
      <p:sp>
        <p:nvSpPr>
          <p:cNvPr id="78868" name="Text Box 12"/>
          <p:cNvSpPr txBox="1">
            <a:spLocks noChangeArrowheads="1"/>
          </p:cNvSpPr>
          <p:nvPr/>
        </p:nvSpPr>
        <p:spPr bwMode="auto">
          <a:xfrm>
            <a:off x="5029200" y="4597400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78869" name="Text Box 12"/>
          <p:cNvSpPr txBox="1">
            <a:spLocks noChangeArrowheads="1"/>
          </p:cNvSpPr>
          <p:nvPr/>
        </p:nvSpPr>
        <p:spPr bwMode="auto">
          <a:xfrm>
            <a:off x="5689600" y="4597400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2</a:t>
            </a:r>
          </a:p>
        </p:txBody>
      </p:sp>
      <p:sp>
        <p:nvSpPr>
          <p:cNvPr id="78870" name="Text Box 12"/>
          <p:cNvSpPr txBox="1">
            <a:spLocks noChangeArrowheads="1"/>
          </p:cNvSpPr>
          <p:nvPr/>
        </p:nvSpPr>
        <p:spPr bwMode="auto">
          <a:xfrm>
            <a:off x="6350000" y="4597400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2</a:t>
            </a:r>
          </a:p>
        </p:txBody>
      </p:sp>
      <p:sp>
        <p:nvSpPr>
          <p:cNvPr id="78871" name="Text Box 12"/>
          <p:cNvSpPr txBox="1">
            <a:spLocks noChangeArrowheads="1"/>
          </p:cNvSpPr>
          <p:nvPr/>
        </p:nvSpPr>
        <p:spPr bwMode="auto">
          <a:xfrm>
            <a:off x="7010400" y="4597400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4</a:t>
            </a:r>
          </a:p>
        </p:txBody>
      </p:sp>
      <p:sp>
        <p:nvSpPr>
          <p:cNvPr id="78872" name="Text Box 12"/>
          <p:cNvSpPr txBox="1">
            <a:spLocks noChangeArrowheads="1"/>
          </p:cNvSpPr>
          <p:nvPr/>
        </p:nvSpPr>
        <p:spPr bwMode="auto">
          <a:xfrm>
            <a:off x="5029200" y="4064000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2</a:t>
            </a:r>
          </a:p>
        </p:txBody>
      </p:sp>
      <p:sp>
        <p:nvSpPr>
          <p:cNvPr id="78873" name="Text Box 12"/>
          <p:cNvSpPr txBox="1">
            <a:spLocks noChangeArrowheads="1"/>
          </p:cNvSpPr>
          <p:nvPr/>
        </p:nvSpPr>
        <p:spPr bwMode="auto">
          <a:xfrm>
            <a:off x="5689600" y="4064000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5</a:t>
            </a:r>
          </a:p>
        </p:txBody>
      </p:sp>
      <p:sp>
        <p:nvSpPr>
          <p:cNvPr id="78874" name="Text Box 12"/>
          <p:cNvSpPr txBox="1">
            <a:spLocks noChangeArrowheads="1"/>
          </p:cNvSpPr>
          <p:nvPr/>
        </p:nvSpPr>
        <p:spPr bwMode="auto">
          <a:xfrm>
            <a:off x="6350000" y="4064000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6</a:t>
            </a:r>
          </a:p>
        </p:txBody>
      </p:sp>
      <p:sp>
        <p:nvSpPr>
          <p:cNvPr id="78875" name="Text Box 12"/>
          <p:cNvSpPr txBox="1">
            <a:spLocks noChangeArrowheads="1"/>
          </p:cNvSpPr>
          <p:nvPr/>
        </p:nvSpPr>
        <p:spPr bwMode="auto">
          <a:xfrm>
            <a:off x="7010400" y="4064000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8</a:t>
            </a:r>
          </a:p>
        </p:txBody>
      </p:sp>
      <p:sp>
        <p:nvSpPr>
          <p:cNvPr id="78876" name="Text Box 12"/>
          <p:cNvSpPr txBox="1">
            <a:spLocks noChangeArrowheads="1"/>
          </p:cNvSpPr>
          <p:nvPr/>
        </p:nvSpPr>
        <p:spPr bwMode="auto">
          <a:xfrm>
            <a:off x="5029200" y="3530600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2</a:t>
            </a:r>
          </a:p>
        </p:txBody>
      </p:sp>
      <p:sp>
        <p:nvSpPr>
          <p:cNvPr id="78877" name="Text Box 12"/>
          <p:cNvSpPr txBox="1">
            <a:spLocks noChangeArrowheads="1"/>
          </p:cNvSpPr>
          <p:nvPr/>
        </p:nvSpPr>
        <p:spPr bwMode="auto">
          <a:xfrm>
            <a:off x="5689600" y="3530600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6</a:t>
            </a:r>
          </a:p>
        </p:txBody>
      </p:sp>
      <p:sp>
        <p:nvSpPr>
          <p:cNvPr id="78878" name="Text Box 12"/>
          <p:cNvSpPr txBox="1">
            <a:spLocks noChangeArrowheads="1"/>
          </p:cNvSpPr>
          <p:nvPr/>
        </p:nvSpPr>
        <p:spPr bwMode="auto">
          <a:xfrm>
            <a:off x="6350000" y="3530600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9</a:t>
            </a:r>
          </a:p>
        </p:txBody>
      </p:sp>
      <p:sp>
        <p:nvSpPr>
          <p:cNvPr id="78879" name="Text Box 12"/>
          <p:cNvSpPr txBox="1">
            <a:spLocks noChangeArrowheads="1"/>
          </p:cNvSpPr>
          <p:nvPr/>
        </p:nvSpPr>
        <p:spPr bwMode="auto">
          <a:xfrm>
            <a:off x="7010400" y="3530600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11</a:t>
            </a:r>
          </a:p>
        </p:txBody>
      </p:sp>
      <p:sp>
        <p:nvSpPr>
          <p:cNvPr id="78880" name="Text Box 12"/>
          <p:cNvSpPr txBox="1">
            <a:spLocks noChangeArrowheads="1"/>
          </p:cNvSpPr>
          <p:nvPr/>
        </p:nvSpPr>
        <p:spPr bwMode="auto">
          <a:xfrm>
            <a:off x="5029200" y="2997200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4</a:t>
            </a:r>
          </a:p>
        </p:txBody>
      </p:sp>
      <p:sp>
        <p:nvSpPr>
          <p:cNvPr id="78881" name="Text Box 12"/>
          <p:cNvSpPr txBox="1">
            <a:spLocks noChangeArrowheads="1"/>
          </p:cNvSpPr>
          <p:nvPr/>
        </p:nvSpPr>
        <p:spPr bwMode="auto">
          <a:xfrm>
            <a:off x="5689600" y="2997200"/>
            <a:ext cx="492125" cy="400050"/>
          </a:xfrm>
          <a:prstGeom prst="rect">
            <a:avLst/>
          </a:prstGeom>
          <a:solidFill>
            <a:srgbClr val="E7F4BE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9</a:t>
            </a:r>
          </a:p>
        </p:txBody>
      </p:sp>
      <p:sp>
        <p:nvSpPr>
          <p:cNvPr id="78882" name="Text Box 12"/>
          <p:cNvSpPr txBox="1">
            <a:spLocks noChangeArrowheads="1"/>
          </p:cNvSpPr>
          <p:nvPr/>
        </p:nvSpPr>
        <p:spPr bwMode="auto">
          <a:xfrm>
            <a:off x="6350000" y="2997200"/>
            <a:ext cx="492125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78883" name="Text Box 12"/>
          <p:cNvSpPr txBox="1">
            <a:spLocks noChangeArrowheads="1"/>
          </p:cNvSpPr>
          <p:nvPr/>
        </p:nvSpPr>
        <p:spPr bwMode="auto">
          <a:xfrm>
            <a:off x="7010400" y="2997200"/>
            <a:ext cx="492125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78884" name="TextBox 40"/>
          <p:cNvSpPr txBox="1">
            <a:spLocks noChangeArrowheads="1"/>
          </p:cNvSpPr>
          <p:nvPr/>
        </p:nvSpPr>
        <p:spPr bwMode="auto">
          <a:xfrm>
            <a:off x="4953000" y="2463800"/>
            <a:ext cx="6159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SAT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C3F615-E82D-4158-B7FC-AE38D907AC67}" type="slidenum">
              <a:rPr lang="en-US" smtClean="0"/>
              <a:pPr>
                <a:defRPr/>
              </a:pPr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662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Summed Area Table</a:t>
            </a:r>
          </a:p>
        </p:txBody>
      </p:sp>
      <p:sp>
        <p:nvSpPr>
          <p:cNvPr id="79875" name="Text Box 12"/>
          <p:cNvSpPr txBox="1">
            <a:spLocks noChangeArrowheads="1"/>
          </p:cNvSpPr>
          <p:nvPr/>
        </p:nvSpPr>
        <p:spPr bwMode="auto">
          <a:xfrm>
            <a:off x="1717675" y="4622800"/>
            <a:ext cx="498475" cy="406400"/>
          </a:xfrm>
          <a:prstGeom prst="rect">
            <a:avLst/>
          </a:prstGeom>
          <a:solidFill>
            <a:srgbClr val="E7F4BE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79876" name="Text Box 12"/>
          <p:cNvSpPr txBox="1">
            <a:spLocks noChangeArrowheads="1"/>
          </p:cNvSpPr>
          <p:nvPr/>
        </p:nvSpPr>
        <p:spPr bwMode="auto">
          <a:xfrm>
            <a:off x="2378075" y="4622800"/>
            <a:ext cx="492125" cy="400050"/>
          </a:xfrm>
          <a:prstGeom prst="rect">
            <a:avLst/>
          </a:prstGeom>
          <a:solidFill>
            <a:srgbClr val="E7F4BE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79877" name="Text Box 12"/>
          <p:cNvSpPr txBox="1">
            <a:spLocks noChangeArrowheads="1"/>
          </p:cNvSpPr>
          <p:nvPr/>
        </p:nvSpPr>
        <p:spPr bwMode="auto">
          <a:xfrm>
            <a:off x="3038475" y="4622800"/>
            <a:ext cx="498475" cy="406400"/>
          </a:xfrm>
          <a:prstGeom prst="rect">
            <a:avLst/>
          </a:prstGeom>
          <a:solidFill>
            <a:srgbClr val="E7F4BE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79878" name="Text Box 12"/>
          <p:cNvSpPr txBox="1">
            <a:spLocks noChangeArrowheads="1"/>
          </p:cNvSpPr>
          <p:nvPr/>
        </p:nvSpPr>
        <p:spPr bwMode="auto">
          <a:xfrm>
            <a:off x="3698875" y="46228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2</a:t>
            </a:r>
          </a:p>
        </p:txBody>
      </p:sp>
      <p:sp>
        <p:nvSpPr>
          <p:cNvPr id="79879" name="Text Box 12"/>
          <p:cNvSpPr txBox="1">
            <a:spLocks noChangeArrowheads="1"/>
          </p:cNvSpPr>
          <p:nvPr/>
        </p:nvSpPr>
        <p:spPr bwMode="auto">
          <a:xfrm>
            <a:off x="1717675" y="4089400"/>
            <a:ext cx="498475" cy="406400"/>
          </a:xfrm>
          <a:prstGeom prst="rect">
            <a:avLst/>
          </a:prstGeom>
          <a:solidFill>
            <a:srgbClr val="E7F4BE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79880" name="Text Box 12"/>
          <p:cNvSpPr txBox="1">
            <a:spLocks noChangeArrowheads="1"/>
          </p:cNvSpPr>
          <p:nvPr/>
        </p:nvSpPr>
        <p:spPr bwMode="auto">
          <a:xfrm>
            <a:off x="2378075" y="4089400"/>
            <a:ext cx="498475" cy="406400"/>
          </a:xfrm>
          <a:prstGeom prst="rect">
            <a:avLst/>
          </a:prstGeom>
          <a:solidFill>
            <a:srgbClr val="E7F4BE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2</a:t>
            </a:r>
          </a:p>
        </p:txBody>
      </p:sp>
      <p:sp>
        <p:nvSpPr>
          <p:cNvPr id="79881" name="Text Box 12"/>
          <p:cNvSpPr txBox="1">
            <a:spLocks noChangeArrowheads="1"/>
          </p:cNvSpPr>
          <p:nvPr/>
        </p:nvSpPr>
        <p:spPr bwMode="auto">
          <a:xfrm>
            <a:off x="3038475" y="4089400"/>
            <a:ext cx="498475" cy="406400"/>
          </a:xfrm>
          <a:prstGeom prst="rect">
            <a:avLst/>
          </a:prstGeom>
          <a:solidFill>
            <a:srgbClr val="E7F4BE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79882" name="Text Box 12"/>
          <p:cNvSpPr txBox="1">
            <a:spLocks noChangeArrowheads="1"/>
          </p:cNvSpPr>
          <p:nvPr/>
        </p:nvSpPr>
        <p:spPr bwMode="auto">
          <a:xfrm>
            <a:off x="3698875" y="4089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79883" name="Text Box 12"/>
          <p:cNvSpPr txBox="1">
            <a:spLocks noChangeArrowheads="1"/>
          </p:cNvSpPr>
          <p:nvPr/>
        </p:nvSpPr>
        <p:spPr bwMode="auto">
          <a:xfrm>
            <a:off x="1717675" y="3556000"/>
            <a:ext cx="498475" cy="406400"/>
          </a:xfrm>
          <a:prstGeom prst="rect">
            <a:avLst/>
          </a:prstGeom>
          <a:solidFill>
            <a:srgbClr val="E7F4BE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79884" name="Text Box 12"/>
          <p:cNvSpPr txBox="1">
            <a:spLocks noChangeArrowheads="1"/>
          </p:cNvSpPr>
          <p:nvPr/>
        </p:nvSpPr>
        <p:spPr bwMode="auto">
          <a:xfrm>
            <a:off x="2378075" y="3556000"/>
            <a:ext cx="498475" cy="406400"/>
          </a:xfrm>
          <a:prstGeom prst="rect">
            <a:avLst/>
          </a:prstGeom>
          <a:solidFill>
            <a:srgbClr val="E7F4BE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79885" name="Text Box 12"/>
          <p:cNvSpPr txBox="1">
            <a:spLocks noChangeArrowheads="1"/>
          </p:cNvSpPr>
          <p:nvPr/>
        </p:nvSpPr>
        <p:spPr bwMode="auto">
          <a:xfrm>
            <a:off x="3038475" y="3556000"/>
            <a:ext cx="498475" cy="406400"/>
          </a:xfrm>
          <a:prstGeom prst="rect">
            <a:avLst/>
          </a:prstGeom>
          <a:solidFill>
            <a:srgbClr val="E7F4BE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2</a:t>
            </a:r>
          </a:p>
        </p:txBody>
      </p:sp>
      <p:sp>
        <p:nvSpPr>
          <p:cNvPr id="79886" name="Text Box 12"/>
          <p:cNvSpPr txBox="1">
            <a:spLocks noChangeArrowheads="1"/>
          </p:cNvSpPr>
          <p:nvPr/>
        </p:nvSpPr>
        <p:spPr bwMode="auto">
          <a:xfrm>
            <a:off x="3698875" y="35560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79887" name="Text Box 12"/>
          <p:cNvSpPr txBox="1">
            <a:spLocks noChangeArrowheads="1"/>
          </p:cNvSpPr>
          <p:nvPr/>
        </p:nvSpPr>
        <p:spPr bwMode="auto">
          <a:xfrm>
            <a:off x="1717675" y="3022600"/>
            <a:ext cx="498475" cy="406400"/>
          </a:xfrm>
          <a:prstGeom prst="rect">
            <a:avLst/>
          </a:prstGeom>
          <a:solidFill>
            <a:srgbClr val="E7F4BE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2</a:t>
            </a:r>
          </a:p>
        </p:txBody>
      </p:sp>
      <p:sp>
        <p:nvSpPr>
          <p:cNvPr id="79888" name="Text Box 12"/>
          <p:cNvSpPr txBox="1">
            <a:spLocks noChangeArrowheads="1"/>
          </p:cNvSpPr>
          <p:nvPr/>
        </p:nvSpPr>
        <p:spPr bwMode="auto">
          <a:xfrm>
            <a:off x="2378075" y="3022600"/>
            <a:ext cx="498475" cy="406400"/>
          </a:xfrm>
          <a:prstGeom prst="rect">
            <a:avLst/>
          </a:prstGeom>
          <a:solidFill>
            <a:srgbClr val="E7F4BE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79889" name="Text Box 12"/>
          <p:cNvSpPr txBox="1">
            <a:spLocks noChangeArrowheads="1"/>
          </p:cNvSpPr>
          <p:nvPr/>
        </p:nvSpPr>
        <p:spPr bwMode="auto">
          <a:xfrm>
            <a:off x="3038475" y="3022600"/>
            <a:ext cx="498475" cy="406400"/>
          </a:xfrm>
          <a:prstGeom prst="rect">
            <a:avLst/>
          </a:prstGeom>
          <a:solidFill>
            <a:srgbClr val="E7F4BE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79890" name="Text Box 12"/>
          <p:cNvSpPr txBox="1">
            <a:spLocks noChangeArrowheads="1"/>
          </p:cNvSpPr>
          <p:nvPr/>
        </p:nvSpPr>
        <p:spPr bwMode="auto">
          <a:xfrm>
            <a:off x="3698875" y="3022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79891" name="TextBox 23"/>
          <p:cNvSpPr txBox="1">
            <a:spLocks noChangeArrowheads="1"/>
          </p:cNvSpPr>
          <p:nvPr/>
        </p:nvSpPr>
        <p:spPr bwMode="auto">
          <a:xfrm>
            <a:off x="1641475" y="2489200"/>
            <a:ext cx="13906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Input image</a:t>
            </a:r>
          </a:p>
        </p:txBody>
      </p:sp>
      <p:sp>
        <p:nvSpPr>
          <p:cNvPr id="79892" name="Text Box 12"/>
          <p:cNvSpPr txBox="1">
            <a:spLocks noChangeArrowheads="1"/>
          </p:cNvSpPr>
          <p:nvPr/>
        </p:nvSpPr>
        <p:spPr bwMode="auto">
          <a:xfrm>
            <a:off x="5029200" y="4597400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79893" name="Text Box 12"/>
          <p:cNvSpPr txBox="1">
            <a:spLocks noChangeArrowheads="1"/>
          </p:cNvSpPr>
          <p:nvPr/>
        </p:nvSpPr>
        <p:spPr bwMode="auto">
          <a:xfrm>
            <a:off x="5689600" y="4597400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2</a:t>
            </a:r>
          </a:p>
        </p:txBody>
      </p:sp>
      <p:sp>
        <p:nvSpPr>
          <p:cNvPr id="79894" name="Text Box 12"/>
          <p:cNvSpPr txBox="1">
            <a:spLocks noChangeArrowheads="1"/>
          </p:cNvSpPr>
          <p:nvPr/>
        </p:nvSpPr>
        <p:spPr bwMode="auto">
          <a:xfrm>
            <a:off x="6350000" y="4597400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2</a:t>
            </a:r>
          </a:p>
        </p:txBody>
      </p:sp>
      <p:sp>
        <p:nvSpPr>
          <p:cNvPr id="79895" name="Text Box 12"/>
          <p:cNvSpPr txBox="1">
            <a:spLocks noChangeArrowheads="1"/>
          </p:cNvSpPr>
          <p:nvPr/>
        </p:nvSpPr>
        <p:spPr bwMode="auto">
          <a:xfrm>
            <a:off x="7010400" y="4597400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4</a:t>
            </a:r>
          </a:p>
        </p:txBody>
      </p:sp>
      <p:sp>
        <p:nvSpPr>
          <p:cNvPr id="79896" name="Text Box 12"/>
          <p:cNvSpPr txBox="1">
            <a:spLocks noChangeArrowheads="1"/>
          </p:cNvSpPr>
          <p:nvPr/>
        </p:nvSpPr>
        <p:spPr bwMode="auto">
          <a:xfrm>
            <a:off x="5029200" y="4064000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2</a:t>
            </a:r>
          </a:p>
        </p:txBody>
      </p:sp>
      <p:sp>
        <p:nvSpPr>
          <p:cNvPr id="79897" name="Text Box 12"/>
          <p:cNvSpPr txBox="1">
            <a:spLocks noChangeArrowheads="1"/>
          </p:cNvSpPr>
          <p:nvPr/>
        </p:nvSpPr>
        <p:spPr bwMode="auto">
          <a:xfrm>
            <a:off x="5689600" y="4064000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5</a:t>
            </a:r>
          </a:p>
        </p:txBody>
      </p:sp>
      <p:sp>
        <p:nvSpPr>
          <p:cNvPr id="79898" name="Text Box 12"/>
          <p:cNvSpPr txBox="1">
            <a:spLocks noChangeArrowheads="1"/>
          </p:cNvSpPr>
          <p:nvPr/>
        </p:nvSpPr>
        <p:spPr bwMode="auto">
          <a:xfrm>
            <a:off x="6350000" y="4064000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6</a:t>
            </a:r>
          </a:p>
        </p:txBody>
      </p:sp>
      <p:sp>
        <p:nvSpPr>
          <p:cNvPr id="79899" name="Text Box 12"/>
          <p:cNvSpPr txBox="1">
            <a:spLocks noChangeArrowheads="1"/>
          </p:cNvSpPr>
          <p:nvPr/>
        </p:nvSpPr>
        <p:spPr bwMode="auto">
          <a:xfrm>
            <a:off x="7010400" y="4064000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8</a:t>
            </a:r>
          </a:p>
        </p:txBody>
      </p:sp>
      <p:sp>
        <p:nvSpPr>
          <p:cNvPr id="79900" name="Text Box 12"/>
          <p:cNvSpPr txBox="1">
            <a:spLocks noChangeArrowheads="1"/>
          </p:cNvSpPr>
          <p:nvPr/>
        </p:nvSpPr>
        <p:spPr bwMode="auto">
          <a:xfrm>
            <a:off x="5029200" y="3530600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2</a:t>
            </a:r>
          </a:p>
        </p:txBody>
      </p:sp>
      <p:sp>
        <p:nvSpPr>
          <p:cNvPr id="79901" name="Text Box 12"/>
          <p:cNvSpPr txBox="1">
            <a:spLocks noChangeArrowheads="1"/>
          </p:cNvSpPr>
          <p:nvPr/>
        </p:nvSpPr>
        <p:spPr bwMode="auto">
          <a:xfrm>
            <a:off x="5689600" y="3530600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6</a:t>
            </a:r>
          </a:p>
        </p:txBody>
      </p:sp>
      <p:sp>
        <p:nvSpPr>
          <p:cNvPr id="79902" name="Text Box 12"/>
          <p:cNvSpPr txBox="1">
            <a:spLocks noChangeArrowheads="1"/>
          </p:cNvSpPr>
          <p:nvPr/>
        </p:nvSpPr>
        <p:spPr bwMode="auto">
          <a:xfrm>
            <a:off x="6350000" y="3530600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9</a:t>
            </a:r>
          </a:p>
        </p:txBody>
      </p:sp>
      <p:sp>
        <p:nvSpPr>
          <p:cNvPr id="79903" name="Text Box 12"/>
          <p:cNvSpPr txBox="1">
            <a:spLocks noChangeArrowheads="1"/>
          </p:cNvSpPr>
          <p:nvPr/>
        </p:nvSpPr>
        <p:spPr bwMode="auto">
          <a:xfrm>
            <a:off x="7010400" y="3530600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11</a:t>
            </a:r>
          </a:p>
        </p:txBody>
      </p:sp>
      <p:sp>
        <p:nvSpPr>
          <p:cNvPr id="79904" name="Text Box 12"/>
          <p:cNvSpPr txBox="1">
            <a:spLocks noChangeArrowheads="1"/>
          </p:cNvSpPr>
          <p:nvPr/>
        </p:nvSpPr>
        <p:spPr bwMode="auto">
          <a:xfrm>
            <a:off x="5029200" y="2997200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4</a:t>
            </a:r>
          </a:p>
        </p:txBody>
      </p:sp>
      <p:sp>
        <p:nvSpPr>
          <p:cNvPr id="79905" name="Text Box 12"/>
          <p:cNvSpPr txBox="1">
            <a:spLocks noChangeArrowheads="1"/>
          </p:cNvSpPr>
          <p:nvPr/>
        </p:nvSpPr>
        <p:spPr bwMode="auto">
          <a:xfrm>
            <a:off x="5689600" y="2997200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9</a:t>
            </a:r>
          </a:p>
        </p:txBody>
      </p:sp>
      <p:sp>
        <p:nvSpPr>
          <p:cNvPr id="79906" name="Text Box 12"/>
          <p:cNvSpPr txBox="1">
            <a:spLocks noChangeArrowheads="1"/>
          </p:cNvSpPr>
          <p:nvPr/>
        </p:nvSpPr>
        <p:spPr bwMode="auto">
          <a:xfrm>
            <a:off x="6350000" y="2997200"/>
            <a:ext cx="492125" cy="400050"/>
          </a:xfrm>
          <a:prstGeom prst="rect">
            <a:avLst/>
          </a:prstGeom>
          <a:solidFill>
            <a:srgbClr val="E7F4BE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12</a:t>
            </a:r>
          </a:p>
        </p:txBody>
      </p:sp>
      <p:sp>
        <p:nvSpPr>
          <p:cNvPr id="79907" name="Text Box 12"/>
          <p:cNvSpPr txBox="1">
            <a:spLocks noChangeArrowheads="1"/>
          </p:cNvSpPr>
          <p:nvPr/>
        </p:nvSpPr>
        <p:spPr bwMode="auto">
          <a:xfrm>
            <a:off x="7010400" y="2997200"/>
            <a:ext cx="492125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79908" name="TextBox 40"/>
          <p:cNvSpPr txBox="1">
            <a:spLocks noChangeArrowheads="1"/>
          </p:cNvSpPr>
          <p:nvPr/>
        </p:nvSpPr>
        <p:spPr bwMode="auto">
          <a:xfrm>
            <a:off x="4953000" y="2463800"/>
            <a:ext cx="6159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SAT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C3F615-E82D-4158-B7FC-AE38D907AC67}" type="slidenum">
              <a:rPr lang="en-US" smtClean="0"/>
              <a:pPr>
                <a:defRPr/>
              </a:pPr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7565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Summed Area Table</a:t>
            </a:r>
          </a:p>
        </p:txBody>
      </p:sp>
      <p:sp>
        <p:nvSpPr>
          <p:cNvPr id="80899" name="Text Box 12"/>
          <p:cNvSpPr txBox="1">
            <a:spLocks noChangeArrowheads="1"/>
          </p:cNvSpPr>
          <p:nvPr/>
        </p:nvSpPr>
        <p:spPr bwMode="auto">
          <a:xfrm>
            <a:off x="1717675" y="4622800"/>
            <a:ext cx="498475" cy="406400"/>
          </a:xfrm>
          <a:prstGeom prst="rect">
            <a:avLst/>
          </a:prstGeom>
          <a:solidFill>
            <a:srgbClr val="E7F4BE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80900" name="Text Box 12"/>
          <p:cNvSpPr txBox="1">
            <a:spLocks noChangeArrowheads="1"/>
          </p:cNvSpPr>
          <p:nvPr/>
        </p:nvSpPr>
        <p:spPr bwMode="auto">
          <a:xfrm>
            <a:off x="2378075" y="4622800"/>
            <a:ext cx="492125" cy="400050"/>
          </a:xfrm>
          <a:prstGeom prst="rect">
            <a:avLst/>
          </a:prstGeom>
          <a:solidFill>
            <a:srgbClr val="E7F4BE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80901" name="Text Box 12"/>
          <p:cNvSpPr txBox="1">
            <a:spLocks noChangeArrowheads="1"/>
          </p:cNvSpPr>
          <p:nvPr/>
        </p:nvSpPr>
        <p:spPr bwMode="auto">
          <a:xfrm>
            <a:off x="3038475" y="4622800"/>
            <a:ext cx="498475" cy="406400"/>
          </a:xfrm>
          <a:prstGeom prst="rect">
            <a:avLst/>
          </a:prstGeom>
          <a:solidFill>
            <a:srgbClr val="E7F4BE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80902" name="Text Box 12"/>
          <p:cNvSpPr txBox="1">
            <a:spLocks noChangeArrowheads="1"/>
          </p:cNvSpPr>
          <p:nvPr/>
        </p:nvSpPr>
        <p:spPr bwMode="auto">
          <a:xfrm>
            <a:off x="3698875" y="4622800"/>
            <a:ext cx="498475" cy="406400"/>
          </a:xfrm>
          <a:prstGeom prst="rect">
            <a:avLst/>
          </a:prstGeom>
          <a:solidFill>
            <a:srgbClr val="E7F4BE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2</a:t>
            </a:r>
          </a:p>
        </p:txBody>
      </p:sp>
      <p:sp>
        <p:nvSpPr>
          <p:cNvPr id="80903" name="Text Box 12"/>
          <p:cNvSpPr txBox="1">
            <a:spLocks noChangeArrowheads="1"/>
          </p:cNvSpPr>
          <p:nvPr/>
        </p:nvSpPr>
        <p:spPr bwMode="auto">
          <a:xfrm>
            <a:off x="1717675" y="4089400"/>
            <a:ext cx="498475" cy="406400"/>
          </a:xfrm>
          <a:prstGeom prst="rect">
            <a:avLst/>
          </a:prstGeom>
          <a:solidFill>
            <a:srgbClr val="E7F4BE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80904" name="Text Box 12"/>
          <p:cNvSpPr txBox="1">
            <a:spLocks noChangeArrowheads="1"/>
          </p:cNvSpPr>
          <p:nvPr/>
        </p:nvSpPr>
        <p:spPr bwMode="auto">
          <a:xfrm>
            <a:off x="2378075" y="4089400"/>
            <a:ext cx="498475" cy="406400"/>
          </a:xfrm>
          <a:prstGeom prst="rect">
            <a:avLst/>
          </a:prstGeom>
          <a:solidFill>
            <a:srgbClr val="E7F4BE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2</a:t>
            </a:r>
          </a:p>
        </p:txBody>
      </p:sp>
      <p:sp>
        <p:nvSpPr>
          <p:cNvPr id="80905" name="Text Box 12"/>
          <p:cNvSpPr txBox="1">
            <a:spLocks noChangeArrowheads="1"/>
          </p:cNvSpPr>
          <p:nvPr/>
        </p:nvSpPr>
        <p:spPr bwMode="auto">
          <a:xfrm>
            <a:off x="3038475" y="4089400"/>
            <a:ext cx="498475" cy="406400"/>
          </a:xfrm>
          <a:prstGeom prst="rect">
            <a:avLst/>
          </a:prstGeom>
          <a:solidFill>
            <a:srgbClr val="E7F4BE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80906" name="Text Box 12"/>
          <p:cNvSpPr txBox="1">
            <a:spLocks noChangeArrowheads="1"/>
          </p:cNvSpPr>
          <p:nvPr/>
        </p:nvSpPr>
        <p:spPr bwMode="auto">
          <a:xfrm>
            <a:off x="3698875" y="4089400"/>
            <a:ext cx="498475" cy="406400"/>
          </a:xfrm>
          <a:prstGeom prst="rect">
            <a:avLst/>
          </a:prstGeom>
          <a:solidFill>
            <a:srgbClr val="E7F4BE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80907" name="Text Box 12"/>
          <p:cNvSpPr txBox="1">
            <a:spLocks noChangeArrowheads="1"/>
          </p:cNvSpPr>
          <p:nvPr/>
        </p:nvSpPr>
        <p:spPr bwMode="auto">
          <a:xfrm>
            <a:off x="1717675" y="3556000"/>
            <a:ext cx="498475" cy="406400"/>
          </a:xfrm>
          <a:prstGeom prst="rect">
            <a:avLst/>
          </a:prstGeom>
          <a:solidFill>
            <a:srgbClr val="E7F4BE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80908" name="Text Box 12"/>
          <p:cNvSpPr txBox="1">
            <a:spLocks noChangeArrowheads="1"/>
          </p:cNvSpPr>
          <p:nvPr/>
        </p:nvSpPr>
        <p:spPr bwMode="auto">
          <a:xfrm>
            <a:off x="2378075" y="3556000"/>
            <a:ext cx="498475" cy="406400"/>
          </a:xfrm>
          <a:prstGeom prst="rect">
            <a:avLst/>
          </a:prstGeom>
          <a:solidFill>
            <a:srgbClr val="E7F4BE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80909" name="Text Box 12"/>
          <p:cNvSpPr txBox="1">
            <a:spLocks noChangeArrowheads="1"/>
          </p:cNvSpPr>
          <p:nvPr/>
        </p:nvSpPr>
        <p:spPr bwMode="auto">
          <a:xfrm>
            <a:off x="3038475" y="3556000"/>
            <a:ext cx="498475" cy="406400"/>
          </a:xfrm>
          <a:prstGeom prst="rect">
            <a:avLst/>
          </a:prstGeom>
          <a:solidFill>
            <a:srgbClr val="E7F4BE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2</a:t>
            </a:r>
          </a:p>
        </p:txBody>
      </p:sp>
      <p:sp>
        <p:nvSpPr>
          <p:cNvPr id="80910" name="Text Box 12"/>
          <p:cNvSpPr txBox="1">
            <a:spLocks noChangeArrowheads="1"/>
          </p:cNvSpPr>
          <p:nvPr/>
        </p:nvSpPr>
        <p:spPr bwMode="auto">
          <a:xfrm>
            <a:off x="3698875" y="3556000"/>
            <a:ext cx="498475" cy="406400"/>
          </a:xfrm>
          <a:prstGeom prst="rect">
            <a:avLst/>
          </a:prstGeom>
          <a:solidFill>
            <a:srgbClr val="E7F4BE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80911" name="Text Box 12"/>
          <p:cNvSpPr txBox="1">
            <a:spLocks noChangeArrowheads="1"/>
          </p:cNvSpPr>
          <p:nvPr/>
        </p:nvSpPr>
        <p:spPr bwMode="auto">
          <a:xfrm>
            <a:off x="1717675" y="3022600"/>
            <a:ext cx="498475" cy="406400"/>
          </a:xfrm>
          <a:prstGeom prst="rect">
            <a:avLst/>
          </a:prstGeom>
          <a:solidFill>
            <a:srgbClr val="E7F4BE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2</a:t>
            </a:r>
          </a:p>
        </p:txBody>
      </p:sp>
      <p:sp>
        <p:nvSpPr>
          <p:cNvPr id="80912" name="Text Box 12"/>
          <p:cNvSpPr txBox="1">
            <a:spLocks noChangeArrowheads="1"/>
          </p:cNvSpPr>
          <p:nvPr/>
        </p:nvSpPr>
        <p:spPr bwMode="auto">
          <a:xfrm>
            <a:off x="2378075" y="3022600"/>
            <a:ext cx="498475" cy="406400"/>
          </a:xfrm>
          <a:prstGeom prst="rect">
            <a:avLst/>
          </a:prstGeom>
          <a:solidFill>
            <a:srgbClr val="E7F4BE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80913" name="Text Box 12"/>
          <p:cNvSpPr txBox="1">
            <a:spLocks noChangeArrowheads="1"/>
          </p:cNvSpPr>
          <p:nvPr/>
        </p:nvSpPr>
        <p:spPr bwMode="auto">
          <a:xfrm>
            <a:off x="3038475" y="3022600"/>
            <a:ext cx="498475" cy="406400"/>
          </a:xfrm>
          <a:prstGeom prst="rect">
            <a:avLst/>
          </a:prstGeom>
          <a:solidFill>
            <a:srgbClr val="E7F4BE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80914" name="Text Box 12"/>
          <p:cNvSpPr txBox="1">
            <a:spLocks noChangeArrowheads="1"/>
          </p:cNvSpPr>
          <p:nvPr/>
        </p:nvSpPr>
        <p:spPr bwMode="auto">
          <a:xfrm>
            <a:off x="3698875" y="3022600"/>
            <a:ext cx="498475" cy="406400"/>
          </a:xfrm>
          <a:prstGeom prst="rect">
            <a:avLst/>
          </a:prstGeom>
          <a:solidFill>
            <a:srgbClr val="E7F4BE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80915" name="TextBox 23"/>
          <p:cNvSpPr txBox="1">
            <a:spLocks noChangeArrowheads="1"/>
          </p:cNvSpPr>
          <p:nvPr/>
        </p:nvSpPr>
        <p:spPr bwMode="auto">
          <a:xfrm>
            <a:off x="1641475" y="2489200"/>
            <a:ext cx="13906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Input image</a:t>
            </a:r>
          </a:p>
        </p:txBody>
      </p:sp>
      <p:sp>
        <p:nvSpPr>
          <p:cNvPr id="80916" name="Text Box 12"/>
          <p:cNvSpPr txBox="1">
            <a:spLocks noChangeArrowheads="1"/>
          </p:cNvSpPr>
          <p:nvPr/>
        </p:nvSpPr>
        <p:spPr bwMode="auto">
          <a:xfrm>
            <a:off x="5029200" y="4597400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80917" name="Text Box 12"/>
          <p:cNvSpPr txBox="1">
            <a:spLocks noChangeArrowheads="1"/>
          </p:cNvSpPr>
          <p:nvPr/>
        </p:nvSpPr>
        <p:spPr bwMode="auto">
          <a:xfrm>
            <a:off x="5689600" y="4597400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2</a:t>
            </a:r>
          </a:p>
        </p:txBody>
      </p:sp>
      <p:sp>
        <p:nvSpPr>
          <p:cNvPr id="80918" name="Text Box 12"/>
          <p:cNvSpPr txBox="1">
            <a:spLocks noChangeArrowheads="1"/>
          </p:cNvSpPr>
          <p:nvPr/>
        </p:nvSpPr>
        <p:spPr bwMode="auto">
          <a:xfrm>
            <a:off x="6350000" y="4597400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2</a:t>
            </a:r>
          </a:p>
        </p:txBody>
      </p:sp>
      <p:sp>
        <p:nvSpPr>
          <p:cNvPr id="80919" name="Text Box 12"/>
          <p:cNvSpPr txBox="1">
            <a:spLocks noChangeArrowheads="1"/>
          </p:cNvSpPr>
          <p:nvPr/>
        </p:nvSpPr>
        <p:spPr bwMode="auto">
          <a:xfrm>
            <a:off x="7010400" y="4597400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4</a:t>
            </a:r>
          </a:p>
        </p:txBody>
      </p:sp>
      <p:sp>
        <p:nvSpPr>
          <p:cNvPr id="80920" name="Text Box 12"/>
          <p:cNvSpPr txBox="1">
            <a:spLocks noChangeArrowheads="1"/>
          </p:cNvSpPr>
          <p:nvPr/>
        </p:nvSpPr>
        <p:spPr bwMode="auto">
          <a:xfrm>
            <a:off x="5029200" y="4064000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2</a:t>
            </a:r>
          </a:p>
        </p:txBody>
      </p:sp>
      <p:sp>
        <p:nvSpPr>
          <p:cNvPr id="80921" name="Text Box 12"/>
          <p:cNvSpPr txBox="1">
            <a:spLocks noChangeArrowheads="1"/>
          </p:cNvSpPr>
          <p:nvPr/>
        </p:nvSpPr>
        <p:spPr bwMode="auto">
          <a:xfrm>
            <a:off x="5689600" y="4064000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5</a:t>
            </a:r>
          </a:p>
        </p:txBody>
      </p:sp>
      <p:sp>
        <p:nvSpPr>
          <p:cNvPr id="80922" name="Text Box 12"/>
          <p:cNvSpPr txBox="1">
            <a:spLocks noChangeArrowheads="1"/>
          </p:cNvSpPr>
          <p:nvPr/>
        </p:nvSpPr>
        <p:spPr bwMode="auto">
          <a:xfrm>
            <a:off x="6350000" y="4064000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6</a:t>
            </a:r>
          </a:p>
        </p:txBody>
      </p:sp>
      <p:sp>
        <p:nvSpPr>
          <p:cNvPr id="80923" name="Text Box 12"/>
          <p:cNvSpPr txBox="1">
            <a:spLocks noChangeArrowheads="1"/>
          </p:cNvSpPr>
          <p:nvPr/>
        </p:nvSpPr>
        <p:spPr bwMode="auto">
          <a:xfrm>
            <a:off x="7010400" y="4064000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8</a:t>
            </a:r>
          </a:p>
        </p:txBody>
      </p:sp>
      <p:sp>
        <p:nvSpPr>
          <p:cNvPr id="80924" name="Text Box 12"/>
          <p:cNvSpPr txBox="1">
            <a:spLocks noChangeArrowheads="1"/>
          </p:cNvSpPr>
          <p:nvPr/>
        </p:nvSpPr>
        <p:spPr bwMode="auto">
          <a:xfrm>
            <a:off x="5029200" y="3530600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2</a:t>
            </a:r>
          </a:p>
        </p:txBody>
      </p:sp>
      <p:sp>
        <p:nvSpPr>
          <p:cNvPr id="80925" name="Text Box 12"/>
          <p:cNvSpPr txBox="1">
            <a:spLocks noChangeArrowheads="1"/>
          </p:cNvSpPr>
          <p:nvPr/>
        </p:nvSpPr>
        <p:spPr bwMode="auto">
          <a:xfrm>
            <a:off x="5689600" y="3530600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6</a:t>
            </a:r>
          </a:p>
        </p:txBody>
      </p:sp>
      <p:sp>
        <p:nvSpPr>
          <p:cNvPr id="80926" name="Text Box 12"/>
          <p:cNvSpPr txBox="1">
            <a:spLocks noChangeArrowheads="1"/>
          </p:cNvSpPr>
          <p:nvPr/>
        </p:nvSpPr>
        <p:spPr bwMode="auto">
          <a:xfrm>
            <a:off x="6350000" y="3530600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9</a:t>
            </a:r>
          </a:p>
        </p:txBody>
      </p:sp>
      <p:sp>
        <p:nvSpPr>
          <p:cNvPr id="80927" name="Text Box 12"/>
          <p:cNvSpPr txBox="1">
            <a:spLocks noChangeArrowheads="1"/>
          </p:cNvSpPr>
          <p:nvPr/>
        </p:nvSpPr>
        <p:spPr bwMode="auto">
          <a:xfrm>
            <a:off x="7010400" y="3530600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11</a:t>
            </a:r>
          </a:p>
        </p:txBody>
      </p:sp>
      <p:sp>
        <p:nvSpPr>
          <p:cNvPr id="80928" name="Text Box 12"/>
          <p:cNvSpPr txBox="1">
            <a:spLocks noChangeArrowheads="1"/>
          </p:cNvSpPr>
          <p:nvPr/>
        </p:nvSpPr>
        <p:spPr bwMode="auto">
          <a:xfrm>
            <a:off x="5029200" y="2997200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4</a:t>
            </a:r>
          </a:p>
        </p:txBody>
      </p:sp>
      <p:sp>
        <p:nvSpPr>
          <p:cNvPr id="80929" name="Text Box 12"/>
          <p:cNvSpPr txBox="1">
            <a:spLocks noChangeArrowheads="1"/>
          </p:cNvSpPr>
          <p:nvPr/>
        </p:nvSpPr>
        <p:spPr bwMode="auto">
          <a:xfrm>
            <a:off x="5689600" y="2997200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9</a:t>
            </a:r>
          </a:p>
        </p:txBody>
      </p:sp>
      <p:sp>
        <p:nvSpPr>
          <p:cNvPr id="80930" name="Text Box 12"/>
          <p:cNvSpPr txBox="1">
            <a:spLocks noChangeArrowheads="1"/>
          </p:cNvSpPr>
          <p:nvPr/>
        </p:nvSpPr>
        <p:spPr bwMode="auto">
          <a:xfrm>
            <a:off x="6350000" y="2997200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12</a:t>
            </a:r>
          </a:p>
        </p:txBody>
      </p:sp>
      <p:sp>
        <p:nvSpPr>
          <p:cNvPr id="80931" name="Text Box 12"/>
          <p:cNvSpPr txBox="1">
            <a:spLocks noChangeArrowheads="1"/>
          </p:cNvSpPr>
          <p:nvPr/>
        </p:nvSpPr>
        <p:spPr bwMode="auto">
          <a:xfrm>
            <a:off x="7010400" y="2997200"/>
            <a:ext cx="492125" cy="400050"/>
          </a:xfrm>
          <a:prstGeom prst="rect">
            <a:avLst/>
          </a:prstGeom>
          <a:solidFill>
            <a:srgbClr val="E7F4BE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14</a:t>
            </a:r>
          </a:p>
        </p:txBody>
      </p:sp>
      <p:sp>
        <p:nvSpPr>
          <p:cNvPr id="80932" name="TextBox 40"/>
          <p:cNvSpPr txBox="1">
            <a:spLocks noChangeArrowheads="1"/>
          </p:cNvSpPr>
          <p:nvPr/>
        </p:nvSpPr>
        <p:spPr bwMode="auto">
          <a:xfrm>
            <a:off x="4953000" y="2463800"/>
            <a:ext cx="6159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SAT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C3F615-E82D-4158-B7FC-AE38D907AC67}" type="slidenum">
              <a:rPr lang="en-US" smtClean="0"/>
              <a:pPr>
                <a:defRPr/>
              </a:pPr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12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Summed Area Table</a:t>
            </a:r>
          </a:p>
        </p:txBody>
      </p:sp>
      <p:sp>
        <p:nvSpPr>
          <p:cNvPr id="81923" name="TextBox 2"/>
          <p:cNvSpPr txBox="1">
            <a:spLocks noChangeArrowheads="1"/>
          </p:cNvSpPr>
          <p:nvPr/>
        </p:nvSpPr>
        <p:spPr bwMode="auto">
          <a:xfrm>
            <a:off x="304800" y="2676525"/>
            <a:ext cx="8702675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6600">
                <a:solidFill>
                  <a:srgbClr val="FF0000"/>
                </a:solidFill>
              </a:rPr>
              <a:t>How would implement </a:t>
            </a:r>
          </a:p>
          <a:p>
            <a:pPr algn="ctr"/>
            <a:r>
              <a:rPr lang="en-US" sz="6600">
                <a:solidFill>
                  <a:srgbClr val="FF0000"/>
                </a:solidFill>
              </a:rPr>
              <a:t>this on the GPU?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C3F615-E82D-4158-B7FC-AE38D907AC67}" type="slidenum">
              <a:rPr lang="en-US" smtClean="0"/>
              <a:pPr>
                <a:defRPr/>
              </a:pPr>
              <a:t>73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0566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Summed Area Table</a:t>
            </a:r>
          </a:p>
        </p:txBody>
      </p:sp>
      <p:sp>
        <p:nvSpPr>
          <p:cNvPr id="82947" name="TextBox 2"/>
          <p:cNvSpPr txBox="1">
            <a:spLocks noChangeArrowheads="1"/>
          </p:cNvSpPr>
          <p:nvPr/>
        </p:nvSpPr>
        <p:spPr bwMode="auto">
          <a:xfrm>
            <a:off x="117475" y="2676525"/>
            <a:ext cx="8909050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6600">
                <a:solidFill>
                  <a:srgbClr val="FF0000"/>
                </a:solidFill>
              </a:rPr>
              <a:t>How would compute a </a:t>
            </a:r>
          </a:p>
          <a:p>
            <a:pPr algn="ctr"/>
            <a:r>
              <a:rPr lang="en-US" sz="6600">
                <a:solidFill>
                  <a:srgbClr val="FF0000"/>
                </a:solidFill>
              </a:rPr>
              <a:t>SAT on the GPU using </a:t>
            </a:r>
          </a:p>
          <a:p>
            <a:pPr algn="ctr"/>
            <a:r>
              <a:rPr lang="en-US" sz="6600">
                <a:solidFill>
                  <a:srgbClr val="FF0000"/>
                </a:solidFill>
              </a:rPr>
              <a:t>inclusive scan?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C3F615-E82D-4158-B7FC-AE38D907AC67}" type="slidenum">
              <a:rPr lang="en-US" smtClean="0"/>
              <a:pPr>
                <a:defRPr/>
              </a:pPr>
              <a:t>74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887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Summed Area Table</a:t>
            </a:r>
          </a:p>
        </p:txBody>
      </p:sp>
      <p:sp>
        <p:nvSpPr>
          <p:cNvPr id="83971" name="Text Box 12"/>
          <p:cNvSpPr txBox="1">
            <a:spLocks noChangeArrowheads="1"/>
          </p:cNvSpPr>
          <p:nvPr/>
        </p:nvSpPr>
        <p:spPr bwMode="auto">
          <a:xfrm>
            <a:off x="1717675" y="5140325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83972" name="Text Box 12"/>
          <p:cNvSpPr txBox="1">
            <a:spLocks noChangeArrowheads="1"/>
          </p:cNvSpPr>
          <p:nvPr/>
        </p:nvSpPr>
        <p:spPr bwMode="auto">
          <a:xfrm>
            <a:off x="2378075" y="5140325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83973" name="Text Box 12"/>
          <p:cNvSpPr txBox="1">
            <a:spLocks noChangeArrowheads="1"/>
          </p:cNvSpPr>
          <p:nvPr/>
        </p:nvSpPr>
        <p:spPr bwMode="auto">
          <a:xfrm>
            <a:off x="3038475" y="5140325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83974" name="Text Box 12"/>
          <p:cNvSpPr txBox="1">
            <a:spLocks noChangeArrowheads="1"/>
          </p:cNvSpPr>
          <p:nvPr/>
        </p:nvSpPr>
        <p:spPr bwMode="auto">
          <a:xfrm>
            <a:off x="3698875" y="5140325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2</a:t>
            </a:r>
          </a:p>
        </p:txBody>
      </p:sp>
      <p:sp>
        <p:nvSpPr>
          <p:cNvPr id="83975" name="Text Box 12"/>
          <p:cNvSpPr txBox="1">
            <a:spLocks noChangeArrowheads="1"/>
          </p:cNvSpPr>
          <p:nvPr/>
        </p:nvSpPr>
        <p:spPr bwMode="auto">
          <a:xfrm>
            <a:off x="1717675" y="4606925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83976" name="Text Box 12"/>
          <p:cNvSpPr txBox="1">
            <a:spLocks noChangeArrowheads="1"/>
          </p:cNvSpPr>
          <p:nvPr/>
        </p:nvSpPr>
        <p:spPr bwMode="auto">
          <a:xfrm>
            <a:off x="2378075" y="4606925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2</a:t>
            </a:r>
          </a:p>
        </p:txBody>
      </p:sp>
      <p:sp>
        <p:nvSpPr>
          <p:cNvPr id="83977" name="Text Box 12"/>
          <p:cNvSpPr txBox="1">
            <a:spLocks noChangeArrowheads="1"/>
          </p:cNvSpPr>
          <p:nvPr/>
        </p:nvSpPr>
        <p:spPr bwMode="auto">
          <a:xfrm>
            <a:off x="3038475" y="4606925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83978" name="Text Box 12"/>
          <p:cNvSpPr txBox="1">
            <a:spLocks noChangeArrowheads="1"/>
          </p:cNvSpPr>
          <p:nvPr/>
        </p:nvSpPr>
        <p:spPr bwMode="auto">
          <a:xfrm>
            <a:off x="3698875" y="4606925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83979" name="Text Box 12"/>
          <p:cNvSpPr txBox="1">
            <a:spLocks noChangeArrowheads="1"/>
          </p:cNvSpPr>
          <p:nvPr/>
        </p:nvSpPr>
        <p:spPr bwMode="auto">
          <a:xfrm>
            <a:off x="1717675" y="4073525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83980" name="Text Box 12"/>
          <p:cNvSpPr txBox="1">
            <a:spLocks noChangeArrowheads="1"/>
          </p:cNvSpPr>
          <p:nvPr/>
        </p:nvSpPr>
        <p:spPr bwMode="auto">
          <a:xfrm>
            <a:off x="2378075" y="4073525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83981" name="Text Box 12"/>
          <p:cNvSpPr txBox="1">
            <a:spLocks noChangeArrowheads="1"/>
          </p:cNvSpPr>
          <p:nvPr/>
        </p:nvSpPr>
        <p:spPr bwMode="auto">
          <a:xfrm>
            <a:off x="3038475" y="4073525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2</a:t>
            </a:r>
          </a:p>
        </p:txBody>
      </p:sp>
      <p:sp>
        <p:nvSpPr>
          <p:cNvPr id="83982" name="Text Box 12"/>
          <p:cNvSpPr txBox="1">
            <a:spLocks noChangeArrowheads="1"/>
          </p:cNvSpPr>
          <p:nvPr/>
        </p:nvSpPr>
        <p:spPr bwMode="auto">
          <a:xfrm>
            <a:off x="3698875" y="4073525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83983" name="Text Box 12"/>
          <p:cNvSpPr txBox="1">
            <a:spLocks noChangeArrowheads="1"/>
          </p:cNvSpPr>
          <p:nvPr/>
        </p:nvSpPr>
        <p:spPr bwMode="auto">
          <a:xfrm>
            <a:off x="1717675" y="3540125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2</a:t>
            </a:r>
          </a:p>
        </p:txBody>
      </p:sp>
      <p:sp>
        <p:nvSpPr>
          <p:cNvPr id="83984" name="Text Box 12"/>
          <p:cNvSpPr txBox="1">
            <a:spLocks noChangeArrowheads="1"/>
          </p:cNvSpPr>
          <p:nvPr/>
        </p:nvSpPr>
        <p:spPr bwMode="auto">
          <a:xfrm>
            <a:off x="2378075" y="3540125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83985" name="Text Box 12"/>
          <p:cNvSpPr txBox="1">
            <a:spLocks noChangeArrowheads="1"/>
          </p:cNvSpPr>
          <p:nvPr/>
        </p:nvSpPr>
        <p:spPr bwMode="auto">
          <a:xfrm>
            <a:off x="3038475" y="3540125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83986" name="Text Box 12"/>
          <p:cNvSpPr txBox="1">
            <a:spLocks noChangeArrowheads="1"/>
          </p:cNvSpPr>
          <p:nvPr/>
        </p:nvSpPr>
        <p:spPr bwMode="auto">
          <a:xfrm>
            <a:off x="3698875" y="3540125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83987" name="TextBox 23"/>
          <p:cNvSpPr txBox="1">
            <a:spLocks noChangeArrowheads="1"/>
          </p:cNvSpPr>
          <p:nvPr/>
        </p:nvSpPr>
        <p:spPr bwMode="auto">
          <a:xfrm>
            <a:off x="1641475" y="3006725"/>
            <a:ext cx="13906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Input image</a:t>
            </a:r>
          </a:p>
        </p:txBody>
      </p:sp>
      <p:sp>
        <p:nvSpPr>
          <p:cNvPr id="83988" name="Text Box 12"/>
          <p:cNvSpPr txBox="1">
            <a:spLocks noChangeArrowheads="1"/>
          </p:cNvSpPr>
          <p:nvPr/>
        </p:nvSpPr>
        <p:spPr bwMode="auto">
          <a:xfrm>
            <a:off x="5029200" y="5114925"/>
            <a:ext cx="492125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83989" name="Text Box 12"/>
          <p:cNvSpPr txBox="1">
            <a:spLocks noChangeArrowheads="1"/>
          </p:cNvSpPr>
          <p:nvPr/>
        </p:nvSpPr>
        <p:spPr bwMode="auto">
          <a:xfrm>
            <a:off x="5689600" y="5114925"/>
            <a:ext cx="492125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2</a:t>
            </a:r>
          </a:p>
        </p:txBody>
      </p:sp>
      <p:sp>
        <p:nvSpPr>
          <p:cNvPr id="83990" name="Text Box 12"/>
          <p:cNvSpPr txBox="1">
            <a:spLocks noChangeArrowheads="1"/>
          </p:cNvSpPr>
          <p:nvPr/>
        </p:nvSpPr>
        <p:spPr bwMode="auto">
          <a:xfrm>
            <a:off x="6350000" y="5114925"/>
            <a:ext cx="492125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2</a:t>
            </a:r>
          </a:p>
        </p:txBody>
      </p:sp>
      <p:sp>
        <p:nvSpPr>
          <p:cNvPr id="83991" name="Text Box 12"/>
          <p:cNvSpPr txBox="1">
            <a:spLocks noChangeArrowheads="1"/>
          </p:cNvSpPr>
          <p:nvPr/>
        </p:nvSpPr>
        <p:spPr bwMode="auto">
          <a:xfrm>
            <a:off x="7010400" y="5114925"/>
            <a:ext cx="492125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4</a:t>
            </a:r>
          </a:p>
        </p:txBody>
      </p:sp>
      <p:sp>
        <p:nvSpPr>
          <p:cNvPr id="83992" name="Text Box 12"/>
          <p:cNvSpPr txBox="1">
            <a:spLocks noChangeArrowheads="1"/>
          </p:cNvSpPr>
          <p:nvPr/>
        </p:nvSpPr>
        <p:spPr bwMode="auto">
          <a:xfrm>
            <a:off x="5029200" y="4581525"/>
            <a:ext cx="492125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83993" name="Text Box 12"/>
          <p:cNvSpPr txBox="1">
            <a:spLocks noChangeArrowheads="1"/>
          </p:cNvSpPr>
          <p:nvPr/>
        </p:nvSpPr>
        <p:spPr bwMode="auto">
          <a:xfrm>
            <a:off x="5689600" y="4581525"/>
            <a:ext cx="492125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3</a:t>
            </a:r>
          </a:p>
        </p:txBody>
      </p:sp>
      <p:sp>
        <p:nvSpPr>
          <p:cNvPr id="83994" name="Text Box 12"/>
          <p:cNvSpPr txBox="1">
            <a:spLocks noChangeArrowheads="1"/>
          </p:cNvSpPr>
          <p:nvPr/>
        </p:nvSpPr>
        <p:spPr bwMode="auto">
          <a:xfrm>
            <a:off x="6350000" y="4581525"/>
            <a:ext cx="492125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4</a:t>
            </a:r>
          </a:p>
        </p:txBody>
      </p:sp>
      <p:sp>
        <p:nvSpPr>
          <p:cNvPr id="83995" name="Text Box 12"/>
          <p:cNvSpPr txBox="1">
            <a:spLocks noChangeArrowheads="1"/>
          </p:cNvSpPr>
          <p:nvPr/>
        </p:nvSpPr>
        <p:spPr bwMode="auto">
          <a:xfrm>
            <a:off x="7010400" y="4581525"/>
            <a:ext cx="492125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4</a:t>
            </a:r>
          </a:p>
        </p:txBody>
      </p:sp>
      <p:sp>
        <p:nvSpPr>
          <p:cNvPr id="83996" name="Text Box 12"/>
          <p:cNvSpPr txBox="1">
            <a:spLocks noChangeArrowheads="1"/>
          </p:cNvSpPr>
          <p:nvPr/>
        </p:nvSpPr>
        <p:spPr bwMode="auto">
          <a:xfrm>
            <a:off x="5029200" y="4048125"/>
            <a:ext cx="492125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83997" name="Text Box 12"/>
          <p:cNvSpPr txBox="1">
            <a:spLocks noChangeArrowheads="1"/>
          </p:cNvSpPr>
          <p:nvPr/>
        </p:nvSpPr>
        <p:spPr bwMode="auto">
          <a:xfrm>
            <a:off x="5689600" y="4048125"/>
            <a:ext cx="492125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83998" name="Text Box 12"/>
          <p:cNvSpPr txBox="1">
            <a:spLocks noChangeArrowheads="1"/>
          </p:cNvSpPr>
          <p:nvPr/>
        </p:nvSpPr>
        <p:spPr bwMode="auto">
          <a:xfrm>
            <a:off x="6350000" y="4048125"/>
            <a:ext cx="492125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3</a:t>
            </a:r>
          </a:p>
        </p:txBody>
      </p:sp>
      <p:sp>
        <p:nvSpPr>
          <p:cNvPr id="83999" name="Text Box 12"/>
          <p:cNvSpPr txBox="1">
            <a:spLocks noChangeArrowheads="1"/>
          </p:cNvSpPr>
          <p:nvPr/>
        </p:nvSpPr>
        <p:spPr bwMode="auto">
          <a:xfrm>
            <a:off x="7010400" y="4048125"/>
            <a:ext cx="492125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3</a:t>
            </a:r>
          </a:p>
        </p:txBody>
      </p:sp>
      <p:sp>
        <p:nvSpPr>
          <p:cNvPr id="84000" name="Text Box 12"/>
          <p:cNvSpPr txBox="1">
            <a:spLocks noChangeArrowheads="1"/>
          </p:cNvSpPr>
          <p:nvPr/>
        </p:nvSpPr>
        <p:spPr bwMode="auto">
          <a:xfrm>
            <a:off x="5029200" y="3514725"/>
            <a:ext cx="492125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2</a:t>
            </a:r>
          </a:p>
        </p:txBody>
      </p:sp>
      <p:sp>
        <p:nvSpPr>
          <p:cNvPr id="84001" name="Text Box 12"/>
          <p:cNvSpPr txBox="1">
            <a:spLocks noChangeArrowheads="1"/>
          </p:cNvSpPr>
          <p:nvPr/>
        </p:nvSpPr>
        <p:spPr bwMode="auto">
          <a:xfrm>
            <a:off x="5689600" y="3514725"/>
            <a:ext cx="492125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3</a:t>
            </a:r>
          </a:p>
        </p:txBody>
      </p:sp>
      <p:sp>
        <p:nvSpPr>
          <p:cNvPr id="84002" name="Text Box 12"/>
          <p:cNvSpPr txBox="1">
            <a:spLocks noChangeArrowheads="1"/>
          </p:cNvSpPr>
          <p:nvPr/>
        </p:nvSpPr>
        <p:spPr bwMode="auto">
          <a:xfrm>
            <a:off x="6350000" y="3514725"/>
            <a:ext cx="492125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3</a:t>
            </a:r>
          </a:p>
        </p:txBody>
      </p:sp>
      <p:sp>
        <p:nvSpPr>
          <p:cNvPr id="84003" name="Text Box 12"/>
          <p:cNvSpPr txBox="1">
            <a:spLocks noChangeArrowheads="1"/>
          </p:cNvSpPr>
          <p:nvPr/>
        </p:nvSpPr>
        <p:spPr bwMode="auto">
          <a:xfrm>
            <a:off x="7010400" y="3514725"/>
            <a:ext cx="492125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3</a:t>
            </a:r>
          </a:p>
        </p:txBody>
      </p:sp>
      <p:sp>
        <p:nvSpPr>
          <p:cNvPr id="84004" name="TextBox 40"/>
          <p:cNvSpPr txBox="1">
            <a:spLocks noChangeArrowheads="1"/>
          </p:cNvSpPr>
          <p:nvPr/>
        </p:nvSpPr>
        <p:spPr bwMode="auto">
          <a:xfrm>
            <a:off x="4953000" y="2981325"/>
            <a:ext cx="13350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Partial SAT</a:t>
            </a:r>
          </a:p>
        </p:txBody>
      </p:sp>
      <p:cxnSp>
        <p:nvCxnSpPr>
          <p:cNvPr id="84005" name="Straight Arrow Connector 19"/>
          <p:cNvCxnSpPr>
            <a:cxnSpLocks noChangeShapeType="1"/>
          </p:cNvCxnSpPr>
          <p:nvPr/>
        </p:nvCxnSpPr>
        <p:spPr bwMode="auto">
          <a:xfrm>
            <a:off x="5029200" y="5851525"/>
            <a:ext cx="2473325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4006" name="TextBox 41"/>
          <p:cNvSpPr txBox="1">
            <a:spLocks noChangeArrowheads="1"/>
          </p:cNvSpPr>
          <p:nvPr/>
        </p:nvSpPr>
        <p:spPr bwMode="auto">
          <a:xfrm>
            <a:off x="4538663" y="5954713"/>
            <a:ext cx="3454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One inclusive scan for each row</a:t>
            </a:r>
          </a:p>
        </p:txBody>
      </p:sp>
      <p:sp>
        <p:nvSpPr>
          <p:cNvPr id="43" name="Rectangle 5"/>
          <p:cNvSpPr txBox="1">
            <a:spLocks noChangeArrowheads="1"/>
          </p:cNvSpPr>
          <p:nvPr/>
        </p:nvSpPr>
        <p:spPr bwMode="auto">
          <a:xfrm>
            <a:off x="457200" y="1981200"/>
            <a:ext cx="2830513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r>
              <a:rPr lang="en-US" dirty="0" smtClean="0"/>
              <a:t>Step 1 of 2:</a:t>
            </a:r>
          </a:p>
          <a:p>
            <a:pPr marL="457200" lvl="1" indent="0"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lvl="1"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C3F615-E82D-4158-B7FC-AE38D907AC67}" type="slidenum">
              <a:rPr lang="en-US" smtClean="0"/>
              <a:pPr>
                <a:defRPr/>
              </a:pPr>
              <a:t>75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990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Summed Area Table</a:t>
            </a:r>
          </a:p>
        </p:txBody>
      </p:sp>
      <p:sp>
        <p:nvSpPr>
          <p:cNvPr id="84995" name="Text Box 12"/>
          <p:cNvSpPr txBox="1">
            <a:spLocks noChangeArrowheads="1"/>
          </p:cNvSpPr>
          <p:nvPr/>
        </p:nvSpPr>
        <p:spPr bwMode="auto">
          <a:xfrm>
            <a:off x="1752600" y="5086350"/>
            <a:ext cx="492125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84996" name="Text Box 12"/>
          <p:cNvSpPr txBox="1">
            <a:spLocks noChangeArrowheads="1"/>
          </p:cNvSpPr>
          <p:nvPr/>
        </p:nvSpPr>
        <p:spPr bwMode="auto">
          <a:xfrm>
            <a:off x="2413000" y="5086350"/>
            <a:ext cx="492125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2</a:t>
            </a:r>
          </a:p>
        </p:txBody>
      </p:sp>
      <p:sp>
        <p:nvSpPr>
          <p:cNvPr id="84997" name="Text Box 12"/>
          <p:cNvSpPr txBox="1">
            <a:spLocks noChangeArrowheads="1"/>
          </p:cNvSpPr>
          <p:nvPr/>
        </p:nvSpPr>
        <p:spPr bwMode="auto">
          <a:xfrm>
            <a:off x="3073400" y="5086350"/>
            <a:ext cx="492125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2</a:t>
            </a:r>
          </a:p>
        </p:txBody>
      </p:sp>
      <p:sp>
        <p:nvSpPr>
          <p:cNvPr id="84998" name="Text Box 12"/>
          <p:cNvSpPr txBox="1">
            <a:spLocks noChangeArrowheads="1"/>
          </p:cNvSpPr>
          <p:nvPr/>
        </p:nvSpPr>
        <p:spPr bwMode="auto">
          <a:xfrm>
            <a:off x="3733800" y="5086350"/>
            <a:ext cx="492125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4</a:t>
            </a:r>
          </a:p>
        </p:txBody>
      </p:sp>
      <p:sp>
        <p:nvSpPr>
          <p:cNvPr id="84999" name="Text Box 12"/>
          <p:cNvSpPr txBox="1">
            <a:spLocks noChangeArrowheads="1"/>
          </p:cNvSpPr>
          <p:nvPr/>
        </p:nvSpPr>
        <p:spPr bwMode="auto">
          <a:xfrm>
            <a:off x="1752600" y="4552950"/>
            <a:ext cx="492125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85000" name="Text Box 12"/>
          <p:cNvSpPr txBox="1">
            <a:spLocks noChangeArrowheads="1"/>
          </p:cNvSpPr>
          <p:nvPr/>
        </p:nvSpPr>
        <p:spPr bwMode="auto">
          <a:xfrm>
            <a:off x="2413000" y="4552950"/>
            <a:ext cx="492125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3</a:t>
            </a:r>
          </a:p>
        </p:txBody>
      </p:sp>
      <p:sp>
        <p:nvSpPr>
          <p:cNvPr id="85001" name="Text Box 12"/>
          <p:cNvSpPr txBox="1">
            <a:spLocks noChangeArrowheads="1"/>
          </p:cNvSpPr>
          <p:nvPr/>
        </p:nvSpPr>
        <p:spPr bwMode="auto">
          <a:xfrm>
            <a:off x="3073400" y="4552950"/>
            <a:ext cx="492125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4</a:t>
            </a:r>
          </a:p>
        </p:txBody>
      </p:sp>
      <p:sp>
        <p:nvSpPr>
          <p:cNvPr id="85002" name="Text Box 12"/>
          <p:cNvSpPr txBox="1">
            <a:spLocks noChangeArrowheads="1"/>
          </p:cNvSpPr>
          <p:nvPr/>
        </p:nvSpPr>
        <p:spPr bwMode="auto">
          <a:xfrm>
            <a:off x="3733800" y="4552950"/>
            <a:ext cx="492125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4</a:t>
            </a:r>
          </a:p>
        </p:txBody>
      </p:sp>
      <p:sp>
        <p:nvSpPr>
          <p:cNvPr id="85003" name="Text Box 12"/>
          <p:cNvSpPr txBox="1">
            <a:spLocks noChangeArrowheads="1"/>
          </p:cNvSpPr>
          <p:nvPr/>
        </p:nvSpPr>
        <p:spPr bwMode="auto">
          <a:xfrm>
            <a:off x="1752600" y="4019550"/>
            <a:ext cx="492125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85004" name="Text Box 12"/>
          <p:cNvSpPr txBox="1">
            <a:spLocks noChangeArrowheads="1"/>
          </p:cNvSpPr>
          <p:nvPr/>
        </p:nvSpPr>
        <p:spPr bwMode="auto">
          <a:xfrm>
            <a:off x="2413000" y="4019550"/>
            <a:ext cx="492125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85005" name="Text Box 12"/>
          <p:cNvSpPr txBox="1">
            <a:spLocks noChangeArrowheads="1"/>
          </p:cNvSpPr>
          <p:nvPr/>
        </p:nvSpPr>
        <p:spPr bwMode="auto">
          <a:xfrm>
            <a:off x="3073400" y="4019550"/>
            <a:ext cx="492125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3</a:t>
            </a:r>
          </a:p>
        </p:txBody>
      </p:sp>
      <p:sp>
        <p:nvSpPr>
          <p:cNvPr id="85006" name="Text Box 12"/>
          <p:cNvSpPr txBox="1">
            <a:spLocks noChangeArrowheads="1"/>
          </p:cNvSpPr>
          <p:nvPr/>
        </p:nvSpPr>
        <p:spPr bwMode="auto">
          <a:xfrm>
            <a:off x="3733800" y="4019550"/>
            <a:ext cx="492125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3</a:t>
            </a:r>
          </a:p>
        </p:txBody>
      </p:sp>
      <p:sp>
        <p:nvSpPr>
          <p:cNvPr id="85007" name="Text Box 12"/>
          <p:cNvSpPr txBox="1">
            <a:spLocks noChangeArrowheads="1"/>
          </p:cNvSpPr>
          <p:nvPr/>
        </p:nvSpPr>
        <p:spPr bwMode="auto">
          <a:xfrm>
            <a:off x="1752600" y="3486150"/>
            <a:ext cx="492125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2</a:t>
            </a:r>
          </a:p>
        </p:txBody>
      </p:sp>
      <p:sp>
        <p:nvSpPr>
          <p:cNvPr id="85008" name="Text Box 12"/>
          <p:cNvSpPr txBox="1">
            <a:spLocks noChangeArrowheads="1"/>
          </p:cNvSpPr>
          <p:nvPr/>
        </p:nvSpPr>
        <p:spPr bwMode="auto">
          <a:xfrm>
            <a:off x="2413000" y="3486150"/>
            <a:ext cx="492125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3</a:t>
            </a:r>
          </a:p>
        </p:txBody>
      </p:sp>
      <p:sp>
        <p:nvSpPr>
          <p:cNvPr id="85009" name="Text Box 12"/>
          <p:cNvSpPr txBox="1">
            <a:spLocks noChangeArrowheads="1"/>
          </p:cNvSpPr>
          <p:nvPr/>
        </p:nvSpPr>
        <p:spPr bwMode="auto">
          <a:xfrm>
            <a:off x="3073400" y="3486150"/>
            <a:ext cx="492125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3</a:t>
            </a:r>
          </a:p>
        </p:txBody>
      </p:sp>
      <p:sp>
        <p:nvSpPr>
          <p:cNvPr id="85010" name="Text Box 12"/>
          <p:cNvSpPr txBox="1">
            <a:spLocks noChangeArrowheads="1"/>
          </p:cNvSpPr>
          <p:nvPr/>
        </p:nvSpPr>
        <p:spPr bwMode="auto">
          <a:xfrm>
            <a:off x="3733800" y="3486150"/>
            <a:ext cx="492125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3</a:t>
            </a:r>
          </a:p>
        </p:txBody>
      </p:sp>
      <p:sp>
        <p:nvSpPr>
          <p:cNvPr id="85011" name="TextBox 40"/>
          <p:cNvSpPr txBox="1">
            <a:spLocks noChangeArrowheads="1"/>
          </p:cNvSpPr>
          <p:nvPr/>
        </p:nvSpPr>
        <p:spPr bwMode="auto">
          <a:xfrm>
            <a:off x="1676400" y="2952750"/>
            <a:ext cx="13350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Partial SAT</a:t>
            </a:r>
          </a:p>
        </p:txBody>
      </p:sp>
      <p:sp>
        <p:nvSpPr>
          <p:cNvPr id="85012" name="TextBox 41"/>
          <p:cNvSpPr txBox="1">
            <a:spLocks noChangeArrowheads="1"/>
          </p:cNvSpPr>
          <p:nvPr/>
        </p:nvSpPr>
        <p:spPr bwMode="auto">
          <a:xfrm>
            <a:off x="4829175" y="5791200"/>
            <a:ext cx="30194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One inclusive scan for each</a:t>
            </a:r>
          </a:p>
          <a:p>
            <a:r>
              <a:rPr lang="en-US"/>
              <a:t>column, bottom to top</a:t>
            </a:r>
          </a:p>
        </p:txBody>
      </p:sp>
      <p:sp>
        <p:nvSpPr>
          <p:cNvPr id="43" name="Rectangle 5"/>
          <p:cNvSpPr txBox="1">
            <a:spLocks noChangeArrowheads="1"/>
          </p:cNvSpPr>
          <p:nvPr/>
        </p:nvSpPr>
        <p:spPr bwMode="auto">
          <a:xfrm>
            <a:off x="457200" y="1981200"/>
            <a:ext cx="266700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r>
              <a:rPr lang="en-US" dirty="0" smtClean="0"/>
              <a:t>Step 2 of 2:</a:t>
            </a:r>
          </a:p>
          <a:p>
            <a:pPr marL="457200" lvl="1" indent="0"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lvl="1"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  <p:sp>
        <p:nvSpPr>
          <p:cNvPr id="85014" name="Text Box 12"/>
          <p:cNvSpPr txBox="1">
            <a:spLocks noChangeArrowheads="1"/>
          </p:cNvSpPr>
          <p:nvPr/>
        </p:nvSpPr>
        <p:spPr bwMode="auto">
          <a:xfrm>
            <a:off x="5029200" y="5114925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85015" name="Text Box 12"/>
          <p:cNvSpPr txBox="1">
            <a:spLocks noChangeArrowheads="1"/>
          </p:cNvSpPr>
          <p:nvPr/>
        </p:nvSpPr>
        <p:spPr bwMode="auto">
          <a:xfrm>
            <a:off x="5689600" y="5114925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2</a:t>
            </a:r>
          </a:p>
        </p:txBody>
      </p:sp>
      <p:sp>
        <p:nvSpPr>
          <p:cNvPr id="85016" name="Text Box 12"/>
          <p:cNvSpPr txBox="1">
            <a:spLocks noChangeArrowheads="1"/>
          </p:cNvSpPr>
          <p:nvPr/>
        </p:nvSpPr>
        <p:spPr bwMode="auto">
          <a:xfrm>
            <a:off x="6350000" y="5114925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2</a:t>
            </a:r>
          </a:p>
        </p:txBody>
      </p:sp>
      <p:sp>
        <p:nvSpPr>
          <p:cNvPr id="85017" name="Text Box 12"/>
          <p:cNvSpPr txBox="1">
            <a:spLocks noChangeArrowheads="1"/>
          </p:cNvSpPr>
          <p:nvPr/>
        </p:nvSpPr>
        <p:spPr bwMode="auto">
          <a:xfrm>
            <a:off x="7010400" y="5114925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4</a:t>
            </a:r>
          </a:p>
        </p:txBody>
      </p:sp>
      <p:sp>
        <p:nvSpPr>
          <p:cNvPr id="85018" name="Text Box 12"/>
          <p:cNvSpPr txBox="1">
            <a:spLocks noChangeArrowheads="1"/>
          </p:cNvSpPr>
          <p:nvPr/>
        </p:nvSpPr>
        <p:spPr bwMode="auto">
          <a:xfrm>
            <a:off x="5029200" y="4581525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2</a:t>
            </a:r>
          </a:p>
        </p:txBody>
      </p:sp>
      <p:sp>
        <p:nvSpPr>
          <p:cNvPr id="85019" name="Text Box 12"/>
          <p:cNvSpPr txBox="1">
            <a:spLocks noChangeArrowheads="1"/>
          </p:cNvSpPr>
          <p:nvPr/>
        </p:nvSpPr>
        <p:spPr bwMode="auto">
          <a:xfrm>
            <a:off x="5689600" y="4581525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5</a:t>
            </a:r>
          </a:p>
        </p:txBody>
      </p:sp>
      <p:sp>
        <p:nvSpPr>
          <p:cNvPr id="85020" name="Text Box 12"/>
          <p:cNvSpPr txBox="1">
            <a:spLocks noChangeArrowheads="1"/>
          </p:cNvSpPr>
          <p:nvPr/>
        </p:nvSpPr>
        <p:spPr bwMode="auto">
          <a:xfrm>
            <a:off x="6350000" y="4581525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6</a:t>
            </a:r>
          </a:p>
        </p:txBody>
      </p:sp>
      <p:sp>
        <p:nvSpPr>
          <p:cNvPr id="85021" name="Text Box 12"/>
          <p:cNvSpPr txBox="1">
            <a:spLocks noChangeArrowheads="1"/>
          </p:cNvSpPr>
          <p:nvPr/>
        </p:nvSpPr>
        <p:spPr bwMode="auto">
          <a:xfrm>
            <a:off x="7010400" y="4581525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8</a:t>
            </a:r>
          </a:p>
        </p:txBody>
      </p:sp>
      <p:sp>
        <p:nvSpPr>
          <p:cNvPr id="85022" name="Text Box 12"/>
          <p:cNvSpPr txBox="1">
            <a:spLocks noChangeArrowheads="1"/>
          </p:cNvSpPr>
          <p:nvPr/>
        </p:nvSpPr>
        <p:spPr bwMode="auto">
          <a:xfrm>
            <a:off x="5029200" y="4048125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2</a:t>
            </a:r>
          </a:p>
        </p:txBody>
      </p:sp>
      <p:sp>
        <p:nvSpPr>
          <p:cNvPr id="85023" name="Text Box 12"/>
          <p:cNvSpPr txBox="1">
            <a:spLocks noChangeArrowheads="1"/>
          </p:cNvSpPr>
          <p:nvPr/>
        </p:nvSpPr>
        <p:spPr bwMode="auto">
          <a:xfrm>
            <a:off x="5689600" y="4048125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6</a:t>
            </a:r>
          </a:p>
        </p:txBody>
      </p:sp>
      <p:sp>
        <p:nvSpPr>
          <p:cNvPr id="85024" name="Text Box 12"/>
          <p:cNvSpPr txBox="1">
            <a:spLocks noChangeArrowheads="1"/>
          </p:cNvSpPr>
          <p:nvPr/>
        </p:nvSpPr>
        <p:spPr bwMode="auto">
          <a:xfrm>
            <a:off x="6350000" y="4048125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9</a:t>
            </a:r>
          </a:p>
        </p:txBody>
      </p:sp>
      <p:sp>
        <p:nvSpPr>
          <p:cNvPr id="85025" name="Text Box 12"/>
          <p:cNvSpPr txBox="1">
            <a:spLocks noChangeArrowheads="1"/>
          </p:cNvSpPr>
          <p:nvPr/>
        </p:nvSpPr>
        <p:spPr bwMode="auto">
          <a:xfrm>
            <a:off x="7010400" y="4048125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11</a:t>
            </a:r>
          </a:p>
        </p:txBody>
      </p:sp>
      <p:sp>
        <p:nvSpPr>
          <p:cNvPr id="85026" name="Text Box 12"/>
          <p:cNvSpPr txBox="1">
            <a:spLocks noChangeArrowheads="1"/>
          </p:cNvSpPr>
          <p:nvPr/>
        </p:nvSpPr>
        <p:spPr bwMode="auto">
          <a:xfrm>
            <a:off x="5029200" y="3514725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4</a:t>
            </a:r>
          </a:p>
        </p:txBody>
      </p:sp>
      <p:sp>
        <p:nvSpPr>
          <p:cNvPr id="85027" name="Text Box 12"/>
          <p:cNvSpPr txBox="1">
            <a:spLocks noChangeArrowheads="1"/>
          </p:cNvSpPr>
          <p:nvPr/>
        </p:nvSpPr>
        <p:spPr bwMode="auto">
          <a:xfrm>
            <a:off x="5689600" y="3514725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9</a:t>
            </a:r>
          </a:p>
        </p:txBody>
      </p:sp>
      <p:sp>
        <p:nvSpPr>
          <p:cNvPr id="85028" name="Text Box 12"/>
          <p:cNvSpPr txBox="1">
            <a:spLocks noChangeArrowheads="1"/>
          </p:cNvSpPr>
          <p:nvPr/>
        </p:nvSpPr>
        <p:spPr bwMode="auto">
          <a:xfrm>
            <a:off x="6350000" y="3514725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12</a:t>
            </a:r>
          </a:p>
        </p:txBody>
      </p:sp>
      <p:sp>
        <p:nvSpPr>
          <p:cNvPr id="85029" name="Text Box 12"/>
          <p:cNvSpPr txBox="1">
            <a:spLocks noChangeArrowheads="1"/>
          </p:cNvSpPr>
          <p:nvPr/>
        </p:nvSpPr>
        <p:spPr bwMode="auto">
          <a:xfrm>
            <a:off x="7010400" y="3514725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14</a:t>
            </a:r>
          </a:p>
        </p:txBody>
      </p:sp>
      <p:sp>
        <p:nvSpPr>
          <p:cNvPr id="85030" name="TextBox 59"/>
          <p:cNvSpPr txBox="1">
            <a:spLocks noChangeArrowheads="1"/>
          </p:cNvSpPr>
          <p:nvPr/>
        </p:nvSpPr>
        <p:spPr bwMode="auto">
          <a:xfrm>
            <a:off x="4953000" y="2981325"/>
            <a:ext cx="1181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Final SAT</a:t>
            </a:r>
          </a:p>
        </p:txBody>
      </p:sp>
      <p:cxnSp>
        <p:nvCxnSpPr>
          <p:cNvPr id="85031" name="Straight Arrow Connector 21"/>
          <p:cNvCxnSpPr>
            <a:cxnSpLocks noChangeShapeType="1"/>
          </p:cNvCxnSpPr>
          <p:nvPr/>
        </p:nvCxnSpPr>
        <p:spPr bwMode="auto">
          <a:xfrm flipV="1">
            <a:off x="7848600" y="3514725"/>
            <a:ext cx="0" cy="20002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C3F615-E82D-4158-B7FC-AE38D907AC67}" type="slidenum">
              <a:rPr lang="en-US" smtClean="0"/>
              <a:pPr>
                <a:defRPr/>
              </a:pPr>
              <a:t>76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070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Radix Sort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Efficient for small sort keys</a:t>
            </a:r>
          </a:p>
          <a:p>
            <a:pPr lvl="1"/>
            <a:r>
              <a:rPr lang="en-US" smtClean="0"/>
              <a:t>k-bit keys require k passes</a:t>
            </a:r>
          </a:p>
          <a:p>
            <a:endParaRPr 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C3F615-E82D-4158-B7FC-AE38D907AC67}" type="slidenum">
              <a:rPr lang="en-US" smtClean="0"/>
              <a:pPr>
                <a:defRPr/>
              </a:pPr>
              <a:t>77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282649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Radix Sort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2743200"/>
          </a:xfrm>
        </p:spPr>
        <p:txBody>
          <a:bodyPr/>
          <a:lstStyle/>
          <a:p>
            <a:r>
              <a:rPr lang="en-US" smtClean="0"/>
              <a:t>Each radix sort pass partitions its input based on one bit</a:t>
            </a:r>
          </a:p>
          <a:p>
            <a:r>
              <a:rPr lang="en-US" smtClean="0"/>
              <a:t>First pass starts with the </a:t>
            </a:r>
            <a:r>
              <a:rPr lang="en-US" i="1" smtClean="0">
                <a:solidFill>
                  <a:srgbClr val="FF0000"/>
                </a:solidFill>
              </a:rPr>
              <a:t>l</a:t>
            </a:r>
            <a:r>
              <a:rPr lang="en-US" smtClean="0"/>
              <a:t>east </a:t>
            </a:r>
            <a:r>
              <a:rPr lang="en-US" i="1" smtClean="0">
                <a:solidFill>
                  <a:srgbClr val="FF0000"/>
                </a:solidFill>
              </a:rPr>
              <a:t>s</a:t>
            </a:r>
            <a:r>
              <a:rPr lang="en-US" smtClean="0"/>
              <a:t>ignificant </a:t>
            </a:r>
            <a:r>
              <a:rPr lang="en-US" i="1" smtClean="0">
                <a:solidFill>
                  <a:srgbClr val="FF0000"/>
                </a:solidFill>
              </a:rPr>
              <a:t>b</a:t>
            </a:r>
            <a:r>
              <a:rPr lang="en-US" smtClean="0"/>
              <a:t>it (</a:t>
            </a:r>
            <a:r>
              <a:rPr lang="en-US" i="1" smtClean="0">
                <a:solidFill>
                  <a:srgbClr val="FF0000"/>
                </a:solidFill>
              </a:rPr>
              <a:t>LSB</a:t>
            </a:r>
            <a:r>
              <a:rPr lang="en-US" smtClean="0"/>
              <a:t>).  Subsequent passes move towards the </a:t>
            </a:r>
            <a:r>
              <a:rPr lang="en-US" i="1" smtClean="0">
                <a:solidFill>
                  <a:srgbClr val="FF0000"/>
                </a:solidFill>
              </a:rPr>
              <a:t>m</a:t>
            </a:r>
            <a:r>
              <a:rPr lang="en-US" smtClean="0"/>
              <a:t>ost </a:t>
            </a:r>
            <a:r>
              <a:rPr lang="en-US" i="1" smtClean="0">
                <a:solidFill>
                  <a:srgbClr val="FF0000"/>
                </a:solidFill>
              </a:rPr>
              <a:t>s</a:t>
            </a:r>
            <a:r>
              <a:rPr lang="en-US" smtClean="0"/>
              <a:t>ignificant </a:t>
            </a:r>
            <a:r>
              <a:rPr lang="en-US" i="1" smtClean="0">
                <a:solidFill>
                  <a:srgbClr val="FF0000"/>
                </a:solidFill>
              </a:rPr>
              <a:t>b</a:t>
            </a:r>
            <a:r>
              <a:rPr lang="en-US" smtClean="0"/>
              <a:t>it (</a:t>
            </a:r>
            <a:r>
              <a:rPr lang="en-US" i="1" smtClean="0">
                <a:solidFill>
                  <a:srgbClr val="FF0000"/>
                </a:solidFill>
              </a:rPr>
              <a:t>MSB</a:t>
            </a:r>
            <a:r>
              <a:rPr lang="en-US" smtClean="0"/>
              <a:t>)</a:t>
            </a:r>
          </a:p>
        </p:txBody>
      </p:sp>
      <p:grpSp>
        <p:nvGrpSpPr>
          <p:cNvPr id="7172" name="Group 6"/>
          <p:cNvGrpSpPr>
            <a:grpSpLocks/>
          </p:cNvGrpSpPr>
          <p:nvPr/>
        </p:nvGrpSpPr>
        <p:grpSpPr bwMode="auto">
          <a:xfrm>
            <a:off x="3430588" y="5241925"/>
            <a:ext cx="1990725" cy="625475"/>
            <a:chOff x="3429997" y="5242494"/>
            <a:chExt cx="1991286" cy="624906"/>
          </a:xfrm>
        </p:grpSpPr>
        <p:sp>
          <p:nvSpPr>
            <p:cNvPr id="7173" name="Text Box 7"/>
            <p:cNvSpPr txBox="1">
              <a:spLocks noChangeArrowheads="1"/>
            </p:cNvSpPr>
            <p:nvPr/>
          </p:nvSpPr>
          <p:spPr bwMode="auto">
            <a:xfrm>
              <a:off x="4114800" y="5242494"/>
              <a:ext cx="685800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n-US" sz="2000">
                  <a:latin typeface="Courier New" pitchFamily="49" charset="0"/>
                </a:rPr>
                <a:t>010</a:t>
              </a:r>
            </a:p>
          </p:txBody>
        </p:sp>
        <p:sp>
          <p:nvSpPr>
            <p:cNvPr id="7174" name="TextBox 4"/>
            <p:cNvSpPr txBox="1">
              <a:spLocks noChangeArrowheads="1"/>
            </p:cNvSpPr>
            <p:nvPr/>
          </p:nvSpPr>
          <p:spPr bwMode="auto">
            <a:xfrm>
              <a:off x="4800600" y="5498068"/>
              <a:ext cx="62068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n-US" i="1">
                  <a:solidFill>
                    <a:srgbClr val="FF0000"/>
                  </a:solidFill>
                </a:rPr>
                <a:t>LSB</a:t>
              </a:r>
            </a:p>
          </p:txBody>
        </p:sp>
        <p:sp>
          <p:nvSpPr>
            <p:cNvPr id="7175" name="TextBox 5"/>
            <p:cNvSpPr txBox="1">
              <a:spLocks noChangeArrowheads="1"/>
            </p:cNvSpPr>
            <p:nvPr/>
          </p:nvSpPr>
          <p:spPr bwMode="auto">
            <a:xfrm>
              <a:off x="3429997" y="5498068"/>
              <a:ext cx="68480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n-US" i="1">
                  <a:solidFill>
                    <a:srgbClr val="FF0000"/>
                  </a:solidFill>
                </a:rPr>
                <a:t>MSB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C3F615-E82D-4158-B7FC-AE38D907AC67}" type="slidenum">
              <a:rPr lang="en-US" smtClean="0"/>
              <a:pPr>
                <a:defRPr/>
              </a:pPr>
              <a:t>78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862712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Radix Sort</a:t>
            </a:r>
          </a:p>
        </p:txBody>
      </p:sp>
      <p:sp>
        <p:nvSpPr>
          <p:cNvPr id="8195" name="Text Box 7"/>
          <p:cNvSpPr txBox="1">
            <a:spLocks noChangeArrowheads="1"/>
          </p:cNvSpPr>
          <p:nvPr/>
        </p:nvSpPr>
        <p:spPr bwMode="auto">
          <a:xfrm>
            <a:off x="1143000" y="2971800"/>
            <a:ext cx="685800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100</a:t>
            </a:r>
          </a:p>
        </p:txBody>
      </p:sp>
      <p:sp>
        <p:nvSpPr>
          <p:cNvPr id="8196" name="Text Box 5"/>
          <p:cNvSpPr txBox="1">
            <a:spLocks noChangeArrowheads="1"/>
          </p:cNvSpPr>
          <p:nvPr/>
        </p:nvSpPr>
        <p:spPr bwMode="auto">
          <a:xfrm>
            <a:off x="0" y="6553200"/>
            <a:ext cx="9144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r>
              <a:rPr lang="en-US" sz="1400"/>
              <a:t>Example from http://http.developer.nvidia.com/GPUGems3/gpugems3_ch39.html  </a:t>
            </a:r>
          </a:p>
        </p:txBody>
      </p:sp>
      <p:sp>
        <p:nvSpPr>
          <p:cNvPr id="8197" name="Text Box 7"/>
          <p:cNvSpPr txBox="1">
            <a:spLocks noChangeArrowheads="1"/>
          </p:cNvSpPr>
          <p:nvPr/>
        </p:nvSpPr>
        <p:spPr bwMode="auto">
          <a:xfrm>
            <a:off x="1938338" y="2971800"/>
            <a:ext cx="685800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111</a:t>
            </a:r>
          </a:p>
        </p:txBody>
      </p:sp>
      <p:sp>
        <p:nvSpPr>
          <p:cNvPr id="8198" name="Text Box 7"/>
          <p:cNvSpPr txBox="1">
            <a:spLocks noChangeArrowheads="1"/>
          </p:cNvSpPr>
          <p:nvPr/>
        </p:nvSpPr>
        <p:spPr bwMode="auto">
          <a:xfrm>
            <a:off x="2732088" y="2971800"/>
            <a:ext cx="685800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010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3527425" y="2971800"/>
            <a:ext cx="685800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110</a:t>
            </a:r>
          </a:p>
        </p:txBody>
      </p:sp>
      <p:sp>
        <p:nvSpPr>
          <p:cNvPr id="8200" name="Text Box 7"/>
          <p:cNvSpPr txBox="1">
            <a:spLocks noChangeArrowheads="1"/>
          </p:cNvSpPr>
          <p:nvPr/>
        </p:nvSpPr>
        <p:spPr bwMode="auto">
          <a:xfrm>
            <a:off x="4321175" y="2976563"/>
            <a:ext cx="685800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011</a:t>
            </a:r>
          </a:p>
        </p:txBody>
      </p:sp>
      <p:sp>
        <p:nvSpPr>
          <p:cNvPr id="8201" name="Text Box 7"/>
          <p:cNvSpPr txBox="1">
            <a:spLocks noChangeArrowheads="1"/>
          </p:cNvSpPr>
          <p:nvPr/>
        </p:nvSpPr>
        <p:spPr bwMode="auto">
          <a:xfrm>
            <a:off x="5116513" y="2976563"/>
            <a:ext cx="685800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101</a:t>
            </a:r>
          </a:p>
        </p:txBody>
      </p:sp>
      <p:sp>
        <p:nvSpPr>
          <p:cNvPr id="8202" name="Text Box 7"/>
          <p:cNvSpPr txBox="1">
            <a:spLocks noChangeArrowheads="1"/>
          </p:cNvSpPr>
          <p:nvPr/>
        </p:nvSpPr>
        <p:spPr bwMode="auto">
          <a:xfrm>
            <a:off x="5910263" y="2976563"/>
            <a:ext cx="685800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001</a:t>
            </a:r>
          </a:p>
        </p:txBody>
      </p:sp>
      <p:sp>
        <p:nvSpPr>
          <p:cNvPr id="8203" name="Text Box 7"/>
          <p:cNvSpPr txBox="1">
            <a:spLocks noChangeArrowheads="1"/>
          </p:cNvSpPr>
          <p:nvPr/>
        </p:nvSpPr>
        <p:spPr bwMode="auto">
          <a:xfrm>
            <a:off x="6705600" y="2976563"/>
            <a:ext cx="685800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000</a:t>
            </a:r>
          </a:p>
        </p:txBody>
      </p:sp>
      <p:sp>
        <p:nvSpPr>
          <p:cNvPr id="8204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685800"/>
          </a:xfrm>
        </p:spPr>
        <p:txBody>
          <a:bodyPr/>
          <a:lstStyle/>
          <a:p>
            <a:r>
              <a:rPr lang="en-US" smtClean="0"/>
              <a:t>Example input: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C3F615-E82D-4158-B7FC-AE38D907AC67}" type="slidenum">
              <a:rPr lang="en-US" smtClean="0"/>
              <a:pPr>
                <a:defRPr/>
              </a:pPr>
              <a:t>79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9606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Parallel Reduction</a:t>
            </a:r>
          </a:p>
        </p:txBody>
      </p:sp>
      <p:sp>
        <p:nvSpPr>
          <p:cNvPr id="10243" name="Text Box 7"/>
          <p:cNvSpPr txBox="1">
            <a:spLocks noChangeArrowheads="1"/>
          </p:cNvSpPr>
          <p:nvPr/>
        </p:nvSpPr>
        <p:spPr bwMode="auto">
          <a:xfrm>
            <a:off x="1998663" y="2895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10244" name="Text Box 8"/>
          <p:cNvSpPr txBox="1">
            <a:spLocks noChangeArrowheads="1"/>
          </p:cNvSpPr>
          <p:nvPr/>
        </p:nvSpPr>
        <p:spPr bwMode="auto">
          <a:xfrm>
            <a:off x="2662238" y="2895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10245" name="Text Box 9"/>
          <p:cNvSpPr txBox="1">
            <a:spLocks noChangeArrowheads="1"/>
          </p:cNvSpPr>
          <p:nvPr/>
        </p:nvSpPr>
        <p:spPr bwMode="auto">
          <a:xfrm>
            <a:off x="5318125" y="2895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5</a:t>
            </a:r>
          </a:p>
        </p:txBody>
      </p:sp>
      <p:sp>
        <p:nvSpPr>
          <p:cNvPr id="10246" name="Text Box 10"/>
          <p:cNvSpPr txBox="1">
            <a:spLocks noChangeArrowheads="1"/>
          </p:cNvSpPr>
          <p:nvPr/>
        </p:nvSpPr>
        <p:spPr bwMode="auto">
          <a:xfrm>
            <a:off x="3325813" y="2895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2</a:t>
            </a:r>
          </a:p>
        </p:txBody>
      </p:sp>
      <p:sp>
        <p:nvSpPr>
          <p:cNvPr id="10247" name="Text Box 11"/>
          <p:cNvSpPr txBox="1">
            <a:spLocks noChangeArrowheads="1"/>
          </p:cNvSpPr>
          <p:nvPr/>
        </p:nvSpPr>
        <p:spPr bwMode="auto">
          <a:xfrm>
            <a:off x="3989388" y="2895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3</a:t>
            </a:r>
          </a:p>
        </p:txBody>
      </p:sp>
      <p:sp>
        <p:nvSpPr>
          <p:cNvPr id="10248" name="Text Box 12"/>
          <p:cNvSpPr txBox="1">
            <a:spLocks noChangeArrowheads="1"/>
          </p:cNvSpPr>
          <p:nvPr/>
        </p:nvSpPr>
        <p:spPr bwMode="auto">
          <a:xfrm>
            <a:off x="4654550" y="2895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4</a:t>
            </a:r>
          </a:p>
        </p:txBody>
      </p:sp>
      <p:sp>
        <p:nvSpPr>
          <p:cNvPr id="10249" name="Text Box 13"/>
          <p:cNvSpPr txBox="1">
            <a:spLocks noChangeArrowheads="1"/>
          </p:cNvSpPr>
          <p:nvPr/>
        </p:nvSpPr>
        <p:spPr bwMode="auto">
          <a:xfrm>
            <a:off x="5981700" y="2895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6</a:t>
            </a:r>
          </a:p>
        </p:txBody>
      </p:sp>
      <p:sp>
        <p:nvSpPr>
          <p:cNvPr id="10250" name="Text Box 14"/>
          <p:cNvSpPr txBox="1">
            <a:spLocks noChangeArrowheads="1"/>
          </p:cNvSpPr>
          <p:nvPr/>
        </p:nvSpPr>
        <p:spPr bwMode="auto">
          <a:xfrm>
            <a:off x="6646863" y="2895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7</a:t>
            </a:r>
          </a:p>
        </p:txBody>
      </p:sp>
      <p:sp>
        <p:nvSpPr>
          <p:cNvPr id="10251" name="Text Box 15"/>
          <p:cNvSpPr txBox="1">
            <a:spLocks noChangeArrowheads="1"/>
          </p:cNvSpPr>
          <p:nvPr/>
        </p:nvSpPr>
        <p:spPr bwMode="auto">
          <a:xfrm>
            <a:off x="1998663" y="3708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10252" name="Text Box 16"/>
          <p:cNvSpPr txBox="1">
            <a:spLocks noChangeArrowheads="1"/>
          </p:cNvSpPr>
          <p:nvPr/>
        </p:nvSpPr>
        <p:spPr bwMode="auto">
          <a:xfrm>
            <a:off x="2662238" y="37084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10253" name="Text Box 17"/>
          <p:cNvSpPr txBox="1">
            <a:spLocks noChangeArrowheads="1"/>
          </p:cNvSpPr>
          <p:nvPr/>
        </p:nvSpPr>
        <p:spPr bwMode="auto">
          <a:xfrm>
            <a:off x="5318125" y="37084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10254" name="Text Box 18"/>
          <p:cNvSpPr txBox="1">
            <a:spLocks noChangeArrowheads="1"/>
          </p:cNvSpPr>
          <p:nvPr/>
        </p:nvSpPr>
        <p:spPr bwMode="auto">
          <a:xfrm>
            <a:off x="3325813" y="3708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5</a:t>
            </a:r>
          </a:p>
        </p:txBody>
      </p:sp>
      <p:sp>
        <p:nvSpPr>
          <p:cNvPr id="10255" name="Text Box 19"/>
          <p:cNvSpPr txBox="1">
            <a:spLocks noChangeArrowheads="1"/>
          </p:cNvSpPr>
          <p:nvPr/>
        </p:nvSpPr>
        <p:spPr bwMode="auto">
          <a:xfrm>
            <a:off x="3989388" y="37084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10256" name="Text Box 20"/>
          <p:cNvSpPr txBox="1">
            <a:spLocks noChangeArrowheads="1"/>
          </p:cNvSpPr>
          <p:nvPr/>
        </p:nvSpPr>
        <p:spPr bwMode="auto">
          <a:xfrm>
            <a:off x="4654550" y="3708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9</a:t>
            </a:r>
          </a:p>
        </p:txBody>
      </p:sp>
      <p:sp>
        <p:nvSpPr>
          <p:cNvPr id="10257" name="Text Box 21"/>
          <p:cNvSpPr txBox="1">
            <a:spLocks noChangeArrowheads="1"/>
          </p:cNvSpPr>
          <p:nvPr/>
        </p:nvSpPr>
        <p:spPr bwMode="auto">
          <a:xfrm>
            <a:off x="5981700" y="3708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13</a:t>
            </a:r>
          </a:p>
        </p:txBody>
      </p:sp>
      <p:sp>
        <p:nvSpPr>
          <p:cNvPr id="10258" name="Text Box 22"/>
          <p:cNvSpPr txBox="1">
            <a:spLocks noChangeArrowheads="1"/>
          </p:cNvSpPr>
          <p:nvPr/>
        </p:nvSpPr>
        <p:spPr bwMode="auto">
          <a:xfrm>
            <a:off x="6646863" y="37084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cxnSp>
        <p:nvCxnSpPr>
          <p:cNvPr id="10259" name="AutoShape 40"/>
          <p:cNvCxnSpPr>
            <a:cxnSpLocks noChangeShapeType="1"/>
          </p:cNvCxnSpPr>
          <p:nvPr/>
        </p:nvCxnSpPr>
        <p:spPr bwMode="auto">
          <a:xfrm>
            <a:off x="2263775" y="3302000"/>
            <a:ext cx="0" cy="406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60" name="AutoShape 42"/>
          <p:cNvCxnSpPr>
            <a:cxnSpLocks noChangeShapeType="1"/>
          </p:cNvCxnSpPr>
          <p:nvPr/>
        </p:nvCxnSpPr>
        <p:spPr bwMode="auto">
          <a:xfrm>
            <a:off x="3590925" y="3302000"/>
            <a:ext cx="0" cy="406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61" name="AutoShape 44"/>
          <p:cNvCxnSpPr>
            <a:cxnSpLocks noChangeShapeType="1"/>
          </p:cNvCxnSpPr>
          <p:nvPr/>
        </p:nvCxnSpPr>
        <p:spPr bwMode="auto">
          <a:xfrm>
            <a:off x="4919663" y="3302000"/>
            <a:ext cx="0" cy="406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62" name="AutoShape 46"/>
          <p:cNvCxnSpPr>
            <a:cxnSpLocks noChangeShapeType="1"/>
          </p:cNvCxnSpPr>
          <p:nvPr/>
        </p:nvCxnSpPr>
        <p:spPr bwMode="auto">
          <a:xfrm>
            <a:off x="6248400" y="3302000"/>
            <a:ext cx="0" cy="406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63" name="AutoShape 74"/>
          <p:cNvCxnSpPr>
            <a:cxnSpLocks noChangeShapeType="1"/>
            <a:stCxn id="10244" idx="2"/>
            <a:endCxn id="10251" idx="0"/>
          </p:cNvCxnSpPr>
          <p:nvPr/>
        </p:nvCxnSpPr>
        <p:spPr bwMode="auto">
          <a:xfrm rot="5400000">
            <a:off x="2376488" y="3173412"/>
            <a:ext cx="406400" cy="66357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64" name="AutoShape 74"/>
          <p:cNvCxnSpPr>
            <a:cxnSpLocks noChangeShapeType="1"/>
            <a:stCxn id="10247" idx="2"/>
            <a:endCxn id="10254" idx="0"/>
          </p:cNvCxnSpPr>
          <p:nvPr/>
        </p:nvCxnSpPr>
        <p:spPr bwMode="auto">
          <a:xfrm rot="5400000">
            <a:off x="3703638" y="3173412"/>
            <a:ext cx="406400" cy="66357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65" name="AutoShape 74"/>
          <p:cNvCxnSpPr>
            <a:cxnSpLocks noChangeShapeType="1"/>
            <a:stCxn id="10245" idx="2"/>
            <a:endCxn id="10256" idx="0"/>
          </p:cNvCxnSpPr>
          <p:nvPr/>
        </p:nvCxnSpPr>
        <p:spPr bwMode="auto">
          <a:xfrm rot="5400000">
            <a:off x="5032376" y="3173412"/>
            <a:ext cx="406400" cy="66357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66" name="AutoShape 74"/>
          <p:cNvCxnSpPr>
            <a:cxnSpLocks noChangeShapeType="1"/>
            <a:stCxn id="10250" idx="2"/>
            <a:endCxn id="10257" idx="0"/>
          </p:cNvCxnSpPr>
          <p:nvPr/>
        </p:nvCxnSpPr>
        <p:spPr bwMode="auto">
          <a:xfrm rot="5400000">
            <a:off x="6360319" y="3172619"/>
            <a:ext cx="406400" cy="665162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C3F615-E82D-4158-B7FC-AE38D907AC6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908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Radix Sort</a:t>
            </a:r>
          </a:p>
        </p:txBody>
      </p:sp>
      <p:sp>
        <p:nvSpPr>
          <p:cNvPr id="9219" name="Text Box 7"/>
          <p:cNvSpPr txBox="1">
            <a:spLocks noChangeArrowheads="1"/>
          </p:cNvSpPr>
          <p:nvPr/>
        </p:nvSpPr>
        <p:spPr bwMode="auto">
          <a:xfrm>
            <a:off x="1143000" y="2971800"/>
            <a:ext cx="685800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10</a:t>
            </a:r>
            <a:r>
              <a:rPr lang="en-US" sz="2000" b="1">
                <a:latin typeface="Courier New" pitchFamily="49" charset="0"/>
              </a:rPr>
              <a:t>0</a:t>
            </a:r>
          </a:p>
        </p:txBody>
      </p:sp>
      <p:sp>
        <p:nvSpPr>
          <p:cNvPr id="9220" name="Text Box 7"/>
          <p:cNvSpPr txBox="1">
            <a:spLocks noChangeArrowheads="1"/>
          </p:cNvSpPr>
          <p:nvPr/>
        </p:nvSpPr>
        <p:spPr bwMode="auto">
          <a:xfrm>
            <a:off x="1938338" y="2971800"/>
            <a:ext cx="685800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11</a:t>
            </a:r>
            <a:r>
              <a:rPr lang="en-US" sz="2000" b="1">
                <a:latin typeface="Courier New" pitchFamily="49" charset="0"/>
              </a:rPr>
              <a:t>1</a:t>
            </a:r>
          </a:p>
        </p:txBody>
      </p:sp>
      <p:sp>
        <p:nvSpPr>
          <p:cNvPr id="9221" name="Text Box 7"/>
          <p:cNvSpPr txBox="1">
            <a:spLocks noChangeArrowheads="1"/>
          </p:cNvSpPr>
          <p:nvPr/>
        </p:nvSpPr>
        <p:spPr bwMode="auto">
          <a:xfrm>
            <a:off x="2732088" y="2971800"/>
            <a:ext cx="685800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01</a:t>
            </a:r>
            <a:r>
              <a:rPr lang="en-US" sz="2000" b="1">
                <a:latin typeface="Courier New" pitchFamily="49" charset="0"/>
              </a:rPr>
              <a:t>0</a:t>
            </a:r>
          </a:p>
        </p:txBody>
      </p:sp>
      <p:sp>
        <p:nvSpPr>
          <p:cNvPr id="9222" name="Text Box 7"/>
          <p:cNvSpPr txBox="1">
            <a:spLocks noChangeArrowheads="1"/>
          </p:cNvSpPr>
          <p:nvPr/>
        </p:nvSpPr>
        <p:spPr bwMode="auto">
          <a:xfrm>
            <a:off x="3527425" y="2971800"/>
            <a:ext cx="685800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11</a:t>
            </a:r>
            <a:r>
              <a:rPr lang="en-US" sz="2000" b="1">
                <a:latin typeface="Courier New" pitchFamily="49" charset="0"/>
              </a:rPr>
              <a:t>0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4321175" y="2976563"/>
            <a:ext cx="685800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01</a:t>
            </a:r>
            <a:r>
              <a:rPr lang="en-US" sz="2000" b="1">
                <a:latin typeface="Courier New" pitchFamily="49" charset="0"/>
              </a:rPr>
              <a:t>1</a:t>
            </a:r>
          </a:p>
        </p:txBody>
      </p:sp>
      <p:sp>
        <p:nvSpPr>
          <p:cNvPr id="9224" name="Text Box 7"/>
          <p:cNvSpPr txBox="1">
            <a:spLocks noChangeArrowheads="1"/>
          </p:cNvSpPr>
          <p:nvPr/>
        </p:nvSpPr>
        <p:spPr bwMode="auto">
          <a:xfrm>
            <a:off x="5116513" y="2976563"/>
            <a:ext cx="685800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10</a:t>
            </a:r>
            <a:r>
              <a:rPr lang="en-US" sz="2000" b="1">
                <a:latin typeface="Courier New" pitchFamily="49" charset="0"/>
              </a:rPr>
              <a:t>1</a:t>
            </a:r>
          </a:p>
        </p:txBody>
      </p:sp>
      <p:sp>
        <p:nvSpPr>
          <p:cNvPr id="9225" name="Text Box 7"/>
          <p:cNvSpPr txBox="1">
            <a:spLocks noChangeArrowheads="1"/>
          </p:cNvSpPr>
          <p:nvPr/>
        </p:nvSpPr>
        <p:spPr bwMode="auto">
          <a:xfrm>
            <a:off x="5910263" y="2976563"/>
            <a:ext cx="685800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00</a:t>
            </a:r>
            <a:r>
              <a:rPr lang="en-US" sz="2000" b="1">
                <a:latin typeface="Courier New" pitchFamily="49" charset="0"/>
              </a:rPr>
              <a:t>1</a:t>
            </a:r>
          </a:p>
        </p:txBody>
      </p:sp>
      <p:sp>
        <p:nvSpPr>
          <p:cNvPr id="9226" name="Text Box 7"/>
          <p:cNvSpPr txBox="1">
            <a:spLocks noChangeArrowheads="1"/>
          </p:cNvSpPr>
          <p:nvPr/>
        </p:nvSpPr>
        <p:spPr bwMode="auto">
          <a:xfrm>
            <a:off x="6705600" y="2976563"/>
            <a:ext cx="685800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00</a:t>
            </a:r>
            <a:r>
              <a:rPr lang="en-US" sz="2000" b="1">
                <a:latin typeface="Courier New" pitchFamily="49" charset="0"/>
              </a:rPr>
              <a:t>0</a:t>
            </a:r>
          </a:p>
        </p:txBody>
      </p:sp>
      <p:sp>
        <p:nvSpPr>
          <p:cNvPr id="9227" name="Text Box 7"/>
          <p:cNvSpPr txBox="1">
            <a:spLocks noChangeArrowheads="1"/>
          </p:cNvSpPr>
          <p:nvPr/>
        </p:nvSpPr>
        <p:spPr bwMode="auto">
          <a:xfrm>
            <a:off x="1143000" y="3938588"/>
            <a:ext cx="685800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10</a:t>
            </a:r>
            <a:r>
              <a:rPr lang="en-US" sz="2000" b="1">
                <a:latin typeface="Courier New" pitchFamily="49" charset="0"/>
              </a:rPr>
              <a:t>0</a:t>
            </a:r>
          </a:p>
        </p:txBody>
      </p:sp>
      <p:sp>
        <p:nvSpPr>
          <p:cNvPr id="9228" name="Text Box 7"/>
          <p:cNvSpPr txBox="1">
            <a:spLocks noChangeArrowheads="1"/>
          </p:cNvSpPr>
          <p:nvPr/>
        </p:nvSpPr>
        <p:spPr bwMode="auto">
          <a:xfrm>
            <a:off x="1938338" y="3938588"/>
            <a:ext cx="685800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01</a:t>
            </a:r>
            <a:r>
              <a:rPr lang="en-US" sz="2000" b="1">
                <a:latin typeface="Courier New" pitchFamily="49" charset="0"/>
              </a:rPr>
              <a:t>0</a:t>
            </a:r>
          </a:p>
        </p:txBody>
      </p:sp>
      <p:sp>
        <p:nvSpPr>
          <p:cNvPr id="9229" name="Text Box 7"/>
          <p:cNvSpPr txBox="1">
            <a:spLocks noChangeArrowheads="1"/>
          </p:cNvSpPr>
          <p:nvPr/>
        </p:nvSpPr>
        <p:spPr bwMode="auto">
          <a:xfrm>
            <a:off x="2732088" y="3938588"/>
            <a:ext cx="685800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11</a:t>
            </a:r>
            <a:r>
              <a:rPr lang="en-US" sz="2000" b="1">
                <a:latin typeface="Courier New" pitchFamily="49" charset="0"/>
              </a:rPr>
              <a:t>0</a:t>
            </a:r>
          </a:p>
        </p:txBody>
      </p:sp>
      <p:sp>
        <p:nvSpPr>
          <p:cNvPr id="9230" name="Text Box 7"/>
          <p:cNvSpPr txBox="1">
            <a:spLocks noChangeArrowheads="1"/>
          </p:cNvSpPr>
          <p:nvPr/>
        </p:nvSpPr>
        <p:spPr bwMode="auto">
          <a:xfrm>
            <a:off x="3527425" y="3938588"/>
            <a:ext cx="685800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00</a:t>
            </a:r>
            <a:r>
              <a:rPr lang="en-US" sz="2000" b="1">
                <a:latin typeface="Courier New" pitchFamily="49" charset="0"/>
              </a:rPr>
              <a:t>0</a:t>
            </a:r>
          </a:p>
        </p:txBody>
      </p:sp>
      <p:sp>
        <p:nvSpPr>
          <p:cNvPr id="9231" name="Text Box 7"/>
          <p:cNvSpPr txBox="1">
            <a:spLocks noChangeArrowheads="1"/>
          </p:cNvSpPr>
          <p:nvPr/>
        </p:nvSpPr>
        <p:spPr bwMode="auto">
          <a:xfrm>
            <a:off x="4321175" y="3943350"/>
            <a:ext cx="685800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11</a:t>
            </a:r>
            <a:r>
              <a:rPr lang="en-US" sz="2000" b="1">
                <a:latin typeface="Courier New" pitchFamily="49" charset="0"/>
              </a:rPr>
              <a:t>1</a:t>
            </a:r>
          </a:p>
        </p:txBody>
      </p:sp>
      <p:sp>
        <p:nvSpPr>
          <p:cNvPr id="9232" name="Text Box 7"/>
          <p:cNvSpPr txBox="1">
            <a:spLocks noChangeArrowheads="1"/>
          </p:cNvSpPr>
          <p:nvPr/>
        </p:nvSpPr>
        <p:spPr bwMode="auto">
          <a:xfrm>
            <a:off x="5116513" y="3943350"/>
            <a:ext cx="685800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01</a:t>
            </a:r>
            <a:r>
              <a:rPr lang="en-US" sz="2000" b="1">
                <a:latin typeface="Courier New" pitchFamily="49" charset="0"/>
              </a:rPr>
              <a:t>1</a:t>
            </a:r>
          </a:p>
        </p:txBody>
      </p:sp>
      <p:sp>
        <p:nvSpPr>
          <p:cNvPr id="9233" name="Text Box 7"/>
          <p:cNvSpPr txBox="1">
            <a:spLocks noChangeArrowheads="1"/>
          </p:cNvSpPr>
          <p:nvPr/>
        </p:nvSpPr>
        <p:spPr bwMode="auto">
          <a:xfrm>
            <a:off x="5910263" y="3943350"/>
            <a:ext cx="685800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10</a:t>
            </a:r>
            <a:r>
              <a:rPr lang="en-US" sz="2000" b="1">
                <a:latin typeface="Courier New" pitchFamily="49" charset="0"/>
              </a:rPr>
              <a:t>1</a:t>
            </a:r>
          </a:p>
        </p:txBody>
      </p:sp>
      <p:sp>
        <p:nvSpPr>
          <p:cNvPr id="9234" name="Text Box 7"/>
          <p:cNvSpPr txBox="1">
            <a:spLocks noChangeArrowheads="1"/>
          </p:cNvSpPr>
          <p:nvPr/>
        </p:nvSpPr>
        <p:spPr bwMode="auto">
          <a:xfrm>
            <a:off x="6705600" y="3943350"/>
            <a:ext cx="685800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00</a:t>
            </a:r>
            <a:r>
              <a:rPr lang="en-US" sz="2000" b="1">
                <a:latin typeface="Courier New" pitchFamily="49" charset="0"/>
              </a:rPr>
              <a:t>1</a:t>
            </a:r>
          </a:p>
        </p:txBody>
      </p:sp>
      <p:cxnSp>
        <p:nvCxnSpPr>
          <p:cNvPr id="9235" name="AutoShape 74"/>
          <p:cNvCxnSpPr>
            <a:cxnSpLocks noChangeShapeType="1"/>
            <a:endCxn id="9231" idx="0"/>
          </p:cNvCxnSpPr>
          <p:nvPr/>
        </p:nvCxnSpPr>
        <p:spPr bwMode="auto">
          <a:xfrm>
            <a:off x="2314575" y="3376613"/>
            <a:ext cx="2349500" cy="566737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6" name="AutoShape 40"/>
          <p:cNvCxnSpPr>
            <a:cxnSpLocks noChangeShapeType="1"/>
            <a:endCxn id="9227" idx="0"/>
          </p:cNvCxnSpPr>
          <p:nvPr/>
        </p:nvCxnSpPr>
        <p:spPr bwMode="auto">
          <a:xfrm>
            <a:off x="1485900" y="3371850"/>
            <a:ext cx="0" cy="5667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7" name="AutoShape 40"/>
          <p:cNvCxnSpPr>
            <a:cxnSpLocks noChangeShapeType="1"/>
            <a:endCxn id="9228" idx="0"/>
          </p:cNvCxnSpPr>
          <p:nvPr/>
        </p:nvCxnSpPr>
        <p:spPr bwMode="auto">
          <a:xfrm flipH="1">
            <a:off x="2281238" y="3376613"/>
            <a:ext cx="793750" cy="561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8" name="AutoShape 40"/>
          <p:cNvCxnSpPr>
            <a:cxnSpLocks noChangeShapeType="1"/>
            <a:endCxn id="9229" idx="0"/>
          </p:cNvCxnSpPr>
          <p:nvPr/>
        </p:nvCxnSpPr>
        <p:spPr bwMode="auto">
          <a:xfrm flipH="1">
            <a:off x="3074988" y="3376613"/>
            <a:ext cx="830262" cy="561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9" name="AutoShape 40"/>
          <p:cNvCxnSpPr>
            <a:cxnSpLocks noChangeShapeType="1"/>
            <a:endCxn id="9230" idx="0"/>
          </p:cNvCxnSpPr>
          <p:nvPr/>
        </p:nvCxnSpPr>
        <p:spPr bwMode="auto">
          <a:xfrm flipH="1">
            <a:off x="3870325" y="3376613"/>
            <a:ext cx="3178175" cy="561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40" name="AutoShape 74"/>
          <p:cNvCxnSpPr>
            <a:cxnSpLocks noChangeShapeType="1"/>
          </p:cNvCxnSpPr>
          <p:nvPr/>
        </p:nvCxnSpPr>
        <p:spPr bwMode="auto">
          <a:xfrm>
            <a:off x="4637088" y="3376613"/>
            <a:ext cx="822325" cy="56197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41" name="AutoShape 74"/>
          <p:cNvCxnSpPr>
            <a:cxnSpLocks noChangeShapeType="1"/>
            <a:endCxn id="9233" idx="0"/>
          </p:cNvCxnSpPr>
          <p:nvPr/>
        </p:nvCxnSpPr>
        <p:spPr bwMode="auto">
          <a:xfrm>
            <a:off x="5421313" y="3376613"/>
            <a:ext cx="831850" cy="566737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42" name="AutoShape 74"/>
          <p:cNvCxnSpPr>
            <a:cxnSpLocks noChangeShapeType="1"/>
            <a:endCxn id="9234" idx="0"/>
          </p:cNvCxnSpPr>
          <p:nvPr/>
        </p:nvCxnSpPr>
        <p:spPr bwMode="auto">
          <a:xfrm>
            <a:off x="6216650" y="3376613"/>
            <a:ext cx="831850" cy="566737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4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685800"/>
          </a:xfrm>
        </p:spPr>
        <p:txBody>
          <a:bodyPr/>
          <a:lstStyle/>
          <a:p>
            <a:r>
              <a:rPr lang="en-US" smtClean="0"/>
              <a:t>First pass: partition based on LSB</a:t>
            </a:r>
          </a:p>
        </p:txBody>
      </p:sp>
      <p:cxnSp>
        <p:nvCxnSpPr>
          <p:cNvPr id="9244" name="Straight Connector 39"/>
          <p:cNvCxnSpPr>
            <a:cxnSpLocks noChangeShapeType="1"/>
          </p:cNvCxnSpPr>
          <p:nvPr/>
        </p:nvCxnSpPr>
        <p:spPr bwMode="auto">
          <a:xfrm flipV="1">
            <a:off x="4267200" y="4267200"/>
            <a:ext cx="0" cy="91440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45" name="TextBox 40"/>
          <p:cNvSpPr txBox="1">
            <a:spLocks noChangeArrowheads="1"/>
          </p:cNvSpPr>
          <p:nvPr/>
        </p:nvSpPr>
        <p:spPr bwMode="auto">
          <a:xfrm>
            <a:off x="2095500" y="4540250"/>
            <a:ext cx="11461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/>
              <a:t>LSB == 0</a:t>
            </a:r>
          </a:p>
        </p:txBody>
      </p:sp>
      <p:sp>
        <p:nvSpPr>
          <p:cNvPr id="9246" name="TextBox 42"/>
          <p:cNvSpPr txBox="1">
            <a:spLocks noChangeArrowheads="1"/>
          </p:cNvSpPr>
          <p:nvPr/>
        </p:nvSpPr>
        <p:spPr bwMode="auto">
          <a:xfrm>
            <a:off x="5273675" y="4545013"/>
            <a:ext cx="11461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/>
              <a:t>LSB == 1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C3F615-E82D-4158-B7FC-AE38D907AC67}" type="slidenum">
              <a:rPr lang="en-US" smtClean="0"/>
              <a:pPr>
                <a:defRPr/>
              </a:pPr>
              <a:t>80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061105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Radix Sort</a:t>
            </a:r>
          </a:p>
        </p:txBody>
      </p:sp>
      <p:sp>
        <p:nvSpPr>
          <p:cNvPr id="10243" name="Text Box 7"/>
          <p:cNvSpPr txBox="1">
            <a:spLocks noChangeArrowheads="1"/>
          </p:cNvSpPr>
          <p:nvPr/>
        </p:nvSpPr>
        <p:spPr bwMode="auto">
          <a:xfrm>
            <a:off x="1143000" y="2971800"/>
            <a:ext cx="685800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100</a:t>
            </a:r>
          </a:p>
        </p:txBody>
      </p:sp>
      <p:sp>
        <p:nvSpPr>
          <p:cNvPr id="10244" name="Text Box 7"/>
          <p:cNvSpPr txBox="1">
            <a:spLocks noChangeArrowheads="1"/>
          </p:cNvSpPr>
          <p:nvPr/>
        </p:nvSpPr>
        <p:spPr bwMode="auto">
          <a:xfrm>
            <a:off x="1938338" y="2971800"/>
            <a:ext cx="685800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111</a:t>
            </a:r>
          </a:p>
        </p:txBody>
      </p:sp>
      <p:sp>
        <p:nvSpPr>
          <p:cNvPr id="10245" name="Text Box 7"/>
          <p:cNvSpPr txBox="1">
            <a:spLocks noChangeArrowheads="1"/>
          </p:cNvSpPr>
          <p:nvPr/>
        </p:nvSpPr>
        <p:spPr bwMode="auto">
          <a:xfrm>
            <a:off x="2732088" y="2971800"/>
            <a:ext cx="685800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010</a:t>
            </a:r>
          </a:p>
        </p:txBody>
      </p:sp>
      <p:sp>
        <p:nvSpPr>
          <p:cNvPr id="10246" name="Text Box 7"/>
          <p:cNvSpPr txBox="1">
            <a:spLocks noChangeArrowheads="1"/>
          </p:cNvSpPr>
          <p:nvPr/>
        </p:nvSpPr>
        <p:spPr bwMode="auto">
          <a:xfrm>
            <a:off x="3527425" y="2971800"/>
            <a:ext cx="685800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110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4321175" y="2976563"/>
            <a:ext cx="685800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011</a:t>
            </a:r>
          </a:p>
        </p:txBody>
      </p:sp>
      <p:sp>
        <p:nvSpPr>
          <p:cNvPr id="10248" name="Text Box 7"/>
          <p:cNvSpPr txBox="1">
            <a:spLocks noChangeArrowheads="1"/>
          </p:cNvSpPr>
          <p:nvPr/>
        </p:nvSpPr>
        <p:spPr bwMode="auto">
          <a:xfrm>
            <a:off x="5116513" y="2976563"/>
            <a:ext cx="685800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101</a:t>
            </a:r>
          </a:p>
        </p:txBody>
      </p:sp>
      <p:sp>
        <p:nvSpPr>
          <p:cNvPr id="10249" name="Text Box 7"/>
          <p:cNvSpPr txBox="1">
            <a:spLocks noChangeArrowheads="1"/>
          </p:cNvSpPr>
          <p:nvPr/>
        </p:nvSpPr>
        <p:spPr bwMode="auto">
          <a:xfrm>
            <a:off x="5910263" y="2976563"/>
            <a:ext cx="685800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001</a:t>
            </a:r>
          </a:p>
        </p:txBody>
      </p:sp>
      <p:sp>
        <p:nvSpPr>
          <p:cNvPr id="10250" name="Text Box 7"/>
          <p:cNvSpPr txBox="1">
            <a:spLocks noChangeArrowheads="1"/>
          </p:cNvSpPr>
          <p:nvPr/>
        </p:nvSpPr>
        <p:spPr bwMode="auto">
          <a:xfrm>
            <a:off x="6705600" y="2976563"/>
            <a:ext cx="685800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000</a:t>
            </a:r>
          </a:p>
        </p:txBody>
      </p:sp>
      <p:sp>
        <p:nvSpPr>
          <p:cNvPr id="10251" name="Text Box 7"/>
          <p:cNvSpPr txBox="1">
            <a:spLocks noChangeArrowheads="1"/>
          </p:cNvSpPr>
          <p:nvPr/>
        </p:nvSpPr>
        <p:spPr bwMode="auto">
          <a:xfrm>
            <a:off x="1143000" y="3938588"/>
            <a:ext cx="685800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1</a:t>
            </a:r>
            <a:r>
              <a:rPr lang="en-US" sz="2000" b="1">
                <a:latin typeface="Courier New" pitchFamily="49" charset="0"/>
              </a:rPr>
              <a:t>0</a:t>
            </a:r>
            <a:r>
              <a:rPr lang="en-US" sz="2000">
                <a:latin typeface="Courier New" pitchFamily="49" charset="0"/>
              </a:rPr>
              <a:t>0</a:t>
            </a:r>
          </a:p>
        </p:txBody>
      </p:sp>
      <p:sp>
        <p:nvSpPr>
          <p:cNvPr id="10252" name="Text Box 7"/>
          <p:cNvSpPr txBox="1">
            <a:spLocks noChangeArrowheads="1"/>
          </p:cNvSpPr>
          <p:nvPr/>
        </p:nvSpPr>
        <p:spPr bwMode="auto">
          <a:xfrm>
            <a:off x="1938338" y="3938588"/>
            <a:ext cx="685800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0</a:t>
            </a:r>
            <a:r>
              <a:rPr lang="en-US" sz="2000" b="1">
                <a:latin typeface="Courier New" pitchFamily="49" charset="0"/>
              </a:rPr>
              <a:t>1</a:t>
            </a:r>
            <a:r>
              <a:rPr lang="en-US" sz="2000">
                <a:latin typeface="Courier New" pitchFamily="49" charset="0"/>
              </a:rPr>
              <a:t>0</a:t>
            </a:r>
          </a:p>
        </p:txBody>
      </p:sp>
      <p:sp>
        <p:nvSpPr>
          <p:cNvPr id="10253" name="Text Box 7"/>
          <p:cNvSpPr txBox="1">
            <a:spLocks noChangeArrowheads="1"/>
          </p:cNvSpPr>
          <p:nvPr/>
        </p:nvSpPr>
        <p:spPr bwMode="auto">
          <a:xfrm>
            <a:off x="2732088" y="3938588"/>
            <a:ext cx="685800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1</a:t>
            </a:r>
            <a:r>
              <a:rPr lang="en-US" sz="2000" b="1">
                <a:latin typeface="Courier New" pitchFamily="49" charset="0"/>
              </a:rPr>
              <a:t>1</a:t>
            </a:r>
            <a:r>
              <a:rPr lang="en-US" sz="2000">
                <a:latin typeface="Courier New" pitchFamily="49" charset="0"/>
              </a:rPr>
              <a:t>0</a:t>
            </a:r>
          </a:p>
        </p:txBody>
      </p:sp>
      <p:sp>
        <p:nvSpPr>
          <p:cNvPr id="10254" name="Text Box 7"/>
          <p:cNvSpPr txBox="1">
            <a:spLocks noChangeArrowheads="1"/>
          </p:cNvSpPr>
          <p:nvPr/>
        </p:nvSpPr>
        <p:spPr bwMode="auto">
          <a:xfrm>
            <a:off x="3527425" y="3938588"/>
            <a:ext cx="685800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0</a:t>
            </a:r>
            <a:r>
              <a:rPr lang="en-US" sz="2000" b="1">
                <a:latin typeface="Courier New" pitchFamily="49" charset="0"/>
              </a:rPr>
              <a:t>0</a:t>
            </a:r>
            <a:r>
              <a:rPr lang="en-US" sz="2000">
                <a:latin typeface="Courier New" pitchFamily="49" charset="0"/>
              </a:rPr>
              <a:t>0</a:t>
            </a:r>
          </a:p>
        </p:txBody>
      </p:sp>
      <p:sp>
        <p:nvSpPr>
          <p:cNvPr id="10255" name="Text Box 7"/>
          <p:cNvSpPr txBox="1">
            <a:spLocks noChangeArrowheads="1"/>
          </p:cNvSpPr>
          <p:nvPr/>
        </p:nvSpPr>
        <p:spPr bwMode="auto">
          <a:xfrm>
            <a:off x="4321175" y="3943350"/>
            <a:ext cx="685800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1</a:t>
            </a:r>
            <a:r>
              <a:rPr lang="en-US" sz="2000" b="1">
                <a:latin typeface="Courier New" pitchFamily="49" charset="0"/>
              </a:rPr>
              <a:t>1</a:t>
            </a:r>
            <a:r>
              <a:rPr lang="en-US" sz="2000">
                <a:latin typeface="Courier New" pitchFamily="49" charset="0"/>
              </a:rPr>
              <a:t>1</a:t>
            </a:r>
          </a:p>
        </p:txBody>
      </p:sp>
      <p:sp>
        <p:nvSpPr>
          <p:cNvPr id="10256" name="Text Box 7"/>
          <p:cNvSpPr txBox="1">
            <a:spLocks noChangeArrowheads="1"/>
          </p:cNvSpPr>
          <p:nvPr/>
        </p:nvSpPr>
        <p:spPr bwMode="auto">
          <a:xfrm>
            <a:off x="5116513" y="3943350"/>
            <a:ext cx="685800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0</a:t>
            </a:r>
            <a:r>
              <a:rPr lang="en-US" sz="2000" b="1">
                <a:latin typeface="Courier New" pitchFamily="49" charset="0"/>
              </a:rPr>
              <a:t>1</a:t>
            </a:r>
            <a:r>
              <a:rPr lang="en-US" sz="2000">
                <a:latin typeface="Courier New" pitchFamily="49" charset="0"/>
              </a:rPr>
              <a:t>1</a:t>
            </a:r>
          </a:p>
        </p:txBody>
      </p:sp>
      <p:sp>
        <p:nvSpPr>
          <p:cNvPr id="10257" name="Text Box 7"/>
          <p:cNvSpPr txBox="1">
            <a:spLocks noChangeArrowheads="1"/>
          </p:cNvSpPr>
          <p:nvPr/>
        </p:nvSpPr>
        <p:spPr bwMode="auto">
          <a:xfrm>
            <a:off x="5910263" y="3943350"/>
            <a:ext cx="685800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1</a:t>
            </a:r>
            <a:r>
              <a:rPr lang="en-US" sz="2000" b="1">
                <a:latin typeface="Courier New" pitchFamily="49" charset="0"/>
              </a:rPr>
              <a:t>0</a:t>
            </a:r>
            <a:r>
              <a:rPr lang="en-US" sz="2000">
                <a:latin typeface="Courier New" pitchFamily="49" charset="0"/>
              </a:rPr>
              <a:t>1</a:t>
            </a:r>
          </a:p>
        </p:txBody>
      </p:sp>
      <p:sp>
        <p:nvSpPr>
          <p:cNvPr id="10258" name="Text Box 7"/>
          <p:cNvSpPr txBox="1">
            <a:spLocks noChangeArrowheads="1"/>
          </p:cNvSpPr>
          <p:nvPr/>
        </p:nvSpPr>
        <p:spPr bwMode="auto">
          <a:xfrm>
            <a:off x="6705600" y="3943350"/>
            <a:ext cx="685800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0</a:t>
            </a:r>
            <a:r>
              <a:rPr lang="en-US" sz="2000" b="1">
                <a:latin typeface="Courier New" pitchFamily="49" charset="0"/>
              </a:rPr>
              <a:t>0</a:t>
            </a:r>
            <a:r>
              <a:rPr lang="en-US" sz="2000">
                <a:latin typeface="Courier New" pitchFamily="49" charset="0"/>
              </a:rPr>
              <a:t>1</a:t>
            </a:r>
          </a:p>
        </p:txBody>
      </p:sp>
      <p:cxnSp>
        <p:nvCxnSpPr>
          <p:cNvPr id="10259" name="AutoShape 74"/>
          <p:cNvCxnSpPr>
            <a:cxnSpLocks noChangeShapeType="1"/>
            <a:endCxn id="10255" idx="0"/>
          </p:cNvCxnSpPr>
          <p:nvPr/>
        </p:nvCxnSpPr>
        <p:spPr bwMode="auto">
          <a:xfrm>
            <a:off x="2314575" y="3376613"/>
            <a:ext cx="2349500" cy="566737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60" name="AutoShape 40"/>
          <p:cNvCxnSpPr>
            <a:cxnSpLocks noChangeShapeType="1"/>
            <a:endCxn id="10251" idx="0"/>
          </p:cNvCxnSpPr>
          <p:nvPr/>
        </p:nvCxnSpPr>
        <p:spPr bwMode="auto">
          <a:xfrm>
            <a:off x="1485900" y="3371850"/>
            <a:ext cx="0" cy="5667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61" name="AutoShape 40"/>
          <p:cNvCxnSpPr>
            <a:cxnSpLocks noChangeShapeType="1"/>
            <a:endCxn id="10252" idx="0"/>
          </p:cNvCxnSpPr>
          <p:nvPr/>
        </p:nvCxnSpPr>
        <p:spPr bwMode="auto">
          <a:xfrm flipH="1">
            <a:off x="2281238" y="3376613"/>
            <a:ext cx="793750" cy="561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62" name="AutoShape 40"/>
          <p:cNvCxnSpPr>
            <a:cxnSpLocks noChangeShapeType="1"/>
            <a:endCxn id="10253" idx="0"/>
          </p:cNvCxnSpPr>
          <p:nvPr/>
        </p:nvCxnSpPr>
        <p:spPr bwMode="auto">
          <a:xfrm flipH="1">
            <a:off x="3074988" y="3376613"/>
            <a:ext cx="830262" cy="561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63" name="AutoShape 40"/>
          <p:cNvCxnSpPr>
            <a:cxnSpLocks noChangeShapeType="1"/>
            <a:endCxn id="10254" idx="0"/>
          </p:cNvCxnSpPr>
          <p:nvPr/>
        </p:nvCxnSpPr>
        <p:spPr bwMode="auto">
          <a:xfrm flipH="1">
            <a:off x="3870325" y="3376613"/>
            <a:ext cx="3178175" cy="561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64" name="AutoShape 74"/>
          <p:cNvCxnSpPr>
            <a:cxnSpLocks noChangeShapeType="1"/>
          </p:cNvCxnSpPr>
          <p:nvPr/>
        </p:nvCxnSpPr>
        <p:spPr bwMode="auto">
          <a:xfrm>
            <a:off x="4637088" y="3376613"/>
            <a:ext cx="822325" cy="56197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65" name="AutoShape 74"/>
          <p:cNvCxnSpPr>
            <a:cxnSpLocks noChangeShapeType="1"/>
            <a:endCxn id="10257" idx="0"/>
          </p:cNvCxnSpPr>
          <p:nvPr/>
        </p:nvCxnSpPr>
        <p:spPr bwMode="auto">
          <a:xfrm>
            <a:off x="5421313" y="3376613"/>
            <a:ext cx="831850" cy="566737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66" name="AutoShape 74"/>
          <p:cNvCxnSpPr>
            <a:cxnSpLocks noChangeShapeType="1"/>
            <a:endCxn id="10258" idx="0"/>
          </p:cNvCxnSpPr>
          <p:nvPr/>
        </p:nvCxnSpPr>
        <p:spPr bwMode="auto">
          <a:xfrm>
            <a:off x="6216650" y="3376613"/>
            <a:ext cx="831850" cy="566737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67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685800"/>
          </a:xfrm>
        </p:spPr>
        <p:txBody>
          <a:bodyPr/>
          <a:lstStyle/>
          <a:p>
            <a:r>
              <a:rPr lang="en-US" smtClean="0"/>
              <a:t>Second pass: partition based on middle bit</a:t>
            </a:r>
          </a:p>
        </p:txBody>
      </p:sp>
      <p:cxnSp>
        <p:nvCxnSpPr>
          <p:cNvPr id="10268" name="Straight Connector 39"/>
          <p:cNvCxnSpPr>
            <a:cxnSpLocks noChangeShapeType="1"/>
          </p:cNvCxnSpPr>
          <p:nvPr/>
        </p:nvCxnSpPr>
        <p:spPr bwMode="auto">
          <a:xfrm flipV="1">
            <a:off x="4267200" y="5105400"/>
            <a:ext cx="0" cy="91440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69" name="TextBox 40"/>
          <p:cNvSpPr txBox="1">
            <a:spLocks noChangeArrowheads="1"/>
          </p:cNvSpPr>
          <p:nvPr/>
        </p:nvSpPr>
        <p:spPr bwMode="auto">
          <a:xfrm>
            <a:off x="2095500" y="5378450"/>
            <a:ext cx="9540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/>
              <a:t>bit == 0</a:t>
            </a:r>
          </a:p>
        </p:txBody>
      </p:sp>
      <p:sp>
        <p:nvSpPr>
          <p:cNvPr id="10270" name="TextBox 42"/>
          <p:cNvSpPr txBox="1">
            <a:spLocks noChangeArrowheads="1"/>
          </p:cNvSpPr>
          <p:nvPr/>
        </p:nvSpPr>
        <p:spPr bwMode="auto">
          <a:xfrm>
            <a:off x="5273675" y="5383213"/>
            <a:ext cx="9540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/>
              <a:t>bit == 1</a:t>
            </a:r>
          </a:p>
        </p:txBody>
      </p:sp>
      <p:sp>
        <p:nvSpPr>
          <p:cNvPr id="10271" name="Text Box 7"/>
          <p:cNvSpPr txBox="1">
            <a:spLocks noChangeArrowheads="1"/>
          </p:cNvSpPr>
          <p:nvPr/>
        </p:nvSpPr>
        <p:spPr bwMode="auto">
          <a:xfrm>
            <a:off x="1143000" y="4776788"/>
            <a:ext cx="685800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1</a:t>
            </a:r>
            <a:r>
              <a:rPr lang="en-US" sz="2000" b="1">
                <a:latin typeface="Courier New" pitchFamily="49" charset="0"/>
              </a:rPr>
              <a:t>0</a:t>
            </a:r>
            <a:r>
              <a:rPr lang="en-US" sz="2000">
                <a:latin typeface="Courier New" pitchFamily="49" charset="0"/>
              </a:rPr>
              <a:t>0</a:t>
            </a:r>
          </a:p>
        </p:txBody>
      </p:sp>
      <p:sp>
        <p:nvSpPr>
          <p:cNvPr id="10272" name="Text Box 7"/>
          <p:cNvSpPr txBox="1">
            <a:spLocks noChangeArrowheads="1"/>
          </p:cNvSpPr>
          <p:nvPr/>
        </p:nvSpPr>
        <p:spPr bwMode="auto">
          <a:xfrm>
            <a:off x="4311650" y="4776788"/>
            <a:ext cx="685800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0</a:t>
            </a:r>
            <a:r>
              <a:rPr lang="en-US" sz="2000" b="1">
                <a:latin typeface="Courier New" pitchFamily="49" charset="0"/>
              </a:rPr>
              <a:t>1</a:t>
            </a:r>
            <a:r>
              <a:rPr lang="en-US" sz="2000">
                <a:latin typeface="Courier New" pitchFamily="49" charset="0"/>
              </a:rPr>
              <a:t>0</a:t>
            </a:r>
          </a:p>
        </p:txBody>
      </p:sp>
      <p:sp>
        <p:nvSpPr>
          <p:cNvPr id="10273" name="Text Box 7"/>
          <p:cNvSpPr txBox="1">
            <a:spLocks noChangeArrowheads="1"/>
          </p:cNvSpPr>
          <p:nvPr/>
        </p:nvSpPr>
        <p:spPr bwMode="auto">
          <a:xfrm>
            <a:off x="5110163" y="4776788"/>
            <a:ext cx="685800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1</a:t>
            </a:r>
            <a:r>
              <a:rPr lang="en-US" sz="2000" b="1">
                <a:latin typeface="Courier New" pitchFamily="49" charset="0"/>
              </a:rPr>
              <a:t>1</a:t>
            </a:r>
            <a:r>
              <a:rPr lang="en-US" sz="2000">
                <a:latin typeface="Courier New" pitchFamily="49" charset="0"/>
              </a:rPr>
              <a:t>0</a:t>
            </a:r>
          </a:p>
        </p:txBody>
      </p:sp>
      <p:sp>
        <p:nvSpPr>
          <p:cNvPr id="10274" name="Text Box 7"/>
          <p:cNvSpPr txBox="1">
            <a:spLocks noChangeArrowheads="1"/>
          </p:cNvSpPr>
          <p:nvPr/>
        </p:nvSpPr>
        <p:spPr bwMode="auto">
          <a:xfrm>
            <a:off x="1941513" y="4776788"/>
            <a:ext cx="66357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0</a:t>
            </a:r>
            <a:r>
              <a:rPr lang="en-US" sz="2000" b="1">
                <a:latin typeface="Courier New" pitchFamily="49" charset="0"/>
              </a:rPr>
              <a:t>0</a:t>
            </a:r>
            <a:r>
              <a:rPr lang="en-US" sz="2000">
                <a:latin typeface="Courier New" pitchFamily="49" charset="0"/>
              </a:rPr>
              <a:t>0</a:t>
            </a:r>
          </a:p>
        </p:txBody>
      </p:sp>
      <p:sp>
        <p:nvSpPr>
          <p:cNvPr id="10275" name="Text Box 7"/>
          <p:cNvSpPr txBox="1">
            <a:spLocks noChangeArrowheads="1"/>
          </p:cNvSpPr>
          <p:nvPr/>
        </p:nvSpPr>
        <p:spPr bwMode="auto">
          <a:xfrm>
            <a:off x="5907088" y="4776788"/>
            <a:ext cx="685800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1</a:t>
            </a:r>
            <a:r>
              <a:rPr lang="en-US" sz="2000" b="1">
                <a:latin typeface="Courier New" pitchFamily="49" charset="0"/>
              </a:rPr>
              <a:t>1</a:t>
            </a:r>
            <a:r>
              <a:rPr lang="en-US" sz="2000">
                <a:latin typeface="Courier New" pitchFamily="49" charset="0"/>
              </a:rPr>
              <a:t>1</a:t>
            </a:r>
          </a:p>
        </p:txBody>
      </p:sp>
      <p:sp>
        <p:nvSpPr>
          <p:cNvPr id="10276" name="Text Box 7"/>
          <p:cNvSpPr txBox="1">
            <a:spLocks noChangeArrowheads="1"/>
          </p:cNvSpPr>
          <p:nvPr/>
        </p:nvSpPr>
        <p:spPr bwMode="auto">
          <a:xfrm>
            <a:off x="6705600" y="4776788"/>
            <a:ext cx="685800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0</a:t>
            </a:r>
            <a:r>
              <a:rPr lang="en-US" sz="2000" b="1">
                <a:latin typeface="Courier New" pitchFamily="49" charset="0"/>
              </a:rPr>
              <a:t>1</a:t>
            </a:r>
            <a:r>
              <a:rPr lang="en-US" sz="2000">
                <a:latin typeface="Courier New" pitchFamily="49" charset="0"/>
              </a:rPr>
              <a:t>1</a:t>
            </a:r>
          </a:p>
        </p:txBody>
      </p:sp>
      <p:sp>
        <p:nvSpPr>
          <p:cNvPr id="10277" name="Text Box 7"/>
          <p:cNvSpPr txBox="1">
            <a:spLocks noChangeArrowheads="1"/>
          </p:cNvSpPr>
          <p:nvPr/>
        </p:nvSpPr>
        <p:spPr bwMode="auto">
          <a:xfrm>
            <a:off x="2716213" y="4778375"/>
            <a:ext cx="685800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1</a:t>
            </a:r>
            <a:r>
              <a:rPr lang="en-US" sz="2000" b="1">
                <a:latin typeface="Courier New" pitchFamily="49" charset="0"/>
              </a:rPr>
              <a:t>0</a:t>
            </a:r>
            <a:r>
              <a:rPr lang="en-US" sz="2000">
                <a:latin typeface="Courier New" pitchFamily="49" charset="0"/>
              </a:rPr>
              <a:t>1</a:t>
            </a:r>
          </a:p>
        </p:txBody>
      </p:sp>
      <p:sp>
        <p:nvSpPr>
          <p:cNvPr id="10278" name="Text Box 7"/>
          <p:cNvSpPr txBox="1">
            <a:spLocks noChangeArrowheads="1"/>
          </p:cNvSpPr>
          <p:nvPr/>
        </p:nvSpPr>
        <p:spPr bwMode="auto">
          <a:xfrm>
            <a:off x="3514725" y="4776788"/>
            <a:ext cx="685800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0</a:t>
            </a:r>
            <a:r>
              <a:rPr lang="en-US" sz="2000" b="1">
                <a:latin typeface="Courier New" pitchFamily="49" charset="0"/>
              </a:rPr>
              <a:t>0</a:t>
            </a:r>
            <a:r>
              <a:rPr lang="en-US" sz="2000">
                <a:latin typeface="Courier New" pitchFamily="49" charset="0"/>
              </a:rPr>
              <a:t>1</a:t>
            </a:r>
          </a:p>
        </p:txBody>
      </p:sp>
      <p:cxnSp>
        <p:nvCxnSpPr>
          <p:cNvPr id="10279" name="AutoShape 40"/>
          <p:cNvCxnSpPr>
            <a:cxnSpLocks noChangeShapeType="1"/>
            <a:stCxn id="10251" idx="2"/>
            <a:endCxn id="10271" idx="0"/>
          </p:cNvCxnSpPr>
          <p:nvPr/>
        </p:nvCxnSpPr>
        <p:spPr bwMode="auto">
          <a:xfrm>
            <a:off x="1485900" y="4338638"/>
            <a:ext cx="0" cy="438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80" name="AutoShape 40"/>
          <p:cNvCxnSpPr>
            <a:cxnSpLocks noChangeShapeType="1"/>
            <a:endCxn id="10274" idx="0"/>
          </p:cNvCxnSpPr>
          <p:nvPr/>
        </p:nvCxnSpPr>
        <p:spPr bwMode="auto">
          <a:xfrm flipH="1">
            <a:off x="2273300" y="4338638"/>
            <a:ext cx="1597025" cy="438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81" name="AutoShape 40"/>
          <p:cNvCxnSpPr>
            <a:cxnSpLocks noChangeShapeType="1"/>
            <a:endCxn id="10277" idx="0"/>
          </p:cNvCxnSpPr>
          <p:nvPr/>
        </p:nvCxnSpPr>
        <p:spPr bwMode="auto">
          <a:xfrm flipH="1">
            <a:off x="3059113" y="4346575"/>
            <a:ext cx="3132137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82" name="AutoShape 40"/>
          <p:cNvCxnSpPr>
            <a:cxnSpLocks noChangeShapeType="1"/>
            <a:endCxn id="10278" idx="0"/>
          </p:cNvCxnSpPr>
          <p:nvPr/>
        </p:nvCxnSpPr>
        <p:spPr bwMode="auto">
          <a:xfrm flipH="1">
            <a:off x="3857625" y="4349750"/>
            <a:ext cx="3152775" cy="4270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83" name="AutoShape 74"/>
          <p:cNvCxnSpPr>
            <a:cxnSpLocks noChangeShapeType="1"/>
            <a:endCxn id="10272" idx="0"/>
          </p:cNvCxnSpPr>
          <p:nvPr/>
        </p:nvCxnSpPr>
        <p:spPr bwMode="auto">
          <a:xfrm>
            <a:off x="2271713" y="4349750"/>
            <a:ext cx="2382837" cy="427038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84" name="AutoShape 74"/>
          <p:cNvCxnSpPr>
            <a:cxnSpLocks noChangeShapeType="1"/>
            <a:stCxn id="10253" idx="2"/>
          </p:cNvCxnSpPr>
          <p:nvPr/>
        </p:nvCxnSpPr>
        <p:spPr bwMode="auto">
          <a:xfrm>
            <a:off x="3074988" y="4338638"/>
            <a:ext cx="2492375" cy="43815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85" name="AutoShape 74"/>
          <p:cNvCxnSpPr>
            <a:cxnSpLocks noChangeShapeType="1"/>
            <a:endCxn id="10275" idx="0"/>
          </p:cNvCxnSpPr>
          <p:nvPr/>
        </p:nvCxnSpPr>
        <p:spPr bwMode="auto">
          <a:xfrm>
            <a:off x="4637088" y="4349750"/>
            <a:ext cx="1612900" cy="427038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86" name="AutoShape 74"/>
          <p:cNvCxnSpPr>
            <a:cxnSpLocks noChangeShapeType="1"/>
          </p:cNvCxnSpPr>
          <p:nvPr/>
        </p:nvCxnSpPr>
        <p:spPr bwMode="auto">
          <a:xfrm>
            <a:off x="5421313" y="4349750"/>
            <a:ext cx="1749425" cy="427038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C3F615-E82D-4158-B7FC-AE38D907AC67}" type="slidenum">
              <a:rPr lang="en-US" smtClean="0"/>
              <a:pPr>
                <a:defRPr/>
              </a:pPr>
              <a:t>81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058244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Radix Sort</a:t>
            </a:r>
          </a:p>
        </p:txBody>
      </p:sp>
      <p:sp>
        <p:nvSpPr>
          <p:cNvPr id="11267" name="Text Box 7"/>
          <p:cNvSpPr txBox="1">
            <a:spLocks noChangeArrowheads="1"/>
          </p:cNvSpPr>
          <p:nvPr/>
        </p:nvSpPr>
        <p:spPr bwMode="auto">
          <a:xfrm>
            <a:off x="1143000" y="2971800"/>
            <a:ext cx="685800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100</a:t>
            </a:r>
          </a:p>
        </p:txBody>
      </p:sp>
      <p:sp>
        <p:nvSpPr>
          <p:cNvPr id="11268" name="Text Box 7"/>
          <p:cNvSpPr txBox="1">
            <a:spLocks noChangeArrowheads="1"/>
          </p:cNvSpPr>
          <p:nvPr/>
        </p:nvSpPr>
        <p:spPr bwMode="auto">
          <a:xfrm>
            <a:off x="1938338" y="2971800"/>
            <a:ext cx="685800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111</a:t>
            </a:r>
          </a:p>
        </p:txBody>
      </p:sp>
      <p:sp>
        <p:nvSpPr>
          <p:cNvPr id="11269" name="Text Box 7"/>
          <p:cNvSpPr txBox="1">
            <a:spLocks noChangeArrowheads="1"/>
          </p:cNvSpPr>
          <p:nvPr/>
        </p:nvSpPr>
        <p:spPr bwMode="auto">
          <a:xfrm>
            <a:off x="2732088" y="2971800"/>
            <a:ext cx="685800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010</a:t>
            </a:r>
          </a:p>
        </p:txBody>
      </p:sp>
      <p:sp>
        <p:nvSpPr>
          <p:cNvPr id="11270" name="Text Box 7"/>
          <p:cNvSpPr txBox="1">
            <a:spLocks noChangeArrowheads="1"/>
          </p:cNvSpPr>
          <p:nvPr/>
        </p:nvSpPr>
        <p:spPr bwMode="auto">
          <a:xfrm>
            <a:off x="3527425" y="2971800"/>
            <a:ext cx="685800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110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4321175" y="2976563"/>
            <a:ext cx="685800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011</a:t>
            </a:r>
          </a:p>
        </p:txBody>
      </p:sp>
      <p:sp>
        <p:nvSpPr>
          <p:cNvPr id="11272" name="Text Box 7"/>
          <p:cNvSpPr txBox="1">
            <a:spLocks noChangeArrowheads="1"/>
          </p:cNvSpPr>
          <p:nvPr/>
        </p:nvSpPr>
        <p:spPr bwMode="auto">
          <a:xfrm>
            <a:off x="5116513" y="2976563"/>
            <a:ext cx="685800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101</a:t>
            </a:r>
          </a:p>
        </p:txBody>
      </p:sp>
      <p:sp>
        <p:nvSpPr>
          <p:cNvPr id="11273" name="Text Box 7"/>
          <p:cNvSpPr txBox="1">
            <a:spLocks noChangeArrowheads="1"/>
          </p:cNvSpPr>
          <p:nvPr/>
        </p:nvSpPr>
        <p:spPr bwMode="auto">
          <a:xfrm>
            <a:off x="5910263" y="2976563"/>
            <a:ext cx="685800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001</a:t>
            </a:r>
          </a:p>
        </p:txBody>
      </p:sp>
      <p:sp>
        <p:nvSpPr>
          <p:cNvPr id="11274" name="Text Box 7"/>
          <p:cNvSpPr txBox="1">
            <a:spLocks noChangeArrowheads="1"/>
          </p:cNvSpPr>
          <p:nvPr/>
        </p:nvSpPr>
        <p:spPr bwMode="auto">
          <a:xfrm>
            <a:off x="6705600" y="2976563"/>
            <a:ext cx="685800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000</a:t>
            </a:r>
          </a:p>
        </p:txBody>
      </p:sp>
      <p:sp>
        <p:nvSpPr>
          <p:cNvPr id="11275" name="Text Box 7"/>
          <p:cNvSpPr txBox="1">
            <a:spLocks noChangeArrowheads="1"/>
          </p:cNvSpPr>
          <p:nvPr/>
        </p:nvSpPr>
        <p:spPr bwMode="auto">
          <a:xfrm>
            <a:off x="1143000" y="3938588"/>
            <a:ext cx="685800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100</a:t>
            </a:r>
          </a:p>
        </p:txBody>
      </p:sp>
      <p:sp>
        <p:nvSpPr>
          <p:cNvPr id="11276" name="Text Box 7"/>
          <p:cNvSpPr txBox="1">
            <a:spLocks noChangeArrowheads="1"/>
          </p:cNvSpPr>
          <p:nvPr/>
        </p:nvSpPr>
        <p:spPr bwMode="auto">
          <a:xfrm>
            <a:off x="1938338" y="3938588"/>
            <a:ext cx="685800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010</a:t>
            </a:r>
          </a:p>
        </p:txBody>
      </p:sp>
      <p:sp>
        <p:nvSpPr>
          <p:cNvPr id="11277" name="Text Box 7"/>
          <p:cNvSpPr txBox="1">
            <a:spLocks noChangeArrowheads="1"/>
          </p:cNvSpPr>
          <p:nvPr/>
        </p:nvSpPr>
        <p:spPr bwMode="auto">
          <a:xfrm>
            <a:off x="2732088" y="3938588"/>
            <a:ext cx="685800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110</a:t>
            </a:r>
          </a:p>
        </p:txBody>
      </p:sp>
      <p:sp>
        <p:nvSpPr>
          <p:cNvPr id="11278" name="Text Box 7"/>
          <p:cNvSpPr txBox="1">
            <a:spLocks noChangeArrowheads="1"/>
          </p:cNvSpPr>
          <p:nvPr/>
        </p:nvSpPr>
        <p:spPr bwMode="auto">
          <a:xfrm>
            <a:off x="3527425" y="3938588"/>
            <a:ext cx="685800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000</a:t>
            </a:r>
          </a:p>
        </p:txBody>
      </p:sp>
      <p:sp>
        <p:nvSpPr>
          <p:cNvPr id="11279" name="Text Box 7"/>
          <p:cNvSpPr txBox="1">
            <a:spLocks noChangeArrowheads="1"/>
          </p:cNvSpPr>
          <p:nvPr/>
        </p:nvSpPr>
        <p:spPr bwMode="auto">
          <a:xfrm>
            <a:off x="4321175" y="3943350"/>
            <a:ext cx="685800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111</a:t>
            </a:r>
          </a:p>
        </p:txBody>
      </p:sp>
      <p:sp>
        <p:nvSpPr>
          <p:cNvPr id="11280" name="Text Box 7"/>
          <p:cNvSpPr txBox="1">
            <a:spLocks noChangeArrowheads="1"/>
          </p:cNvSpPr>
          <p:nvPr/>
        </p:nvSpPr>
        <p:spPr bwMode="auto">
          <a:xfrm>
            <a:off x="5116513" y="3943350"/>
            <a:ext cx="685800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011</a:t>
            </a:r>
          </a:p>
        </p:txBody>
      </p:sp>
      <p:sp>
        <p:nvSpPr>
          <p:cNvPr id="11281" name="Text Box 7"/>
          <p:cNvSpPr txBox="1">
            <a:spLocks noChangeArrowheads="1"/>
          </p:cNvSpPr>
          <p:nvPr/>
        </p:nvSpPr>
        <p:spPr bwMode="auto">
          <a:xfrm>
            <a:off x="5910263" y="3943350"/>
            <a:ext cx="685800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101</a:t>
            </a:r>
          </a:p>
        </p:txBody>
      </p:sp>
      <p:sp>
        <p:nvSpPr>
          <p:cNvPr id="11282" name="Text Box 7"/>
          <p:cNvSpPr txBox="1">
            <a:spLocks noChangeArrowheads="1"/>
          </p:cNvSpPr>
          <p:nvPr/>
        </p:nvSpPr>
        <p:spPr bwMode="auto">
          <a:xfrm>
            <a:off x="6705600" y="3943350"/>
            <a:ext cx="685800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001</a:t>
            </a:r>
          </a:p>
        </p:txBody>
      </p:sp>
      <p:cxnSp>
        <p:nvCxnSpPr>
          <p:cNvPr id="11283" name="AutoShape 74"/>
          <p:cNvCxnSpPr>
            <a:cxnSpLocks noChangeShapeType="1"/>
            <a:endCxn id="11279" idx="0"/>
          </p:cNvCxnSpPr>
          <p:nvPr/>
        </p:nvCxnSpPr>
        <p:spPr bwMode="auto">
          <a:xfrm>
            <a:off x="2314575" y="3376613"/>
            <a:ext cx="2349500" cy="566737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84" name="AutoShape 40"/>
          <p:cNvCxnSpPr>
            <a:cxnSpLocks noChangeShapeType="1"/>
            <a:endCxn id="11275" idx="0"/>
          </p:cNvCxnSpPr>
          <p:nvPr/>
        </p:nvCxnSpPr>
        <p:spPr bwMode="auto">
          <a:xfrm>
            <a:off x="1485900" y="3371850"/>
            <a:ext cx="0" cy="5667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85" name="AutoShape 40"/>
          <p:cNvCxnSpPr>
            <a:cxnSpLocks noChangeShapeType="1"/>
            <a:endCxn id="11276" idx="0"/>
          </p:cNvCxnSpPr>
          <p:nvPr/>
        </p:nvCxnSpPr>
        <p:spPr bwMode="auto">
          <a:xfrm flipH="1">
            <a:off x="2281238" y="3376613"/>
            <a:ext cx="793750" cy="561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86" name="AutoShape 40"/>
          <p:cNvCxnSpPr>
            <a:cxnSpLocks noChangeShapeType="1"/>
            <a:endCxn id="11277" idx="0"/>
          </p:cNvCxnSpPr>
          <p:nvPr/>
        </p:nvCxnSpPr>
        <p:spPr bwMode="auto">
          <a:xfrm flipH="1">
            <a:off x="3074988" y="3376613"/>
            <a:ext cx="830262" cy="561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87" name="AutoShape 40"/>
          <p:cNvCxnSpPr>
            <a:cxnSpLocks noChangeShapeType="1"/>
            <a:endCxn id="11278" idx="0"/>
          </p:cNvCxnSpPr>
          <p:nvPr/>
        </p:nvCxnSpPr>
        <p:spPr bwMode="auto">
          <a:xfrm flipH="1">
            <a:off x="3870325" y="3376613"/>
            <a:ext cx="3178175" cy="561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88" name="AutoShape 74"/>
          <p:cNvCxnSpPr>
            <a:cxnSpLocks noChangeShapeType="1"/>
          </p:cNvCxnSpPr>
          <p:nvPr/>
        </p:nvCxnSpPr>
        <p:spPr bwMode="auto">
          <a:xfrm>
            <a:off x="4637088" y="3376613"/>
            <a:ext cx="822325" cy="56197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89" name="AutoShape 74"/>
          <p:cNvCxnSpPr>
            <a:cxnSpLocks noChangeShapeType="1"/>
            <a:endCxn id="11281" idx="0"/>
          </p:cNvCxnSpPr>
          <p:nvPr/>
        </p:nvCxnSpPr>
        <p:spPr bwMode="auto">
          <a:xfrm>
            <a:off x="5421313" y="3376613"/>
            <a:ext cx="831850" cy="566737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90" name="AutoShape 74"/>
          <p:cNvCxnSpPr>
            <a:cxnSpLocks noChangeShapeType="1"/>
            <a:endCxn id="11282" idx="0"/>
          </p:cNvCxnSpPr>
          <p:nvPr/>
        </p:nvCxnSpPr>
        <p:spPr bwMode="auto">
          <a:xfrm>
            <a:off x="6216650" y="3376613"/>
            <a:ext cx="831850" cy="566737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291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685800"/>
          </a:xfrm>
        </p:spPr>
        <p:txBody>
          <a:bodyPr/>
          <a:lstStyle/>
          <a:p>
            <a:r>
              <a:rPr lang="en-US" smtClean="0"/>
              <a:t>Final pass: partition based on MSB</a:t>
            </a:r>
          </a:p>
        </p:txBody>
      </p:sp>
      <p:cxnSp>
        <p:nvCxnSpPr>
          <p:cNvPr id="11292" name="Straight Connector 39"/>
          <p:cNvCxnSpPr>
            <a:cxnSpLocks noChangeShapeType="1"/>
          </p:cNvCxnSpPr>
          <p:nvPr/>
        </p:nvCxnSpPr>
        <p:spPr bwMode="auto">
          <a:xfrm flipV="1">
            <a:off x="4256088" y="6019800"/>
            <a:ext cx="11112" cy="76200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293" name="TextBox 40"/>
          <p:cNvSpPr txBox="1">
            <a:spLocks noChangeArrowheads="1"/>
          </p:cNvSpPr>
          <p:nvPr/>
        </p:nvSpPr>
        <p:spPr bwMode="auto">
          <a:xfrm>
            <a:off x="2095500" y="6292850"/>
            <a:ext cx="12096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/>
              <a:t>MSB == 0</a:t>
            </a:r>
          </a:p>
        </p:txBody>
      </p:sp>
      <p:sp>
        <p:nvSpPr>
          <p:cNvPr id="11294" name="TextBox 42"/>
          <p:cNvSpPr txBox="1">
            <a:spLocks noChangeArrowheads="1"/>
          </p:cNvSpPr>
          <p:nvPr/>
        </p:nvSpPr>
        <p:spPr bwMode="auto">
          <a:xfrm>
            <a:off x="5273675" y="6297613"/>
            <a:ext cx="12112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/>
              <a:t>MSB == 1</a:t>
            </a:r>
          </a:p>
        </p:txBody>
      </p:sp>
      <p:sp>
        <p:nvSpPr>
          <p:cNvPr id="11295" name="Text Box 7"/>
          <p:cNvSpPr txBox="1">
            <a:spLocks noChangeArrowheads="1"/>
          </p:cNvSpPr>
          <p:nvPr/>
        </p:nvSpPr>
        <p:spPr bwMode="auto">
          <a:xfrm>
            <a:off x="1143000" y="4776788"/>
            <a:ext cx="685800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 b="1">
                <a:latin typeface="Courier New" pitchFamily="49" charset="0"/>
              </a:rPr>
              <a:t>1</a:t>
            </a:r>
            <a:r>
              <a:rPr lang="en-US" sz="2000">
                <a:latin typeface="Courier New" pitchFamily="49" charset="0"/>
              </a:rPr>
              <a:t>00</a:t>
            </a:r>
          </a:p>
        </p:txBody>
      </p:sp>
      <p:sp>
        <p:nvSpPr>
          <p:cNvPr id="11296" name="Text Box 7"/>
          <p:cNvSpPr txBox="1">
            <a:spLocks noChangeArrowheads="1"/>
          </p:cNvSpPr>
          <p:nvPr/>
        </p:nvSpPr>
        <p:spPr bwMode="auto">
          <a:xfrm>
            <a:off x="4311650" y="4776788"/>
            <a:ext cx="685800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 b="1">
                <a:latin typeface="Courier New" pitchFamily="49" charset="0"/>
              </a:rPr>
              <a:t>0</a:t>
            </a:r>
            <a:r>
              <a:rPr lang="en-US" sz="2000">
                <a:latin typeface="Courier New" pitchFamily="49" charset="0"/>
              </a:rPr>
              <a:t>10</a:t>
            </a:r>
          </a:p>
        </p:txBody>
      </p:sp>
      <p:sp>
        <p:nvSpPr>
          <p:cNvPr id="11297" name="Text Box 7"/>
          <p:cNvSpPr txBox="1">
            <a:spLocks noChangeArrowheads="1"/>
          </p:cNvSpPr>
          <p:nvPr/>
        </p:nvSpPr>
        <p:spPr bwMode="auto">
          <a:xfrm>
            <a:off x="5110163" y="4776788"/>
            <a:ext cx="685800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 b="1">
                <a:latin typeface="Courier New" pitchFamily="49" charset="0"/>
              </a:rPr>
              <a:t>1</a:t>
            </a:r>
            <a:r>
              <a:rPr lang="en-US" sz="2000">
                <a:latin typeface="Courier New" pitchFamily="49" charset="0"/>
              </a:rPr>
              <a:t>10</a:t>
            </a:r>
          </a:p>
        </p:txBody>
      </p:sp>
      <p:sp>
        <p:nvSpPr>
          <p:cNvPr id="11298" name="Text Box 7"/>
          <p:cNvSpPr txBox="1">
            <a:spLocks noChangeArrowheads="1"/>
          </p:cNvSpPr>
          <p:nvPr/>
        </p:nvSpPr>
        <p:spPr bwMode="auto">
          <a:xfrm>
            <a:off x="1941513" y="4776788"/>
            <a:ext cx="66357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 b="1">
                <a:latin typeface="Courier New" pitchFamily="49" charset="0"/>
              </a:rPr>
              <a:t>0</a:t>
            </a:r>
            <a:r>
              <a:rPr lang="en-US" sz="2000">
                <a:latin typeface="Courier New" pitchFamily="49" charset="0"/>
              </a:rPr>
              <a:t>00</a:t>
            </a:r>
          </a:p>
        </p:txBody>
      </p:sp>
      <p:sp>
        <p:nvSpPr>
          <p:cNvPr id="11299" name="Text Box 7"/>
          <p:cNvSpPr txBox="1">
            <a:spLocks noChangeArrowheads="1"/>
          </p:cNvSpPr>
          <p:nvPr/>
        </p:nvSpPr>
        <p:spPr bwMode="auto">
          <a:xfrm>
            <a:off x="5907088" y="4776788"/>
            <a:ext cx="685800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 b="1">
                <a:latin typeface="Courier New" pitchFamily="49" charset="0"/>
              </a:rPr>
              <a:t>1</a:t>
            </a:r>
            <a:r>
              <a:rPr lang="en-US" sz="2000">
                <a:latin typeface="Courier New" pitchFamily="49" charset="0"/>
              </a:rPr>
              <a:t>11</a:t>
            </a:r>
          </a:p>
        </p:txBody>
      </p:sp>
      <p:sp>
        <p:nvSpPr>
          <p:cNvPr id="11300" name="Text Box 7"/>
          <p:cNvSpPr txBox="1">
            <a:spLocks noChangeArrowheads="1"/>
          </p:cNvSpPr>
          <p:nvPr/>
        </p:nvSpPr>
        <p:spPr bwMode="auto">
          <a:xfrm>
            <a:off x="6705600" y="4776788"/>
            <a:ext cx="685800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 b="1">
                <a:latin typeface="Courier New" pitchFamily="49" charset="0"/>
              </a:rPr>
              <a:t>0</a:t>
            </a:r>
            <a:r>
              <a:rPr lang="en-US" sz="2000">
                <a:latin typeface="Courier New" pitchFamily="49" charset="0"/>
              </a:rPr>
              <a:t>11</a:t>
            </a:r>
          </a:p>
        </p:txBody>
      </p:sp>
      <p:sp>
        <p:nvSpPr>
          <p:cNvPr id="11301" name="Text Box 7"/>
          <p:cNvSpPr txBox="1">
            <a:spLocks noChangeArrowheads="1"/>
          </p:cNvSpPr>
          <p:nvPr/>
        </p:nvSpPr>
        <p:spPr bwMode="auto">
          <a:xfrm>
            <a:off x="2716213" y="4778375"/>
            <a:ext cx="685800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 b="1">
                <a:latin typeface="Courier New" pitchFamily="49" charset="0"/>
              </a:rPr>
              <a:t>1</a:t>
            </a:r>
            <a:r>
              <a:rPr lang="en-US" sz="2000">
                <a:latin typeface="Courier New" pitchFamily="49" charset="0"/>
              </a:rPr>
              <a:t>01</a:t>
            </a:r>
          </a:p>
        </p:txBody>
      </p:sp>
      <p:sp>
        <p:nvSpPr>
          <p:cNvPr id="11302" name="Text Box 7"/>
          <p:cNvSpPr txBox="1">
            <a:spLocks noChangeArrowheads="1"/>
          </p:cNvSpPr>
          <p:nvPr/>
        </p:nvSpPr>
        <p:spPr bwMode="auto">
          <a:xfrm>
            <a:off x="3514725" y="4776788"/>
            <a:ext cx="685800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 b="1">
                <a:latin typeface="Courier New" pitchFamily="49" charset="0"/>
              </a:rPr>
              <a:t>0</a:t>
            </a:r>
            <a:r>
              <a:rPr lang="en-US" sz="2000">
                <a:latin typeface="Courier New" pitchFamily="49" charset="0"/>
              </a:rPr>
              <a:t>01</a:t>
            </a:r>
          </a:p>
        </p:txBody>
      </p:sp>
      <p:cxnSp>
        <p:nvCxnSpPr>
          <p:cNvPr id="11303" name="AutoShape 40"/>
          <p:cNvCxnSpPr>
            <a:cxnSpLocks noChangeShapeType="1"/>
            <a:stCxn id="11275" idx="2"/>
            <a:endCxn id="11295" idx="0"/>
          </p:cNvCxnSpPr>
          <p:nvPr/>
        </p:nvCxnSpPr>
        <p:spPr bwMode="auto">
          <a:xfrm>
            <a:off x="1485900" y="4338638"/>
            <a:ext cx="0" cy="438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304" name="AutoShape 40"/>
          <p:cNvCxnSpPr>
            <a:cxnSpLocks noChangeShapeType="1"/>
            <a:endCxn id="11298" idx="0"/>
          </p:cNvCxnSpPr>
          <p:nvPr/>
        </p:nvCxnSpPr>
        <p:spPr bwMode="auto">
          <a:xfrm flipH="1">
            <a:off x="2273300" y="4338638"/>
            <a:ext cx="1597025" cy="438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305" name="AutoShape 40"/>
          <p:cNvCxnSpPr>
            <a:cxnSpLocks noChangeShapeType="1"/>
            <a:endCxn id="11301" idx="0"/>
          </p:cNvCxnSpPr>
          <p:nvPr/>
        </p:nvCxnSpPr>
        <p:spPr bwMode="auto">
          <a:xfrm flipH="1">
            <a:off x="3059113" y="4346575"/>
            <a:ext cx="3132137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306" name="AutoShape 40"/>
          <p:cNvCxnSpPr>
            <a:cxnSpLocks noChangeShapeType="1"/>
            <a:endCxn id="11302" idx="0"/>
          </p:cNvCxnSpPr>
          <p:nvPr/>
        </p:nvCxnSpPr>
        <p:spPr bwMode="auto">
          <a:xfrm flipH="1">
            <a:off x="3857625" y="4349750"/>
            <a:ext cx="3152775" cy="4270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307" name="AutoShape 74"/>
          <p:cNvCxnSpPr>
            <a:cxnSpLocks noChangeShapeType="1"/>
            <a:endCxn id="11296" idx="0"/>
          </p:cNvCxnSpPr>
          <p:nvPr/>
        </p:nvCxnSpPr>
        <p:spPr bwMode="auto">
          <a:xfrm>
            <a:off x="2271713" y="4349750"/>
            <a:ext cx="2382837" cy="427038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308" name="AutoShape 74"/>
          <p:cNvCxnSpPr>
            <a:cxnSpLocks noChangeShapeType="1"/>
            <a:stCxn id="11277" idx="2"/>
          </p:cNvCxnSpPr>
          <p:nvPr/>
        </p:nvCxnSpPr>
        <p:spPr bwMode="auto">
          <a:xfrm>
            <a:off x="3074988" y="4338638"/>
            <a:ext cx="2492375" cy="43815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309" name="AutoShape 74"/>
          <p:cNvCxnSpPr>
            <a:cxnSpLocks noChangeShapeType="1"/>
            <a:endCxn id="11299" idx="0"/>
          </p:cNvCxnSpPr>
          <p:nvPr/>
        </p:nvCxnSpPr>
        <p:spPr bwMode="auto">
          <a:xfrm>
            <a:off x="4637088" y="4349750"/>
            <a:ext cx="1612900" cy="427038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310" name="AutoShape 74"/>
          <p:cNvCxnSpPr>
            <a:cxnSpLocks noChangeShapeType="1"/>
          </p:cNvCxnSpPr>
          <p:nvPr/>
        </p:nvCxnSpPr>
        <p:spPr bwMode="auto">
          <a:xfrm>
            <a:off x="5421313" y="4349750"/>
            <a:ext cx="1749425" cy="427038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311" name="Text Box 7"/>
          <p:cNvSpPr txBox="1">
            <a:spLocks noChangeArrowheads="1"/>
          </p:cNvSpPr>
          <p:nvPr/>
        </p:nvSpPr>
        <p:spPr bwMode="auto">
          <a:xfrm>
            <a:off x="1143000" y="5694363"/>
            <a:ext cx="685800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 b="1">
                <a:latin typeface="Courier New" pitchFamily="49" charset="0"/>
              </a:rPr>
              <a:t>0</a:t>
            </a:r>
            <a:r>
              <a:rPr lang="en-US" sz="2000">
                <a:latin typeface="Courier New" pitchFamily="49" charset="0"/>
              </a:rPr>
              <a:t>00</a:t>
            </a:r>
          </a:p>
        </p:txBody>
      </p:sp>
      <p:sp>
        <p:nvSpPr>
          <p:cNvPr id="11312" name="Text Box 7"/>
          <p:cNvSpPr txBox="1">
            <a:spLocks noChangeArrowheads="1"/>
          </p:cNvSpPr>
          <p:nvPr/>
        </p:nvSpPr>
        <p:spPr bwMode="auto">
          <a:xfrm>
            <a:off x="4311650" y="5694363"/>
            <a:ext cx="685800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 b="1">
                <a:latin typeface="Courier New" pitchFamily="49" charset="0"/>
              </a:rPr>
              <a:t>1</a:t>
            </a:r>
            <a:r>
              <a:rPr lang="en-US" sz="2000">
                <a:latin typeface="Courier New" pitchFamily="49" charset="0"/>
              </a:rPr>
              <a:t>00</a:t>
            </a:r>
          </a:p>
        </p:txBody>
      </p:sp>
      <p:sp>
        <p:nvSpPr>
          <p:cNvPr id="11313" name="Text Box 7"/>
          <p:cNvSpPr txBox="1">
            <a:spLocks noChangeArrowheads="1"/>
          </p:cNvSpPr>
          <p:nvPr/>
        </p:nvSpPr>
        <p:spPr bwMode="auto">
          <a:xfrm>
            <a:off x="5110163" y="5694363"/>
            <a:ext cx="685800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 b="1">
                <a:latin typeface="Courier New" pitchFamily="49" charset="0"/>
              </a:rPr>
              <a:t>1</a:t>
            </a:r>
            <a:r>
              <a:rPr lang="en-US" sz="2000">
                <a:latin typeface="Courier New" pitchFamily="49" charset="0"/>
              </a:rPr>
              <a:t>01</a:t>
            </a:r>
          </a:p>
        </p:txBody>
      </p:sp>
      <p:sp>
        <p:nvSpPr>
          <p:cNvPr id="11314" name="Text Box 7"/>
          <p:cNvSpPr txBox="1">
            <a:spLocks noChangeArrowheads="1"/>
          </p:cNvSpPr>
          <p:nvPr/>
        </p:nvSpPr>
        <p:spPr bwMode="auto">
          <a:xfrm>
            <a:off x="1941513" y="5694363"/>
            <a:ext cx="663575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 b="1">
                <a:latin typeface="Courier New" pitchFamily="49" charset="0"/>
              </a:rPr>
              <a:t>0</a:t>
            </a:r>
            <a:r>
              <a:rPr lang="en-US" sz="2000">
                <a:latin typeface="Courier New" pitchFamily="49" charset="0"/>
              </a:rPr>
              <a:t>01</a:t>
            </a:r>
          </a:p>
        </p:txBody>
      </p:sp>
      <p:sp>
        <p:nvSpPr>
          <p:cNvPr id="11315" name="Text Box 7"/>
          <p:cNvSpPr txBox="1">
            <a:spLocks noChangeArrowheads="1"/>
          </p:cNvSpPr>
          <p:nvPr/>
        </p:nvSpPr>
        <p:spPr bwMode="auto">
          <a:xfrm>
            <a:off x="5907088" y="5694363"/>
            <a:ext cx="685800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 b="1">
                <a:latin typeface="Courier New" pitchFamily="49" charset="0"/>
              </a:rPr>
              <a:t>1</a:t>
            </a:r>
            <a:r>
              <a:rPr lang="en-US" sz="2000">
                <a:latin typeface="Courier New" pitchFamily="49" charset="0"/>
              </a:rPr>
              <a:t>10</a:t>
            </a:r>
          </a:p>
        </p:txBody>
      </p:sp>
      <p:sp>
        <p:nvSpPr>
          <p:cNvPr id="11316" name="Text Box 7"/>
          <p:cNvSpPr txBox="1">
            <a:spLocks noChangeArrowheads="1"/>
          </p:cNvSpPr>
          <p:nvPr/>
        </p:nvSpPr>
        <p:spPr bwMode="auto">
          <a:xfrm>
            <a:off x="6705600" y="5694363"/>
            <a:ext cx="685800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 b="1">
                <a:latin typeface="Courier New" pitchFamily="49" charset="0"/>
              </a:rPr>
              <a:t>1</a:t>
            </a:r>
            <a:r>
              <a:rPr lang="en-US" sz="2000">
                <a:latin typeface="Courier New" pitchFamily="49" charset="0"/>
              </a:rPr>
              <a:t>11</a:t>
            </a:r>
          </a:p>
        </p:txBody>
      </p:sp>
      <p:sp>
        <p:nvSpPr>
          <p:cNvPr id="11317" name="Text Box 7"/>
          <p:cNvSpPr txBox="1">
            <a:spLocks noChangeArrowheads="1"/>
          </p:cNvSpPr>
          <p:nvPr/>
        </p:nvSpPr>
        <p:spPr bwMode="auto">
          <a:xfrm>
            <a:off x="2716213" y="5695950"/>
            <a:ext cx="685800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 b="1">
                <a:latin typeface="Courier New" pitchFamily="49" charset="0"/>
              </a:rPr>
              <a:t>0</a:t>
            </a:r>
            <a:r>
              <a:rPr lang="en-US" sz="2000">
                <a:latin typeface="Courier New" pitchFamily="49" charset="0"/>
              </a:rPr>
              <a:t>10</a:t>
            </a:r>
          </a:p>
        </p:txBody>
      </p:sp>
      <p:sp>
        <p:nvSpPr>
          <p:cNvPr id="11318" name="Text Box 7"/>
          <p:cNvSpPr txBox="1">
            <a:spLocks noChangeArrowheads="1"/>
          </p:cNvSpPr>
          <p:nvPr/>
        </p:nvSpPr>
        <p:spPr bwMode="auto">
          <a:xfrm>
            <a:off x="3514725" y="5694363"/>
            <a:ext cx="685800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 b="1">
                <a:latin typeface="Courier New" pitchFamily="49" charset="0"/>
              </a:rPr>
              <a:t>0</a:t>
            </a:r>
            <a:r>
              <a:rPr lang="en-US" sz="2000">
                <a:latin typeface="Courier New" pitchFamily="49" charset="0"/>
              </a:rPr>
              <a:t>11</a:t>
            </a:r>
          </a:p>
        </p:txBody>
      </p:sp>
      <p:cxnSp>
        <p:nvCxnSpPr>
          <p:cNvPr id="11319" name="AutoShape 40"/>
          <p:cNvCxnSpPr>
            <a:cxnSpLocks noChangeShapeType="1"/>
            <a:endCxn id="11312" idx="0"/>
          </p:cNvCxnSpPr>
          <p:nvPr/>
        </p:nvCxnSpPr>
        <p:spPr bwMode="auto">
          <a:xfrm>
            <a:off x="1474788" y="5176838"/>
            <a:ext cx="3179762" cy="5175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320" name="AutoShape 40"/>
          <p:cNvCxnSpPr>
            <a:cxnSpLocks noChangeShapeType="1"/>
            <a:endCxn id="11313" idx="0"/>
          </p:cNvCxnSpPr>
          <p:nvPr/>
        </p:nvCxnSpPr>
        <p:spPr bwMode="auto">
          <a:xfrm>
            <a:off x="3059113" y="5178425"/>
            <a:ext cx="2393950" cy="515938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321" name="AutoShape 40"/>
          <p:cNvCxnSpPr>
            <a:cxnSpLocks noChangeShapeType="1"/>
            <a:endCxn id="11315" idx="0"/>
          </p:cNvCxnSpPr>
          <p:nvPr/>
        </p:nvCxnSpPr>
        <p:spPr bwMode="auto">
          <a:xfrm>
            <a:off x="5421313" y="5180013"/>
            <a:ext cx="828675" cy="51435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322" name="AutoShape 40"/>
          <p:cNvCxnSpPr>
            <a:cxnSpLocks noChangeShapeType="1"/>
            <a:endCxn id="11316" idx="0"/>
          </p:cNvCxnSpPr>
          <p:nvPr/>
        </p:nvCxnSpPr>
        <p:spPr bwMode="auto">
          <a:xfrm>
            <a:off x="6248400" y="5180013"/>
            <a:ext cx="800100" cy="51435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323" name="AutoShape 40"/>
          <p:cNvCxnSpPr>
            <a:cxnSpLocks noChangeShapeType="1"/>
            <a:endCxn id="11311" idx="0"/>
          </p:cNvCxnSpPr>
          <p:nvPr/>
        </p:nvCxnSpPr>
        <p:spPr bwMode="auto">
          <a:xfrm flipH="1">
            <a:off x="1485900" y="5176838"/>
            <a:ext cx="765175" cy="517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324" name="AutoShape 40"/>
          <p:cNvCxnSpPr>
            <a:cxnSpLocks noChangeShapeType="1"/>
            <a:endCxn id="11314" idx="0"/>
          </p:cNvCxnSpPr>
          <p:nvPr/>
        </p:nvCxnSpPr>
        <p:spPr bwMode="auto">
          <a:xfrm flipH="1">
            <a:off x="2273300" y="5178425"/>
            <a:ext cx="1598613" cy="5159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325" name="AutoShape 40"/>
          <p:cNvCxnSpPr>
            <a:cxnSpLocks noChangeShapeType="1"/>
            <a:endCxn id="11317" idx="0"/>
          </p:cNvCxnSpPr>
          <p:nvPr/>
        </p:nvCxnSpPr>
        <p:spPr bwMode="auto">
          <a:xfrm flipH="1">
            <a:off x="3059113" y="5180013"/>
            <a:ext cx="1577975" cy="515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326" name="AutoShape 40"/>
          <p:cNvCxnSpPr>
            <a:cxnSpLocks noChangeShapeType="1"/>
            <a:endCxn id="11318" idx="0"/>
          </p:cNvCxnSpPr>
          <p:nvPr/>
        </p:nvCxnSpPr>
        <p:spPr bwMode="auto">
          <a:xfrm flipH="1">
            <a:off x="3857625" y="5194300"/>
            <a:ext cx="3190875" cy="5000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C3F615-E82D-4158-B7FC-AE38D907AC67}" type="slidenum">
              <a:rPr lang="en-US" smtClean="0"/>
              <a:pPr>
                <a:defRPr/>
              </a:pPr>
              <a:t>82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146282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Radix Sort</a:t>
            </a:r>
          </a:p>
        </p:txBody>
      </p:sp>
      <p:sp>
        <p:nvSpPr>
          <p:cNvPr id="12291" name="Text Box 7"/>
          <p:cNvSpPr txBox="1">
            <a:spLocks noChangeArrowheads="1"/>
          </p:cNvSpPr>
          <p:nvPr/>
        </p:nvSpPr>
        <p:spPr bwMode="auto">
          <a:xfrm>
            <a:off x="1143000" y="2971800"/>
            <a:ext cx="685800" cy="4000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100</a:t>
            </a:r>
          </a:p>
        </p:txBody>
      </p:sp>
      <p:sp>
        <p:nvSpPr>
          <p:cNvPr id="12292" name="Text Box 7"/>
          <p:cNvSpPr txBox="1">
            <a:spLocks noChangeArrowheads="1"/>
          </p:cNvSpPr>
          <p:nvPr/>
        </p:nvSpPr>
        <p:spPr bwMode="auto">
          <a:xfrm>
            <a:off x="1938338" y="2971800"/>
            <a:ext cx="685800" cy="4000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111</a:t>
            </a:r>
          </a:p>
        </p:txBody>
      </p:sp>
      <p:sp>
        <p:nvSpPr>
          <p:cNvPr id="12293" name="Text Box 7"/>
          <p:cNvSpPr txBox="1">
            <a:spLocks noChangeArrowheads="1"/>
          </p:cNvSpPr>
          <p:nvPr/>
        </p:nvSpPr>
        <p:spPr bwMode="auto">
          <a:xfrm>
            <a:off x="2732088" y="2971800"/>
            <a:ext cx="685800" cy="4000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010</a:t>
            </a:r>
          </a:p>
        </p:txBody>
      </p:sp>
      <p:sp>
        <p:nvSpPr>
          <p:cNvPr id="12294" name="Text Box 7"/>
          <p:cNvSpPr txBox="1">
            <a:spLocks noChangeArrowheads="1"/>
          </p:cNvSpPr>
          <p:nvPr/>
        </p:nvSpPr>
        <p:spPr bwMode="auto">
          <a:xfrm>
            <a:off x="3527425" y="2971800"/>
            <a:ext cx="685800" cy="4000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110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4321175" y="2976563"/>
            <a:ext cx="685800" cy="4000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011</a:t>
            </a:r>
          </a:p>
        </p:txBody>
      </p:sp>
      <p:sp>
        <p:nvSpPr>
          <p:cNvPr id="12296" name="Text Box 7"/>
          <p:cNvSpPr txBox="1">
            <a:spLocks noChangeArrowheads="1"/>
          </p:cNvSpPr>
          <p:nvPr/>
        </p:nvSpPr>
        <p:spPr bwMode="auto">
          <a:xfrm>
            <a:off x="5116513" y="2976563"/>
            <a:ext cx="685800" cy="4000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101</a:t>
            </a:r>
          </a:p>
        </p:txBody>
      </p:sp>
      <p:sp>
        <p:nvSpPr>
          <p:cNvPr id="12297" name="Text Box 7"/>
          <p:cNvSpPr txBox="1">
            <a:spLocks noChangeArrowheads="1"/>
          </p:cNvSpPr>
          <p:nvPr/>
        </p:nvSpPr>
        <p:spPr bwMode="auto">
          <a:xfrm>
            <a:off x="5910263" y="2976563"/>
            <a:ext cx="685800" cy="4000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001</a:t>
            </a:r>
          </a:p>
        </p:txBody>
      </p:sp>
      <p:sp>
        <p:nvSpPr>
          <p:cNvPr id="12298" name="Text Box 7"/>
          <p:cNvSpPr txBox="1">
            <a:spLocks noChangeArrowheads="1"/>
          </p:cNvSpPr>
          <p:nvPr/>
        </p:nvSpPr>
        <p:spPr bwMode="auto">
          <a:xfrm>
            <a:off x="6705600" y="2976563"/>
            <a:ext cx="685800" cy="4000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000</a:t>
            </a: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1143000" y="3938588"/>
            <a:ext cx="685800" cy="4000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100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1938338" y="3938588"/>
            <a:ext cx="685800" cy="4000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010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2732088" y="3938588"/>
            <a:ext cx="685800" cy="4000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110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3527425" y="3938588"/>
            <a:ext cx="685800" cy="4000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000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4321175" y="3943350"/>
            <a:ext cx="685800" cy="4000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111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20" name="Text Box 7"/>
          <p:cNvSpPr txBox="1">
            <a:spLocks noChangeArrowheads="1"/>
          </p:cNvSpPr>
          <p:nvPr/>
        </p:nvSpPr>
        <p:spPr bwMode="auto">
          <a:xfrm>
            <a:off x="5116513" y="3943350"/>
            <a:ext cx="685800" cy="4000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011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5910263" y="3943350"/>
            <a:ext cx="685800" cy="4000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101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22" name="Text Box 7"/>
          <p:cNvSpPr txBox="1">
            <a:spLocks noChangeArrowheads="1"/>
          </p:cNvSpPr>
          <p:nvPr/>
        </p:nvSpPr>
        <p:spPr bwMode="auto">
          <a:xfrm>
            <a:off x="6705600" y="3943350"/>
            <a:ext cx="685800" cy="4000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001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cxnSp>
        <p:nvCxnSpPr>
          <p:cNvPr id="23" name="AutoShape 74"/>
          <p:cNvCxnSpPr>
            <a:cxnSpLocks noChangeShapeType="1"/>
            <a:endCxn id="19" idx="0"/>
          </p:cNvCxnSpPr>
          <p:nvPr/>
        </p:nvCxnSpPr>
        <p:spPr bwMode="auto">
          <a:xfrm>
            <a:off x="2314575" y="3376613"/>
            <a:ext cx="2349500" cy="566737"/>
          </a:xfrm>
          <a:prstGeom prst="straightConnector1">
            <a:avLst/>
          </a:prstGeom>
          <a:noFill/>
          <a:ln w="9525">
            <a:solidFill>
              <a:schemeClr val="bg1">
                <a:lumMod val="5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AutoShape 40"/>
          <p:cNvCxnSpPr>
            <a:cxnSpLocks noChangeShapeType="1"/>
            <a:endCxn id="15" idx="0"/>
          </p:cNvCxnSpPr>
          <p:nvPr/>
        </p:nvCxnSpPr>
        <p:spPr bwMode="auto">
          <a:xfrm>
            <a:off x="1485900" y="3371850"/>
            <a:ext cx="0" cy="566738"/>
          </a:xfrm>
          <a:prstGeom prst="straightConnector1">
            <a:avLst/>
          </a:prstGeom>
          <a:noFill/>
          <a:ln w="9525">
            <a:solidFill>
              <a:schemeClr val="bg1">
                <a:lumMod val="5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AutoShape 40"/>
          <p:cNvCxnSpPr>
            <a:cxnSpLocks noChangeShapeType="1"/>
            <a:endCxn id="16" idx="0"/>
          </p:cNvCxnSpPr>
          <p:nvPr/>
        </p:nvCxnSpPr>
        <p:spPr bwMode="auto">
          <a:xfrm flipH="1">
            <a:off x="2281238" y="3376613"/>
            <a:ext cx="793750" cy="561975"/>
          </a:xfrm>
          <a:prstGeom prst="straightConnector1">
            <a:avLst/>
          </a:prstGeom>
          <a:noFill/>
          <a:ln w="9525">
            <a:solidFill>
              <a:schemeClr val="bg1">
                <a:lumMod val="5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" name="AutoShape 40"/>
          <p:cNvCxnSpPr>
            <a:cxnSpLocks noChangeShapeType="1"/>
            <a:endCxn id="17" idx="0"/>
          </p:cNvCxnSpPr>
          <p:nvPr/>
        </p:nvCxnSpPr>
        <p:spPr bwMode="auto">
          <a:xfrm flipH="1">
            <a:off x="3074988" y="3376613"/>
            <a:ext cx="830262" cy="561975"/>
          </a:xfrm>
          <a:prstGeom prst="straightConnector1">
            <a:avLst/>
          </a:prstGeom>
          <a:noFill/>
          <a:ln w="9525">
            <a:solidFill>
              <a:schemeClr val="bg1">
                <a:lumMod val="5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" name="AutoShape 40"/>
          <p:cNvCxnSpPr>
            <a:cxnSpLocks noChangeShapeType="1"/>
            <a:endCxn id="18" idx="0"/>
          </p:cNvCxnSpPr>
          <p:nvPr/>
        </p:nvCxnSpPr>
        <p:spPr bwMode="auto">
          <a:xfrm flipH="1">
            <a:off x="3870325" y="3376613"/>
            <a:ext cx="3178175" cy="561975"/>
          </a:xfrm>
          <a:prstGeom prst="straightConnector1">
            <a:avLst/>
          </a:prstGeom>
          <a:noFill/>
          <a:ln w="9525">
            <a:solidFill>
              <a:schemeClr val="bg1">
                <a:lumMod val="5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AutoShape 74"/>
          <p:cNvCxnSpPr>
            <a:cxnSpLocks noChangeShapeType="1"/>
          </p:cNvCxnSpPr>
          <p:nvPr/>
        </p:nvCxnSpPr>
        <p:spPr bwMode="auto">
          <a:xfrm>
            <a:off x="4637088" y="3376613"/>
            <a:ext cx="822325" cy="561975"/>
          </a:xfrm>
          <a:prstGeom prst="straightConnector1">
            <a:avLst/>
          </a:prstGeom>
          <a:noFill/>
          <a:ln w="9525">
            <a:solidFill>
              <a:schemeClr val="bg1">
                <a:lumMod val="5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" name="AutoShape 74"/>
          <p:cNvCxnSpPr>
            <a:cxnSpLocks noChangeShapeType="1"/>
            <a:endCxn id="21" idx="0"/>
          </p:cNvCxnSpPr>
          <p:nvPr/>
        </p:nvCxnSpPr>
        <p:spPr bwMode="auto">
          <a:xfrm>
            <a:off x="5421313" y="3376613"/>
            <a:ext cx="831850" cy="566737"/>
          </a:xfrm>
          <a:prstGeom prst="straightConnector1">
            <a:avLst/>
          </a:prstGeom>
          <a:noFill/>
          <a:ln w="9525">
            <a:solidFill>
              <a:schemeClr val="bg1">
                <a:lumMod val="5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" name="AutoShape 74"/>
          <p:cNvCxnSpPr>
            <a:cxnSpLocks noChangeShapeType="1"/>
            <a:endCxn id="22" idx="0"/>
          </p:cNvCxnSpPr>
          <p:nvPr/>
        </p:nvCxnSpPr>
        <p:spPr bwMode="auto">
          <a:xfrm>
            <a:off x="6216650" y="3376613"/>
            <a:ext cx="831850" cy="566737"/>
          </a:xfrm>
          <a:prstGeom prst="straightConnector1">
            <a:avLst/>
          </a:prstGeom>
          <a:noFill/>
          <a:ln w="9525">
            <a:solidFill>
              <a:schemeClr val="bg1">
                <a:lumMod val="5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315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685800"/>
          </a:xfrm>
        </p:spPr>
        <p:txBody>
          <a:bodyPr/>
          <a:lstStyle/>
          <a:p>
            <a:r>
              <a:rPr lang="en-US" smtClean="0"/>
              <a:t>Completed:</a:t>
            </a:r>
          </a:p>
        </p:txBody>
      </p:sp>
      <p:sp>
        <p:nvSpPr>
          <p:cNvPr id="34" name="Text Box 7"/>
          <p:cNvSpPr txBox="1">
            <a:spLocks noChangeArrowheads="1"/>
          </p:cNvSpPr>
          <p:nvPr/>
        </p:nvSpPr>
        <p:spPr bwMode="auto">
          <a:xfrm>
            <a:off x="1143000" y="4776788"/>
            <a:ext cx="685800" cy="4000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100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36" name="Text Box 7"/>
          <p:cNvSpPr txBox="1">
            <a:spLocks noChangeArrowheads="1"/>
          </p:cNvSpPr>
          <p:nvPr/>
        </p:nvSpPr>
        <p:spPr bwMode="auto">
          <a:xfrm>
            <a:off x="4311650" y="4776788"/>
            <a:ext cx="685800" cy="4000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010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38" name="Text Box 7"/>
          <p:cNvSpPr txBox="1">
            <a:spLocks noChangeArrowheads="1"/>
          </p:cNvSpPr>
          <p:nvPr/>
        </p:nvSpPr>
        <p:spPr bwMode="auto">
          <a:xfrm>
            <a:off x="5110163" y="4776788"/>
            <a:ext cx="685800" cy="4000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110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42" name="Text Box 7"/>
          <p:cNvSpPr txBox="1">
            <a:spLocks noChangeArrowheads="1"/>
          </p:cNvSpPr>
          <p:nvPr/>
        </p:nvSpPr>
        <p:spPr bwMode="auto">
          <a:xfrm>
            <a:off x="1941513" y="4776788"/>
            <a:ext cx="663575" cy="4000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000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44" name="Text Box 7"/>
          <p:cNvSpPr txBox="1">
            <a:spLocks noChangeArrowheads="1"/>
          </p:cNvSpPr>
          <p:nvPr/>
        </p:nvSpPr>
        <p:spPr bwMode="auto">
          <a:xfrm>
            <a:off x="5907088" y="4776788"/>
            <a:ext cx="685800" cy="4000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111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45" name="Text Box 7"/>
          <p:cNvSpPr txBox="1">
            <a:spLocks noChangeArrowheads="1"/>
          </p:cNvSpPr>
          <p:nvPr/>
        </p:nvSpPr>
        <p:spPr bwMode="auto">
          <a:xfrm>
            <a:off x="6705600" y="4776788"/>
            <a:ext cx="685800" cy="4000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011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46" name="Text Box 7"/>
          <p:cNvSpPr txBox="1">
            <a:spLocks noChangeArrowheads="1"/>
          </p:cNvSpPr>
          <p:nvPr/>
        </p:nvSpPr>
        <p:spPr bwMode="auto">
          <a:xfrm>
            <a:off x="2716213" y="4778375"/>
            <a:ext cx="685800" cy="4000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101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47" name="Text Box 7"/>
          <p:cNvSpPr txBox="1">
            <a:spLocks noChangeArrowheads="1"/>
          </p:cNvSpPr>
          <p:nvPr/>
        </p:nvSpPr>
        <p:spPr bwMode="auto">
          <a:xfrm>
            <a:off x="3514725" y="4776788"/>
            <a:ext cx="685800" cy="4000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001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cxnSp>
        <p:nvCxnSpPr>
          <p:cNvPr id="48" name="AutoShape 40"/>
          <p:cNvCxnSpPr>
            <a:cxnSpLocks noChangeShapeType="1"/>
            <a:stCxn id="15" idx="2"/>
            <a:endCxn id="34" idx="0"/>
          </p:cNvCxnSpPr>
          <p:nvPr/>
        </p:nvCxnSpPr>
        <p:spPr bwMode="auto">
          <a:xfrm>
            <a:off x="1485900" y="4338638"/>
            <a:ext cx="0" cy="438150"/>
          </a:xfrm>
          <a:prstGeom prst="straightConnector1">
            <a:avLst/>
          </a:prstGeom>
          <a:noFill/>
          <a:ln w="9525">
            <a:solidFill>
              <a:schemeClr val="bg1">
                <a:lumMod val="5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" name="AutoShape 40"/>
          <p:cNvCxnSpPr>
            <a:cxnSpLocks noChangeShapeType="1"/>
            <a:endCxn id="42" idx="0"/>
          </p:cNvCxnSpPr>
          <p:nvPr/>
        </p:nvCxnSpPr>
        <p:spPr bwMode="auto">
          <a:xfrm flipH="1">
            <a:off x="2273300" y="4338638"/>
            <a:ext cx="1597025" cy="438150"/>
          </a:xfrm>
          <a:prstGeom prst="straightConnector1">
            <a:avLst/>
          </a:prstGeom>
          <a:noFill/>
          <a:ln w="9525">
            <a:solidFill>
              <a:schemeClr val="bg1">
                <a:lumMod val="5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" name="AutoShape 40"/>
          <p:cNvCxnSpPr>
            <a:cxnSpLocks noChangeShapeType="1"/>
            <a:endCxn id="46" idx="0"/>
          </p:cNvCxnSpPr>
          <p:nvPr/>
        </p:nvCxnSpPr>
        <p:spPr bwMode="auto">
          <a:xfrm flipH="1">
            <a:off x="3059113" y="4346575"/>
            <a:ext cx="3132137" cy="431800"/>
          </a:xfrm>
          <a:prstGeom prst="straightConnector1">
            <a:avLst/>
          </a:prstGeom>
          <a:noFill/>
          <a:ln w="9525">
            <a:solidFill>
              <a:schemeClr val="bg1">
                <a:lumMod val="5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" name="AutoShape 40"/>
          <p:cNvCxnSpPr>
            <a:cxnSpLocks noChangeShapeType="1"/>
            <a:endCxn id="47" idx="0"/>
          </p:cNvCxnSpPr>
          <p:nvPr/>
        </p:nvCxnSpPr>
        <p:spPr bwMode="auto">
          <a:xfrm flipH="1">
            <a:off x="3857625" y="4349750"/>
            <a:ext cx="3152775" cy="427038"/>
          </a:xfrm>
          <a:prstGeom prst="straightConnector1">
            <a:avLst/>
          </a:prstGeom>
          <a:noFill/>
          <a:ln w="9525">
            <a:solidFill>
              <a:schemeClr val="bg1">
                <a:lumMod val="5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" name="AutoShape 74"/>
          <p:cNvCxnSpPr>
            <a:cxnSpLocks noChangeShapeType="1"/>
            <a:endCxn id="36" idx="0"/>
          </p:cNvCxnSpPr>
          <p:nvPr/>
        </p:nvCxnSpPr>
        <p:spPr bwMode="auto">
          <a:xfrm>
            <a:off x="2271713" y="4349750"/>
            <a:ext cx="2382837" cy="427038"/>
          </a:xfrm>
          <a:prstGeom prst="straightConnector1">
            <a:avLst/>
          </a:prstGeom>
          <a:noFill/>
          <a:ln w="9525">
            <a:solidFill>
              <a:schemeClr val="bg1">
                <a:lumMod val="5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" name="AutoShape 74"/>
          <p:cNvCxnSpPr>
            <a:cxnSpLocks noChangeShapeType="1"/>
            <a:stCxn id="17" idx="2"/>
          </p:cNvCxnSpPr>
          <p:nvPr/>
        </p:nvCxnSpPr>
        <p:spPr bwMode="auto">
          <a:xfrm>
            <a:off x="3074988" y="4338638"/>
            <a:ext cx="2492375" cy="438150"/>
          </a:xfrm>
          <a:prstGeom prst="straightConnector1">
            <a:avLst/>
          </a:prstGeom>
          <a:noFill/>
          <a:ln w="9525">
            <a:solidFill>
              <a:schemeClr val="bg1">
                <a:lumMod val="5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5" name="AutoShape 74"/>
          <p:cNvCxnSpPr>
            <a:cxnSpLocks noChangeShapeType="1"/>
            <a:endCxn id="44" idx="0"/>
          </p:cNvCxnSpPr>
          <p:nvPr/>
        </p:nvCxnSpPr>
        <p:spPr bwMode="auto">
          <a:xfrm>
            <a:off x="4637088" y="4349750"/>
            <a:ext cx="1612900" cy="427038"/>
          </a:xfrm>
          <a:prstGeom prst="straightConnector1">
            <a:avLst/>
          </a:prstGeom>
          <a:noFill/>
          <a:ln w="9525">
            <a:solidFill>
              <a:schemeClr val="bg1">
                <a:lumMod val="5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" name="AutoShape 74"/>
          <p:cNvCxnSpPr>
            <a:cxnSpLocks noChangeShapeType="1"/>
          </p:cNvCxnSpPr>
          <p:nvPr/>
        </p:nvCxnSpPr>
        <p:spPr bwMode="auto">
          <a:xfrm>
            <a:off x="5421313" y="4349750"/>
            <a:ext cx="1749425" cy="427038"/>
          </a:xfrm>
          <a:prstGeom prst="straightConnector1">
            <a:avLst/>
          </a:prstGeom>
          <a:noFill/>
          <a:ln w="9525">
            <a:solidFill>
              <a:schemeClr val="bg1">
                <a:lumMod val="5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332" name="Text Box 7"/>
          <p:cNvSpPr txBox="1">
            <a:spLocks noChangeArrowheads="1"/>
          </p:cNvSpPr>
          <p:nvPr/>
        </p:nvSpPr>
        <p:spPr bwMode="auto">
          <a:xfrm>
            <a:off x="1143000" y="5694363"/>
            <a:ext cx="685800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000</a:t>
            </a:r>
          </a:p>
        </p:txBody>
      </p:sp>
      <p:sp>
        <p:nvSpPr>
          <p:cNvPr id="12333" name="Text Box 7"/>
          <p:cNvSpPr txBox="1">
            <a:spLocks noChangeArrowheads="1"/>
          </p:cNvSpPr>
          <p:nvPr/>
        </p:nvSpPr>
        <p:spPr bwMode="auto">
          <a:xfrm>
            <a:off x="4311650" y="5694363"/>
            <a:ext cx="685800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100</a:t>
            </a:r>
          </a:p>
        </p:txBody>
      </p:sp>
      <p:sp>
        <p:nvSpPr>
          <p:cNvPr id="12334" name="Text Box 7"/>
          <p:cNvSpPr txBox="1">
            <a:spLocks noChangeArrowheads="1"/>
          </p:cNvSpPr>
          <p:nvPr/>
        </p:nvSpPr>
        <p:spPr bwMode="auto">
          <a:xfrm>
            <a:off x="5110163" y="5694363"/>
            <a:ext cx="685800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101</a:t>
            </a:r>
          </a:p>
        </p:txBody>
      </p:sp>
      <p:sp>
        <p:nvSpPr>
          <p:cNvPr id="12335" name="Text Box 7"/>
          <p:cNvSpPr txBox="1">
            <a:spLocks noChangeArrowheads="1"/>
          </p:cNvSpPr>
          <p:nvPr/>
        </p:nvSpPr>
        <p:spPr bwMode="auto">
          <a:xfrm>
            <a:off x="1941513" y="5694363"/>
            <a:ext cx="663575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001</a:t>
            </a:r>
          </a:p>
        </p:txBody>
      </p:sp>
      <p:sp>
        <p:nvSpPr>
          <p:cNvPr id="12336" name="Text Box 7"/>
          <p:cNvSpPr txBox="1">
            <a:spLocks noChangeArrowheads="1"/>
          </p:cNvSpPr>
          <p:nvPr/>
        </p:nvSpPr>
        <p:spPr bwMode="auto">
          <a:xfrm>
            <a:off x="5907088" y="5694363"/>
            <a:ext cx="685800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110</a:t>
            </a:r>
          </a:p>
        </p:txBody>
      </p:sp>
      <p:sp>
        <p:nvSpPr>
          <p:cNvPr id="12337" name="Text Box 7"/>
          <p:cNvSpPr txBox="1">
            <a:spLocks noChangeArrowheads="1"/>
          </p:cNvSpPr>
          <p:nvPr/>
        </p:nvSpPr>
        <p:spPr bwMode="auto">
          <a:xfrm>
            <a:off x="6705600" y="5694363"/>
            <a:ext cx="685800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111</a:t>
            </a:r>
          </a:p>
        </p:txBody>
      </p:sp>
      <p:sp>
        <p:nvSpPr>
          <p:cNvPr id="12338" name="Text Box 7"/>
          <p:cNvSpPr txBox="1">
            <a:spLocks noChangeArrowheads="1"/>
          </p:cNvSpPr>
          <p:nvPr/>
        </p:nvSpPr>
        <p:spPr bwMode="auto">
          <a:xfrm>
            <a:off x="2716213" y="5695950"/>
            <a:ext cx="685800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010</a:t>
            </a:r>
          </a:p>
        </p:txBody>
      </p:sp>
      <p:sp>
        <p:nvSpPr>
          <p:cNvPr id="12339" name="Text Box 7"/>
          <p:cNvSpPr txBox="1">
            <a:spLocks noChangeArrowheads="1"/>
          </p:cNvSpPr>
          <p:nvPr/>
        </p:nvSpPr>
        <p:spPr bwMode="auto">
          <a:xfrm>
            <a:off x="3514725" y="5694363"/>
            <a:ext cx="685800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011</a:t>
            </a:r>
          </a:p>
        </p:txBody>
      </p:sp>
      <p:cxnSp>
        <p:nvCxnSpPr>
          <p:cNvPr id="64" name="AutoShape 40"/>
          <p:cNvCxnSpPr>
            <a:cxnSpLocks noChangeShapeType="1"/>
            <a:endCxn id="12333" idx="0"/>
          </p:cNvCxnSpPr>
          <p:nvPr/>
        </p:nvCxnSpPr>
        <p:spPr bwMode="auto">
          <a:xfrm>
            <a:off x="1474788" y="5176838"/>
            <a:ext cx="3179762" cy="517525"/>
          </a:xfrm>
          <a:prstGeom prst="straightConnector1">
            <a:avLst/>
          </a:prstGeom>
          <a:noFill/>
          <a:ln w="9525">
            <a:solidFill>
              <a:schemeClr val="bg1">
                <a:lumMod val="5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5" name="AutoShape 40"/>
          <p:cNvCxnSpPr>
            <a:cxnSpLocks noChangeShapeType="1"/>
            <a:endCxn id="12334" idx="0"/>
          </p:cNvCxnSpPr>
          <p:nvPr/>
        </p:nvCxnSpPr>
        <p:spPr bwMode="auto">
          <a:xfrm>
            <a:off x="3059113" y="5178425"/>
            <a:ext cx="2393950" cy="515938"/>
          </a:xfrm>
          <a:prstGeom prst="straightConnector1">
            <a:avLst/>
          </a:prstGeom>
          <a:noFill/>
          <a:ln w="9525">
            <a:solidFill>
              <a:schemeClr val="bg1">
                <a:lumMod val="5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6" name="AutoShape 40"/>
          <p:cNvCxnSpPr>
            <a:cxnSpLocks noChangeShapeType="1"/>
            <a:endCxn id="12336" idx="0"/>
          </p:cNvCxnSpPr>
          <p:nvPr/>
        </p:nvCxnSpPr>
        <p:spPr bwMode="auto">
          <a:xfrm>
            <a:off x="5421313" y="5180013"/>
            <a:ext cx="828675" cy="514350"/>
          </a:xfrm>
          <a:prstGeom prst="straightConnector1">
            <a:avLst/>
          </a:prstGeom>
          <a:noFill/>
          <a:ln w="9525">
            <a:solidFill>
              <a:schemeClr val="bg1">
                <a:lumMod val="5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7" name="AutoShape 40"/>
          <p:cNvCxnSpPr>
            <a:cxnSpLocks noChangeShapeType="1"/>
            <a:endCxn id="12337" idx="0"/>
          </p:cNvCxnSpPr>
          <p:nvPr/>
        </p:nvCxnSpPr>
        <p:spPr bwMode="auto">
          <a:xfrm>
            <a:off x="6248400" y="5180013"/>
            <a:ext cx="800100" cy="514350"/>
          </a:xfrm>
          <a:prstGeom prst="straightConnector1">
            <a:avLst/>
          </a:prstGeom>
          <a:noFill/>
          <a:ln w="9525">
            <a:solidFill>
              <a:schemeClr val="bg1">
                <a:lumMod val="5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8" name="AutoShape 40"/>
          <p:cNvCxnSpPr>
            <a:cxnSpLocks noChangeShapeType="1"/>
            <a:endCxn id="12332" idx="0"/>
          </p:cNvCxnSpPr>
          <p:nvPr/>
        </p:nvCxnSpPr>
        <p:spPr bwMode="auto">
          <a:xfrm flipH="1">
            <a:off x="1485900" y="5176838"/>
            <a:ext cx="765175" cy="517525"/>
          </a:xfrm>
          <a:prstGeom prst="straightConnector1">
            <a:avLst/>
          </a:prstGeom>
          <a:noFill/>
          <a:ln w="9525">
            <a:solidFill>
              <a:schemeClr val="bg1">
                <a:lumMod val="5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9" name="AutoShape 40"/>
          <p:cNvCxnSpPr>
            <a:cxnSpLocks noChangeShapeType="1"/>
            <a:endCxn id="12335" idx="0"/>
          </p:cNvCxnSpPr>
          <p:nvPr/>
        </p:nvCxnSpPr>
        <p:spPr bwMode="auto">
          <a:xfrm flipH="1">
            <a:off x="2273300" y="5178425"/>
            <a:ext cx="1598613" cy="515938"/>
          </a:xfrm>
          <a:prstGeom prst="straightConnector1">
            <a:avLst/>
          </a:prstGeom>
          <a:noFill/>
          <a:ln w="9525">
            <a:solidFill>
              <a:schemeClr val="bg1">
                <a:lumMod val="5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0" name="AutoShape 40"/>
          <p:cNvCxnSpPr>
            <a:cxnSpLocks noChangeShapeType="1"/>
            <a:endCxn id="12338" idx="0"/>
          </p:cNvCxnSpPr>
          <p:nvPr/>
        </p:nvCxnSpPr>
        <p:spPr bwMode="auto">
          <a:xfrm flipH="1">
            <a:off x="3059113" y="5180013"/>
            <a:ext cx="1577975" cy="515937"/>
          </a:xfrm>
          <a:prstGeom prst="straightConnector1">
            <a:avLst/>
          </a:prstGeom>
          <a:noFill/>
          <a:ln w="9525">
            <a:solidFill>
              <a:schemeClr val="bg1">
                <a:lumMod val="5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" name="AutoShape 40"/>
          <p:cNvCxnSpPr>
            <a:cxnSpLocks noChangeShapeType="1"/>
            <a:endCxn id="12339" idx="0"/>
          </p:cNvCxnSpPr>
          <p:nvPr/>
        </p:nvCxnSpPr>
        <p:spPr bwMode="auto">
          <a:xfrm flipH="1">
            <a:off x="3857625" y="5194300"/>
            <a:ext cx="3190875" cy="500063"/>
          </a:xfrm>
          <a:prstGeom prst="straightConnector1">
            <a:avLst/>
          </a:prstGeom>
          <a:noFill/>
          <a:ln w="9525">
            <a:solidFill>
              <a:schemeClr val="bg1">
                <a:lumMod val="5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C3F615-E82D-4158-B7FC-AE38D907AC67}" type="slidenum">
              <a:rPr lang="en-US" smtClean="0"/>
              <a:pPr>
                <a:defRPr/>
              </a:pPr>
              <a:t>83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271153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Radix Sort</a:t>
            </a:r>
          </a:p>
        </p:txBody>
      </p:sp>
      <p:sp>
        <p:nvSpPr>
          <p:cNvPr id="13315" name="Text Box 7"/>
          <p:cNvSpPr txBox="1">
            <a:spLocks noChangeArrowheads="1"/>
          </p:cNvSpPr>
          <p:nvPr/>
        </p:nvSpPr>
        <p:spPr bwMode="auto">
          <a:xfrm>
            <a:off x="1143000" y="2971800"/>
            <a:ext cx="685800" cy="4000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4</a:t>
            </a:r>
          </a:p>
        </p:txBody>
      </p:sp>
      <p:sp>
        <p:nvSpPr>
          <p:cNvPr id="13316" name="Text Box 7"/>
          <p:cNvSpPr txBox="1">
            <a:spLocks noChangeArrowheads="1"/>
          </p:cNvSpPr>
          <p:nvPr/>
        </p:nvSpPr>
        <p:spPr bwMode="auto">
          <a:xfrm>
            <a:off x="1938338" y="2971800"/>
            <a:ext cx="685800" cy="4000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7</a:t>
            </a:r>
          </a:p>
        </p:txBody>
      </p:sp>
      <p:sp>
        <p:nvSpPr>
          <p:cNvPr id="13317" name="Text Box 7"/>
          <p:cNvSpPr txBox="1">
            <a:spLocks noChangeArrowheads="1"/>
          </p:cNvSpPr>
          <p:nvPr/>
        </p:nvSpPr>
        <p:spPr bwMode="auto">
          <a:xfrm>
            <a:off x="2732088" y="2971800"/>
            <a:ext cx="685800" cy="4000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2</a:t>
            </a:r>
          </a:p>
        </p:txBody>
      </p:sp>
      <p:sp>
        <p:nvSpPr>
          <p:cNvPr id="13318" name="Text Box 7"/>
          <p:cNvSpPr txBox="1">
            <a:spLocks noChangeArrowheads="1"/>
          </p:cNvSpPr>
          <p:nvPr/>
        </p:nvSpPr>
        <p:spPr bwMode="auto">
          <a:xfrm>
            <a:off x="3527425" y="2971800"/>
            <a:ext cx="685800" cy="4000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6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4321175" y="2976563"/>
            <a:ext cx="685800" cy="4000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3</a:t>
            </a:r>
          </a:p>
        </p:txBody>
      </p:sp>
      <p:sp>
        <p:nvSpPr>
          <p:cNvPr id="13320" name="Text Box 7"/>
          <p:cNvSpPr txBox="1">
            <a:spLocks noChangeArrowheads="1"/>
          </p:cNvSpPr>
          <p:nvPr/>
        </p:nvSpPr>
        <p:spPr bwMode="auto">
          <a:xfrm>
            <a:off x="5116513" y="2976563"/>
            <a:ext cx="685800" cy="4000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5</a:t>
            </a:r>
          </a:p>
        </p:txBody>
      </p:sp>
      <p:sp>
        <p:nvSpPr>
          <p:cNvPr id="13321" name="Text Box 7"/>
          <p:cNvSpPr txBox="1">
            <a:spLocks noChangeArrowheads="1"/>
          </p:cNvSpPr>
          <p:nvPr/>
        </p:nvSpPr>
        <p:spPr bwMode="auto">
          <a:xfrm>
            <a:off x="5910263" y="2976563"/>
            <a:ext cx="685800" cy="4000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1</a:t>
            </a:r>
          </a:p>
        </p:txBody>
      </p:sp>
      <p:sp>
        <p:nvSpPr>
          <p:cNvPr id="13322" name="Text Box 7"/>
          <p:cNvSpPr txBox="1">
            <a:spLocks noChangeArrowheads="1"/>
          </p:cNvSpPr>
          <p:nvPr/>
        </p:nvSpPr>
        <p:spPr bwMode="auto">
          <a:xfrm>
            <a:off x="6705600" y="2976563"/>
            <a:ext cx="685800" cy="4000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0</a:t>
            </a: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1143000" y="3938588"/>
            <a:ext cx="685800" cy="4000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4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1938338" y="3938588"/>
            <a:ext cx="685800" cy="4000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2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2732088" y="3938588"/>
            <a:ext cx="685800" cy="4000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6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3527425" y="3938588"/>
            <a:ext cx="685800" cy="4000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4321175" y="3943350"/>
            <a:ext cx="685800" cy="4000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7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20" name="Text Box 7"/>
          <p:cNvSpPr txBox="1">
            <a:spLocks noChangeArrowheads="1"/>
          </p:cNvSpPr>
          <p:nvPr/>
        </p:nvSpPr>
        <p:spPr bwMode="auto">
          <a:xfrm>
            <a:off x="5116513" y="3943350"/>
            <a:ext cx="685800" cy="4000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3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5910263" y="3943350"/>
            <a:ext cx="685800" cy="4000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5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22" name="Text Box 7"/>
          <p:cNvSpPr txBox="1">
            <a:spLocks noChangeArrowheads="1"/>
          </p:cNvSpPr>
          <p:nvPr/>
        </p:nvSpPr>
        <p:spPr bwMode="auto">
          <a:xfrm>
            <a:off x="6705600" y="3943350"/>
            <a:ext cx="685800" cy="4000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cxnSp>
        <p:nvCxnSpPr>
          <p:cNvPr id="23" name="AutoShape 74"/>
          <p:cNvCxnSpPr>
            <a:cxnSpLocks noChangeShapeType="1"/>
            <a:endCxn id="19" idx="0"/>
          </p:cNvCxnSpPr>
          <p:nvPr/>
        </p:nvCxnSpPr>
        <p:spPr bwMode="auto">
          <a:xfrm>
            <a:off x="2314575" y="3376613"/>
            <a:ext cx="2349500" cy="566737"/>
          </a:xfrm>
          <a:prstGeom prst="straightConnector1">
            <a:avLst/>
          </a:prstGeom>
          <a:noFill/>
          <a:ln w="9525">
            <a:solidFill>
              <a:schemeClr val="bg1">
                <a:lumMod val="5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AutoShape 40"/>
          <p:cNvCxnSpPr>
            <a:cxnSpLocks noChangeShapeType="1"/>
            <a:endCxn id="15" idx="0"/>
          </p:cNvCxnSpPr>
          <p:nvPr/>
        </p:nvCxnSpPr>
        <p:spPr bwMode="auto">
          <a:xfrm>
            <a:off x="1485900" y="3371850"/>
            <a:ext cx="0" cy="566738"/>
          </a:xfrm>
          <a:prstGeom prst="straightConnector1">
            <a:avLst/>
          </a:prstGeom>
          <a:noFill/>
          <a:ln w="9525">
            <a:solidFill>
              <a:schemeClr val="bg1">
                <a:lumMod val="5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AutoShape 40"/>
          <p:cNvCxnSpPr>
            <a:cxnSpLocks noChangeShapeType="1"/>
            <a:endCxn id="16" idx="0"/>
          </p:cNvCxnSpPr>
          <p:nvPr/>
        </p:nvCxnSpPr>
        <p:spPr bwMode="auto">
          <a:xfrm flipH="1">
            <a:off x="2281238" y="3376613"/>
            <a:ext cx="793750" cy="561975"/>
          </a:xfrm>
          <a:prstGeom prst="straightConnector1">
            <a:avLst/>
          </a:prstGeom>
          <a:noFill/>
          <a:ln w="9525">
            <a:solidFill>
              <a:schemeClr val="bg1">
                <a:lumMod val="5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" name="AutoShape 40"/>
          <p:cNvCxnSpPr>
            <a:cxnSpLocks noChangeShapeType="1"/>
            <a:endCxn id="17" idx="0"/>
          </p:cNvCxnSpPr>
          <p:nvPr/>
        </p:nvCxnSpPr>
        <p:spPr bwMode="auto">
          <a:xfrm flipH="1">
            <a:off x="3074988" y="3376613"/>
            <a:ext cx="830262" cy="561975"/>
          </a:xfrm>
          <a:prstGeom prst="straightConnector1">
            <a:avLst/>
          </a:prstGeom>
          <a:noFill/>
          <a:ln w="9525">
            <a:solidFill>
              <a:schemeClr val="bg1">
                <a:lumMod val="5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" name="AutoShape 40"/>
          <p:cNvCxnSpPr>
            <a:cxnSpLocks noChangeShapeType="1"/>
            <a:endCxn id="18" idx="0"/>
          </p:cNvCxnSpPr>
          <p:nvPr/>
        </p:nvCxnSpPr>
        <p:spPr bwMode="auto">
          <a:xfrm flipH="1">
            <a:off x="3870325" y="3376613"/>
            <a:ext cx="3178175" cy="561975"/>
          </a:xfrm>
          <a:prstGeom prst="straightConnector1">
            <a:avLst/>
          </a:prstGeom>
          <a:noFill/>
          <a:ln w="9525">
            <a:solidFill>
              <a:schemeClr val="bg1">
                <a:lumMod val="5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AutoShape 74"/>
          <p:cNvCxnSpPr>
            <a:cxnSpLocks noChangeShapeType="1"/>
          </p:cNvCxnSpPr>
          <p:nvPr/>
        </p:nvCxnSpPr>
        <p:spPr bwMode="auto">
          <a:xfrm>
            <a:off x="4637088" y="3376613"/>
            <a:ext cx="822325" cy="561975"/>
          </a:xfrm>
          <a:prstGeom prst="straightConnector1">
            <a:avLst/>
          </a:prstGeom>
          <a:noFill/>
          <a:ln w="9525">
            <a:solidFill>
              <a:schemeClr val="bg1">
                <a:lumMod val="5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" name="AutoShape 74"/>
          <p:cNvCxnSpPr>
            <a:cxnSpLocks noChangeShapeType="1"/>
            <a:endCxn id="21" idx="0"/>
          </p:cNvCxnSpPr>
          <p:nvPr/>
        </p:nvCxnSpPr>
        <p:spPr bwMode="auto">
          <a:xfrm>
            <a:off x="5421313" y="3376613"/>
            <a:ext cx="831850" cy="566737"/>
          </a:xfrm>
          <a:prstGeom prst="straightConnector1">
            <a:avLst/>
          </a:prstGeom>
          <a:noFill/>
          <a:ln w="9525">
            <a:solidFill>
              <a:schemeClr val="bg1">
                <a:lumMod val="5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" name="AutoShape 74"/>
          <p:cNvCxnSpPr>
            <a:cxnSpLocks noChangeShapeType="1"/>
            <a:endCxn id="22" idx="0"/>
          </p:cNvCxnSpPr>
          <p:nvPr/>
        </p:nvCxnSpPr>
        <p:spPr bwMode="auto">
          <a:xfrm>
            <a:off x="6216650" y="3376613"/>
            <a:ext cx="831850" cy="566737"/>
          </a:xfrm>
          <a:prstGeom prst="straightConnector1">
            <a:avLst/>
          </a:prstGeom>
          <a:noFill/>
          <a:ln w="9525">
            <a:solidFill>
              <a:schemeClr val="bg1">
                <a:lumMod val="5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39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685800"/>
          </a:xfrm>
        </p:spPr>
        <p:txBody>
          <a:bodyPr/>
          <a:lstStyle/>
          <a:p>
            <a:r>
              <a:rPr lang="en-US" smtClean="0"/>
              <a:t>Completed:</a:t>
            </a:r>
          </a:p>
        </p:txBody>
      </p:sp>
      <p:sp>
        <p:nvSpPr>
          <p:cNvPr id="34" name="Text Box 7"/>
          <p:cNvSpPr txBox="1">
            <a:spLocks noChangeArrowheads="1"/>
          </p:cNvSpPr>
          <p:nvPr/>
        </p:nvSpPr>
        <p:spPr bwMode="auto">
          <a:xfrm>
            <a:off x="1143000" y="4776788"/>
            <a:ext cx="685800" cy="4000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4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36" name="Text Box 7"/>
          <p:cNvSpPr txBox="1">
            <a:spLocks noChangeArrowheads="1"/>
          </p:cNvSpPr>
          <p:nvPr/>
        </p:nvSpPr>
        <p:spPr bwMode="auto">
          <a:xfrm>
            <a:off x="4311650" y="4776788"/>
            <a:ext cx="685800" cy="4000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2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38" name="Text Box 7"/>
          <p:cNvSpPr txBox="1">
            <a:spLocks noChangeArrowheads="1"/>
          </p:cNvSpPr>
          <p:nvPr/>
        </p:nvSpPr>
        <p:spPr bwMode="auto">
          <a:xfrm>
            <a:off x="5110163" y="4776788"/>
            <a:ext cx="685800" cy="4000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6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42" name="Text Box 7"/>
          <p:cNvSpPr txBox="1">
            <a:spLocks noChangeArrowheads="1"/>
          </p:cNvSpPr>
          <p:nvPr/>
        </p:nvSpPr>
        <p:spPr bwMode="auto">
          <a:xfrm>
            <a:off x="1941513" y="4776788"/>
            <a:ext cx="663575" cy="4000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44" name="Text Box 7"/>
          <p:cNvSpPr txBox="1">
            <a:spLocks noChangeArrowheads="1"/>
          </p:cNvSpPr>
          <p:nvPr/>
        </p:nvSpPr>
        <p:spPr bwMode="auto">
          <a:xfrm>
            <a:off x="5907088" y="4776788"/>
            <a:ext cx="685800" cy="4000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7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45" name="Text Box 7"/>
          <p:cNvSpPr txBox="1">
            <a:spLocks noChangeArrowheads="1"/>
          </p:cNvSpPr>
          <p:nvPr/>
        </p:nvSpPr>
        <p:spPr bwMode="auto">
          <a:xfrm>
            <a:off x="6705600" y="4776788"/>
            <a:ext cx="685800" cy="4000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3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46" name="Text Box 7"/>
          <p:cNvSpPr txBox="1">
            <a:spLocks noChangeArrowheads="1"/>
          </p:cNvSpPr>
          <p:nvPr/>
        </p:nvSpPr>
        <p:spPr bwMode="auto">
          <a:xfrm>
            <a:off x="2716213" y="4778375"/>
            <a:ext cx="685800" cy="4000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5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47" name="Text Box 7"/>
          <p:cNvSpPr txBox="1">
            <a:spLocks noChangeArrowheads="1"/>
          </p:cNvSpPr>
          <p:nvPr/>
        </p:nvSpPr>
        <p:spPr bwMode="auto">
          <a:xfrm>
            <a:off x="3514725" y="4776788"/>
            <a:ext cx="685800" cy="4000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cxnSp>
        <p:nvCxnSpPr>
          <p:cNvPr id="48" name="AutoShape 40"/>
          <p:cNvCxnSpPr>
            <a:cxnSpLocks noChangeShapeType="1"/>
            <a:stCxn id="15" idx="2"/>
            <a:endCxn id="34" idx="0"/>
          </p:cNvCxnSpPr>
          <p:nvPr/>
        </p:nvCxnSpPr>
        <p:spPr bwMode="auto">
          <a:xfrm>
            <a:off x="1485900" y="4338638"/>
            <a:ext cx="0" cy="438150"/>
          </a:xfrm>
          <a:prstGeom prst="straightConnector1">
            <a:avLst/>
          </a:prstGeom>
          <a:noFill/>
          <a:ln w="9525">
            <a:solidFill>
              <a:schemeClr val="bg1">
                <a:lumMod val="5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" name="AutoShape 40"/>
          <p:cNvCxnSpPr>
            <a:cxnSpLocks noChangeShapeType="1"/>
            <a:endCxn id="42" idx="0"/>
          </p:cNvCxnSpPr>
          <p:nvPr/>
        </p:nvCxnSpPr>
        <p:spPr bwMode="auto">
          <a:xfrm flipH="1">
            <a:off x="2273300" y="4338638"/>
            <a:ext cx="1597025" cy="438150"/>
          </a:xfrm>
          <a:prstGeom prst="straightConnector1">
            <a:avLst/>
          </a:prstGeom>
          <a:noFill/>
          <a:ln w="9525">
            <a:solidFill>
              <a:schemeClr val="bg1">
                <a:lumMod val="5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" name="AutoShape 40"/>
          <p:cNvCxnSpPr>
            <a:cxnSpLocks noChangeShapeType="1"/>
            <a:endCxn id="46" idx="0"/>
          </p:cNvCxnSpPr>
          <p:nvPr/>
        </p:nvCxnSpPr>
        <p:spPr bwMode="auto">
          <a:xfrm flipH="1">
            <a:off x="3059113" y="4346575"/>
            <a:ext cx="3132137" cy="431800"/>
          </a:xfrm>
          <a:prstGeom prst="straightConnector1">
            <a:avLst/>
          </a:prstGeom>
          <a:noFill/>
          <a:ln w="9525">
            <a:solidFill>
              <a:schemeClr val="bg1">
                <a:lumMod val="5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" name="AutoShape 40"/>
          <p:cNvCxnSpPr>
            <a:cxnSpLocks noChangeShapeType="1"/>
            <a:endCxn id="47" idx="0"/>
          </p:cNvCxnSpPr>
          <p:nvPr/>
        </p:nvCxnSpPr>
        <p:spPr bwMode="auto">
          <a:xfrm flipH="1">
            <a:off x="3857625" y="4349750"/>
            <a:ext cx="3152775" cy="427038"/>
          </a:xfrm>
          <a:prstGeom prst="straightConnector1">
            <a:avLst/>
          </a:prstGeom>
          <a:noFill/>
          <a:ln w="9525">
            <a:solidFill>
              <a:schemeClr val="bg1">
                <a:lumMod val="5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" name="AutoShape 74"/>
          <p:cNvCxnSpPr>
            <a:cxnSpLocks noChangeShapeType="1"/>
            <a:endCxn id="36" idx="0"/>
          </p:cNvCxnSpPr>
          <p:nvPr/>
        </p:nvCxnSpPr>
        <p:spPr bwMode="auto">
          <a:xfrm>
            <a:off x="2271713" y="4349750"/>
            <a:ext cx="2382837" cy="427038"/>
          </a:xfrm>
          <a:prstGeom prst="straightConnector1">
            <a:avLst/>
          </a:prstGeom>
          <a:noFill/>
          <a:ln w="9525">
            <a:solidFill>
              <a:schemeClr val="bg1">
                <a:lumMod val="5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" name="AutoShape 74"/>
          <p:cNvCxnSpPr>
            <a:cxnSpLocks noChangeShapeType="1"/>
            <a:stCxn id="17" idx="2"/>
          </p:cNvCxnSpPr>
          <p:nvPr/>
        </p:nvCxnSpPr>
        <p:spPr bwMode="auto">
          <a:xfrm>
            <a:off x="3074988" y="4338638"/>
            <a:ext cx="2492375" cy="438150"/>
          </a:xfrm>
          <a:prstGeom prst="straightConnector1">
            <a:avLst/>
          </a:prstGeom>
          <a:noFill/>
          <a:ln w="9525">
            <a:solidFill>
              <a:schemeClr val="bg1">
                <a:lumMod val="5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5" name="AutoShape 74"/>
          <p:cNvCxnSpPr>
            <a:cxnSpLocks noChangeShapeType="1"/>
            <a:endCxn id="44" idx="0"/>
          </p:cNvCxnSpPr>
          <p:nvPr/>
        </p:nvCxnSpPr>
        <p:spPr bwMode="auto">
          <a:xfrm>
            <a:off x="4637088" y="4349750"/>
            <a:ext cx="1612900" cy="427038"/>
          </a:xfrm>
          <a:prstGeom prst="straightConnector1">
            <a:avLst/>
          </a:prstGeom>
          <a:noFill/>
          <a:ln w="9525">
            <a:solidFill>
              <a:schemeClr val="bg1">
                <a:lumMod val="5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" name="AutoShape 74"/>
          <p:cNvCxnSpPr>
            <a:cxnSpLocks noChangeShapeType="1"/>
          </p:cNvCxnSpPr>
          <p:nvPr/>
        </p:nvCxnSpPr>
        <p:spPr bwMode="auto">
          <a:xfrm>
            <a:off x="5421313" y="4349750"/>
            <a:ext cx="1749425" cy="427038"/>
          </a:xfrm>
          <a:prstGeom prst="straightConnector1">
            <a:avLst/>
          </a:prstGeom>
          <a:noFill/>
          <a:ln w="9525">
            <a:solidFill>
              <a:schemeClr val="bg1">
                <a:lumMod val="5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56" name="Text Box 7"/>
          <p:cNvSpPr txBox="1">
            <a:spLocks noChangeArrowheads="1"/>
          </p:cNvSpPr>
          <p:nvPr/>
        </p:nvSpPr>
        <p:spPr bwMode="auto">
          <a:xfrm>
            <a:off x="1143000" y="5694363"/>
            <a:ext cx="685800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0</a:t>
            </a:r>
          </a:p>
        </p:txBody>
      </p:sp>
      <p:sp>
        <p:nvSpPr>
          <p:cNvPr id="13357" name="Text Box 7"/>
          <p:cNvSpPr txBox="1">
            <a:spLocks noChangeArrowheads="1"/>
          </p:cNvSpPr>
          <p:nvPr/>
        </p:nvSpPr>
        <p:spPr bwMode="auto">
          <a:xfrm>
            <a:off x="4311650" y="5694363"/>
            <a:ext cx="685800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4</a:t>
            </a:r>
          </a:p>
        </p:txBody>
      </p:sp>
      <p:sp>
        <p:nvSpPr>
          <p:cNvPr id="13358" name="Text Box 7"/>
          <p:cNvSpPr txBox="1">
            <a:spLocks noChangeArrowheads="1"/>
          </p:cNvSpPr>
          <p:nvPr/>
        </p:nvSpPr>
        <p:spPr bwMode="auto">
          <a:xfrm>
            <a:off x="5110163" y="5694363"/>
            <a:ext cx="685800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5</a:t>
            </a:r>
          </a:p>
        </p:txBody>
      </p:sp>
      <p:sp>
        <p:nvSpPr>
          <p:cNvPr id="13359" name="Text Box 7"/>
          <p:cNvSpPr txBox="1">
            <a:spLocks noChangeArrowheads="1"/>
          </p:cNvSpPr>
          <p:nvPr/>
        </p:nvSpPr>
        <p:spPr bwMode="auto">
          <a:xfrm>
            <a:off x="1941513" y="5694363"/>
            <a:ext cx="663575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1</a:t>
            </a:r>
          </a:p>
        </p:txBody>
      </p:sp>
      <p:sp>
        <p:nvSpPr>
          <p:cNvPr id="13360" name="Text Box 7"/>
          <p:cNvSpPr txBox="1">
            <a:spLocks noChangeArrowheads="1"/>
          </p:cNvSpPr>
          <p:nvPr/>
        </p:nvSpPr>
        <p:spPr bwMode="auto">
          <a:xfrm>
            <a:off x="5907088" y="5694363"/>
            <a:ext cx="685800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6</a:t>
            </a:r>
          </a:p>
        </p:txBody>
      </p:sp>
      <p:sp>
        <p:nvSpPr>
          <p:cNvPr id="13361" name="Text Box 7"/>
          <p:cNvSpPr txBox="1">
            <a:spLocks noChangeArrowheads="1"/>
          </p:cNvSpPr>
          <p:nvPr/>
        </p:nvSpPr>
        <p:spPr bwMode="auto">
          <a:xfrm>
            <a:off x="6705600" y="5694363"/>
            <a:ext cx="685800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7</a:t>
            </a:r>
          </a:p>
        </p:txBody>
      </p:sp>
      <p:sp>
        <p:nvSpPr>
          <p:cNvPr id="13362" name="Text Box 7"/>
          <p:cNvSpPr txBox="1">
            <a:spLocks noChangeArrowheads="1"/>
          </p:cNvSpPr>
          <p:nvPr/>
        </p:nvSpPr>
        <p:spPr bwMode="auto">
          <a:xfrm>
            <a:off x="2716213" y="5695950"/>
            <a:ext cx="685800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2</a:t>
            </a:r>
          </a:p>
        </p:txBody>
      </p:sp>
      <p:sp>
        <p:nvSpPr>
          <p:cNvPr id="13363" name="Text Box 7"/>
          <p:cNvSpPr txBox="1">
            <a:spLocks noChangeArrowheads="1"/>
          </p:cNvSpPr>
          <p:nvPr/>
        </p:nvSpPr>
        <p:spPr bwMode="auto">
          <a:xfrm>
            <a:off x="3514725" y="5694363"/>
            <a:ext cx="685800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3</a:t>
            </a:r>
          </a:p>
        </p:txBody>
      </p:sp>
      <p:cxnSp>
        <p:nvCxnSpPr>
          <p:cNvPr id="64" name="AutoShape 40"/>
          <p:cNvCxnSpPr>
            <a:cxnSpLocks noChangeShapeType="1"/>
            <a:endCxn id="13357" idx="0"/>
          </p:cNvCxnSpPr>
          <p:nvPr/>
        </p:nvCxnSpPr>
        <p:spPr bwMode="auto">
          <a:xfrm>
            <a:off x="1474788" y="5176838"/>
            <a:ext cx="3179762" cy="517525"/>
          </a:xfrm>
          <a:prstGeom prst="straightConnector1">
            <a:avLst/>
          </a:prstGeom>
          <a:noFill/>
          <a:ln w="9525">
            <a:solidFill>
              <a:schemeClr val="bg1">
                <a:lumMod val="5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5" name="AutoShape 40"/>
          <p:cNvCxnSpPr>
            <a:cxnSpLocks noChangeShapeType="1"/>
            <a:endCxn id="13358" idx="0"/>
          </p:cNvCxnSpPr>
          <p:nvPr/>
        </p:nvCxnSpPr>
        <p:spPr bwMode="auto">
          <a:xfrm>
            <a:off x="3059113" y="5178425"/>
            <a:ext cx="2393950" cy="515938"/>
          </a:xfrm>
          <a:prstGeom prst="straightConnector1">
            <a:avLst/>
          </a:prstGeom>
          <a:noFill/>
          <a:ln w="9525">
            <a:solidFill>
              <a:schemeClr val="bg1">
                <a:lumMod val="5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6" name="AutoShape 40"/>
          <p:cNvCxnSpPr>
            <a:cxnSpLocks noChangeShapeType="1"/>
            <a:endCxn id="13360" idx="0"/>
          </p:cNvCxnSpPr>
          <p:nvPr/>
        </p:nvCxnSpPr>
        <p:spPr bwMode="auto">
          <a:xfrm>
            <a:off x="5421313" y="5180013"/>
            <a:ext cx="828675" cy="514350"/>
          </a:xfrm>
          <a:prstGeom prst="straightConnector1">
            <a:avLst/>
          </a:prstGeom>
          <a:noFill/>
          <a:ln w="9525">
            <a:solidFill>
              <a:schemeClr val="bg1">
                <a:lumMod val="5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7" name="AutoShape 40"/>
          <p:cNvCxnSpPr>
            <a:cxnSpLocks noChangeShapeType="1"/>
            <a:endCxn id="13361" idx="0"/>
          </p:cNvCxnSpPr>
          <p:nvPr/>
        </p:nvCxnSpPr>
        <p:spPr bwMode="auto">
          <a:xfrm>
            <a:off x="6248400" y="5180013"/>
            <a:ext cx="800100" cy="514350"/>
          </a:xfrm>
          <a:prstGeom prst="straightConnector1">
            <a:avLst/>
          </a:prstGeom>
          <a:noFill/>
          <a:ln w="9525">
            <a:solidFill>
              <a:schemeClr val="bg1">
                <a:lumMod val="5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8" name="AutoShape 40"/>
          <p:cNvCxnSpPr>
            <a:cxnSpLocks noChangeShapeType="1"/>
            <a:endCxn id="13356" idx="0"/>
          </p:cNvCxnSpPr>
          <p:nvPr/>
        </p:nvCxnSpPr>
        <p:spPr bwMode="auto">
          <a:xfrm flipH="1">
            <a:off x="1485900" y="5176838"/>
            <a:ext cx="765175" cy="517525"/>
          </a:xfrm>
          <a:prstGeom prst="straightConnector1">
            <a:avLst/>
          </a:prstGeom>
          <a:noFill/>
          <a:ln w="9525">
            <a:solidFill>
              <a:schemeClr val="bg1">
                <a:lumMod val="5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9" name="AutoShape 40"/>
          <p:cNvCxnSpPr>
            <a:cxnSpLocks noChangeShapeType="1"/>
            <a:endCxn id="13359" idx="0"/>
          </p:cNvCxnSpPr>
          <p:nvPr/>
        </p:nvCxnSpPr>
        <p:spPr bwMode="auto">
          <a:xfrm flipH="1">
            <a:off x="2273300" y="5178425"/>
            <a:ext cx="1598613" cy="515938"/>
          </a:xfrm>
          <a:prstGeom prst="straightConnector1">
            <a:avLst/>
          </a:prstGeom>
          <a:noFill/>
          <a:ln w="9525">
            <a:solidFill>
              <a:schemeClr val="bg1">
                <a:lumMod val="5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0" name="AutoShape 40"/>
          <p:cNvCxnSpPr>
            <a:cxnSpLocks noChangeShapeType="1"/>
            <a:endCxn id="13362" idx="0"/>
          </p:cNvCxnSpPr>
          <p:nvPr/>
        </p:nvCxnSpPr>
        <p:spPr bwMode="auto">
          <a:xfrm flipH="1">
            <a:off x="3059113" y="5180013"/>
            <a:ext cx="1577975" cy="515937"/>
          </a:xfrm>
          <a:prstGeom prst="straightConnector1">
            <a:avLst/>
          </a:prstGeom>
          <a:noFill/>
          <a:ln w="9525">
            <a:solidFill>
              <a:schemeClr val="bg1">
                <a:lumMod val="5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" name="AutoShape 40"/>
          <p:cNvCxnSpPr>
            <a:cxnSpLocks noChangeShapeType="1"/>
            <a:endCxn id="13363" idx="0"/>
          </p:cNvCxnSpPr>
          <p:nvPr/>
        </p:nvCxnSpPr>
        <p:spPr bwMode="auto">
          <a:xfrm flipH="1">
            <a:off x="3857625" y="5194300"/>
            <a:ext cx="3190875" cy="500063"/>
          </a:xfrm>
          <a:prstGeom prst="straightConnector1">
            <a:avLst/>
          </a:prstGeom>
          <a:noFill/>
          <a:ln w="9525">
            <a:solidFill>
              <a:schemeClr val="bg1">
                <a:lumMod val="5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C3F615-E82D-4158-B7FC-AE38D907AC67}" type="slidenum">
              <a:rPr lang="en-US" smtClean="0"/>
              <a:pPr>
                <a:defRPr/>
              </a:pPr>
              <a:t>84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130551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Parallel Radix Sort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Where is the parallelism?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C3F615-E82D-4158-B7FC-AE38D907AC67}" type="slidenum">
              <a:rPr lang="en-US" smtClean="0"/>
              <a:pPr>
                <a:defRPr/>
              </a:pPr>
              <a:t>85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7287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Parallel Radix 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/>
              <a:t>Break input arrays into tiles</a:t>
            </a:r>
          </a:p>
          <a:p>
            <a:pPr lvl="1">
              <a:defRPr/>
            </a:pPr>
            <a:r>
              <a:rPr lang="en-US" dirty="0" smtClean="0"/>
              <a:t>Each tile fits into shared memory for an SM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/>
              <a:t>Sort tiles in </a:t>
            </a:r>
            <a:r>
              <a:rPr lang="en-US" i="1" dirty="0" smtClean="0">
                <a:solidFill>
                  <a:srgbClr val="FF0000"/>
                </a:solidFill>
              </a:rPr>
              <a:t>parallel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with </a:t>
            </a:r>
            <a:r>
              <a:rPr lang="en-US" i="1" dirty="0" smtClean="0">
                <a:solidFill>
                  <a:srgbClr val="FF0000"/>
                </a:solidFill>
              </a:rPr>
              <a:t>radix sort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/>
              <a:t>Merge pairs of tiles using a </a:t>
            </a:r>
            <a:r>
              <a:rPr lang="en-US" i="1" dirty="0" smtClean="0">
                <a:solidFill>
                  <a:srgbClr val="FF0000"/>
                </a:solidFill>
              </a:rPr>
              <a:t>parallel </a:t>
            </a:r>
            <a:r>
              <a:rPr lang="en-US" i="1" dirty="0" err="1" smtClean="0">
                <a:solidFill>
                  <a:srgbClr val="FF0000"/>
                </a:solidFill>
              </a:rPr>
              <a:t>bitonic</a:t>
            </a:r>
            <a:r>
              <a:rPr lang="en-US" i="1" dirty="0" smtClean="0">
                <a:solidFill>
                  <a:srgbClr val="FF0000"/>
                </a:solidFill>
              </a:rPr>
              <a:t> merge</a:t>
            </a:r>
            <a:r>
              <a:rPr lang="en-US" dirty="0" smtClean="0"/>
              <a:t> until all tiles are merged.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/>
          </a:p>
          <a:p>
            <a:pPr marL="0" indent="0" algn="ctr">
              <a:buFont typeface="Wingdings" pitchFamily="2" charset="2"/>
              <a:buNone/>
              <a:defRPr/>
            </a:pPr>
            <a:r>
              <a:rPr lang="en-US" dirty="0" smtClean="0"/>
              <a:t>Our focus is on Step 2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C3F615-E82D-4158-B7FC-AE38D907AC67}" type="slidenum">
              <a:rPr lang="en-US" smtClean="0"/>
              <a:pPr>
                <a:defRPr/>
              </a:pPr>
              <a:t>86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499320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Parallel Radix 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Where is the parallelism?</a:t>
            </a:r>
          </a:p>
          <a:p>
            <a:pPr lvl="1">
              <a:defRPr/>
            </a:pPr>
            <a:r>
              <a:rPr lang="en-US" dirty="0" smtClean="0"/>
              <a:t>Each tile is sorted in parallel</a:t>
            </a:r>
          </a:p>
          <a:p>
            <a:pPr lvl="1">
              <a:defRPr/>
            </a:pPr>
            <a:r>
              <a:rPr lang="en-US" dirty="0" smtClean="0"/>
              <a:t>Where is the parallelism within a tile?</a:t>
            </a:r>
          </a:p>
          <a:p>
            <a:pPr marL="457200" lvl="1" indent="0"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C3F615-E82D-4158-B7FC-AE38D907AC67}" type="slidenum">
              <a:rPr lang="en-US" smtClean="0"/>
              <a:pPr>
                <a:defRPr/>
              </a:pPr>
              <a:t>87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479293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Parallel Radix Sort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Where is the parallelism?</a:t>
            </a:r>
          </a:p>
          <a:p>
            <a:pPr lvl="1"/>
            <a:r>
              <a:rPr lang="en-US" smtClean="0"/>
              <a:t>Each tile is sorted in parallel</a:t>
            </a:r>
          </a:p>
          <a:p>
            <a:pPr lvl="1"/>
            <a:r>
              <a:rPr lang="en-US" smtClean="0"/>
              <a:t>Where is the parallelism within a tile?</a:t>
            </a:r>
          </a:p>
          <a:p>
            <a:pPr lvl="2"/>
            <a:r>
              <a:rPr lang="en-US" smtClean="0"/>
              <a:t>Each pass is done in sequence after the previous pass.  No parallelism</a:t>
            </a:r>
          </a:p>
          <a:p>
            <a:pPr lvl="2"/>
            <a:r>
              <a:rPr lang="en-US" smtClean="0"/>
              <a:t>Can we parallelize an individual pass?  How?</a:t>
            </a:r>
          </a:p>
          <a:p>
            <a:pPr lvl="1"/>
            <a:r>
              <a:rPr lang="en-US" smtClean="0"/>
              <a:t>Merge also has parallelism</a:t>
            </a:r>
          </a:p>
          <a:p>
            <a:pPr lvl="1"/>
            <a:endParaRPr 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C3F615-E82D-4158-B7FC-AE38D907AC67}" type="slidenum">
              <a:rPr lang="en-US" smtClean="0"/>
              <a:pPr>
                <a:defRPr/>
              </a:pPr>
              <a:t>88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958822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Parallel Radix Sort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686800" cy="3886200"/>
          </a:xfrm>
        </p:spPr>
        <p:txBody>
          <a:bodyPr/>
          <a:lstStyle/>
          <a:p>
            <a:r>
              <a:rPr lang="en-US" dirty="0" smtClean="0"/>
              <a:t>Implement </a:t>
            </a:r>
            <a:r>
              <a:rPr lang="en-US" i="1" dirty="0" smtClean="0">
                <a:solidFill>
                  <a:srgbClr val="FF0000"/>
                </a:solidFill>
              </a:rPr>
              <a:t>spilt</a:t>
            </a:r>
            <a:r>
              <a:rPr lang="en-US" dirty="0" smtClean="0"/>
              <a:t>.  Given:</a:t>
            </a:r>
          </a:p>
          <a:p>
            <a:pPr lvl="1"/>
            <a:r>
              <a:rPr lang="en-US" dirty="0" smtClean="0"/>
              <a:t>Array, </a:t>
            </a:r>
            <a:r>
              <a:rPr lang="en-US" i="1" dirty="0" smtClean="0">
                <a:solidFill>
                  <a:srgbClr val="FF0000"/>
                </a:solidFill>
              </a:rPr>
              <a:t>i</a:t>
            </a:r>
            <a:r>
              <a:rPr lang="en-US" dirty="0" smtClean="0"/>
              <a:t>, at pass </a:t>
            </a:r>
            <a:r>
              <a:rPr lang="en-US" i="1" dirty="0" smtClean="0">
                <a:solidFill>
                  <a:srgbClr val="FF0000"/>
                </a:solidFill>
              </a:rPr>
              <a:t>n</a:t>
            </a:r>
            <a:r>
              <a:rPr lang="en-US" dirty="0" smtClean="0"/>
              <a:t>: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Array, </a:t>
            </a:r>
            <a:r>
              <a:rPr lang="en-US" i="1" dirty="0" smtClean="0">
                <a:solidFill>
                  <a:srgbClr val="FF0000"/>
                </a:solidFill>
              </a:rPr>
              <a:t>b</a:t>
            </a:r>
            <a:r>
              <a:rPr lang="en-US" dirty="0" smtClean="0"/>
              <a:t>, which is true/false for bit </a:t>
            </a:r>
            <a:r>
              <a:rPr lang="en-US" i="1" dirty="0" smtClean="0">
                <a:solidFill>
                  <a:srgbClr val="FF0000"/>
                </a:solidFill>
              </a:rPr>
              <a:t>n</a:t>
            </a:r>
            <a:r>
              <a:rPr lang="en-US" dirty="0" smtClean="0"/>
              <a:t>: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Output array with false keys before true keys:</a:t>
            </a:r>
          </a:p>
        </p:txBody>
      </p:sp>
      <p:sp>
        <p:nvSpPr>
          <p:cNvPr id="18436" name="Text Box 7"/>
          <p:cNvSpPr txBox="1">
            <a:spLocks noChangeArrowheads="1"/>
          </p:cNvSpPr>
          <p:nvPr/>
        </p:nvSpPr>
        <p:spPr bwMode="auto">
          <a:xfrm>
            <a:off x="1447800" y="3200400"/>
            <a:ext cx="685800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100</a:t>
            </a:r>
          </a:p>
        </p:txBody>
      </p:sp>
      <p:sp>
        <p:nvSpPr>
          <p:cNvPr id="18437" name="Text Box 7"/>
          <p:cNvSpPr txBox="1">
            <a:spLocks noChangeArrowheads="1"/>
          </p:cNvSpPr>
          <p:nvPr/>
        </p:nvSpPr>
        <p:spPr bwMode="auto">
          <a:xfrm>
            <a:off x="2243138" y="3200400"/>
            <a:ext cx="685800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111</a:t>
            </a:r>
          </a:p>
        </p:txBody>
      </p:sp>
      <p:sp>
        <p:nvSpPr>
          <p:cNvPr id="18438" name="Text Box 7"/>
          <p:cNvSpPr txBox="1">
            <a:spLocks noChangeArrowheads="1"/>
          </p:cNvSpPr>
          <p:nvPr/>
        </p:nvSpPr>
        <p:spPr bwMode="auto">
          <a:xfrm>
            <a:off x="3036888" y="3200400"/>
            <a:ext cx="685800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010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3832225" y="3200400"/>
            <a:ext cx="685800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110</a:t>
            </a:r>
          </a:p>
        </p:txBody>
      </p:sp>
      <p:sp>
        <p:nvSpPr>
          <p:cNvPr id="18440" name="Text Box 7"/>
          <p:cNvSpPr txBox="1">
            <a:spLocks noChangeArrowheads="1"/>
          </p:cNvSpPr>
          <p:nvPr/>
        </p:nvSpPr>
        <p:spPr bwMode="auto">
          <a:xfrm>
            <a:off x="4625975" y="3205163"/>
            <a:ext cx="685800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011</a:t>
            </a:r>
          </a:p>
        </p:txBody>
      </p:sp>
      <p:sp>
        <p:nvSpPr>
          <p:cNvPr id="18441" name="Text Box 7"/>
          <p:cNvSpPr txBox="1">
            <a:spLocks noChangeArrowheads="1"/>
          </p:cNvSpPr>
          <p:nvPr/>
        </p:nvSpPr>
        <p:spPr bwMode="auto">
          <a:xfrm>
            <a:off x="5421313" y="3205163"/>
            <a:ext cx="685800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101</a:t>
            </a:r>
          </a:p>
        </p:txBody>
      </p:sp>
      <p:sp>
        <p:nvSpPr>
          <p:cNvPr id="18442" name="Text Box 7"/>
          <p:cNvSpPr txBox="1">
            <a:spLocks noChangeArrowheads="1"/>
          </p:cNvSpPr>
          <p:nvPr/>
        </p:nvSpPr>
        <p:spPr bwMode="auto">
          <a:xfrm>
            <a:off x="6215063" y="3205163"/>
            <a:ext cx="685800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001</a:t>
            </a:r>
          </a:p>
        </p:txBody>
      </p:sp>
      <p:sp>
        <p:nvSpPr>
          <p:cNvPr id="18443" name="Text Box 7"/>
          <p:cNvSpPr txBox="1">
            <a:spLocks noChangeArrowheads="1"/>
          </p:cNvSpPr>
          <p:nvPr/>
        </p:nvSpPr>
        <p:spPr bwMode="auto">
          <a:xfrm>
            <a:off x="7010400" y="3205163"/>
            <a:ext cx="685800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000</a:t>
            </a:r>
          </a:p>
        </p:txBody>
      </p:sp>
      <p:sp>
        <p:nvSpPr>
          <p:cNvPr id="18444" name="Text Box 7"/>
          <p:cNvSpPr txBox="1">
            <a:spLocks noChangeArrowheads="1"/>
          </p:cNvSpPr>
          <p:nvPr/>
        </p:nvSpPr>
        <p:spPr bwMode="auto">
          <a:xfrm>
            <a:off x="1447800" y="4114800"/>
            <a:ext cx="685800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0</a:t>
            </a:r>
          </a:p>
        </p:txBody>
      </p:sp>
      <p:sp>
        <p:nvSpPr>
          <p:cNvPr id="18445" name="Text Box 7"/>
          <p:cNvSpPr txBox="1">
            <a:spLocks noChangeArrowheads="1"/>
          </p:cNvSpPr>
          <p:nvPr/>
        </p:nvSpPr>
        <p:spPr bwMode="auto">
          <a:xfrm>
            <a:off x="2243138" y="4114800"/>
            <a:ext cx="685800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1</a:t>
            </a:r>
          </a:p>
        </p:txBody>
      </p:sp>
      <p:sp>
        <p:nvSpPr>
          <p:cNvPr id="18446" name="Text Box 7"/>
          <p:cNvSpPr txBox="1">
            <a:spLocks noChangeArrowheads="1"/>
          </p:cNvSpPr>
          <p:nvPr/>
        </p:nvSpPr>
        <p:spPr bwMode="auto">
          <a:xfrm>
            <a:off x="3036888" y="4114800"/>
            <a:ext cx="685800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0</a:t>
            </a:r>
          </a:p>
        </p:txBody>
      </p:sp>
      <p:sp>
        <p:nvSpPr>
          <p:cNvPr id="18447" name="Text Box 7"/>
          <p:cNvSpPr txBox="1">
            <a:spLocks noChangeArrowheads="1"/>
          </p:cNvSpPr>
          <p:nvPr/>
        </p:nvSpPr>
        <p:spPr bwMode="auto">
          <a:xfrm>
            <a:off x="3832225" y="4114800"/>
            <a:ext cx="685800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0</a:t>
            </a:r>
          </a:p>
        </p:txBody>
      </p:sp>
      <p:sp>
        <p:nvSpPr>
          <p:cNvPr id="18448" name="Text Box 7"/>
          <p:cNvSpPr txBox="1">
            <a:spLocks noChangeArrowheads="1"/>
          </p:cNvSpPr>
          <p:nvPr/>
        </p:nvSpPr>
        <p:spPr bwMode="auto">
          <a:xfrm>
            <a:off x="4625975" y="4119563"/>
            <a:ext cx="685800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1</a:t>
            </a:r>
          </a:p>
        </p:txBody>
      </p:sp>
      <p:sp>
        <p:nvSpPr>
          <p:cNvPr id="18449" name="Text Box 7"/>
          <p:cNvSpPr txBox="1">
            <a:spLocks noChangeArrowheads="1"/>
          </p:cNvSpPr>
          <p:nvPr/>
        </p:nvSpPr>
        <p:spPr bwMode="auto">
          <a:xfrm>
            <a:off x="5421313" y="4119563"/>
            <a:ext cx="685800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1</a:t>
            </a:r>
          </a:p>
        </p:txBody>
      </p:sp>
      <p:sp>
        <p:nvSpPr>
          <p:cNvPr id="18450" name="Text Box 7"/>
          <p:cNvSpPr txBox="1">
            <a:spLocks noChangeArrowheads="1"/>
          </p:cNvSpPr>
          <p:nvPr/>
        </p:nvSpPr>
        <p:spPr bwMode="auto">
          <a:xfrm>
            <a:off x="6215063" y="4119563"/>
            <a:ext cx="685800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1</a:t>
            </a:r>
          </a:p>
        </p:txBody>
      </p:sp>
      <p:sp>
        <p:nvSpPr>
          <p:cNvPr id="18451" name="Text Box 7"/>
          <p:cNvSpPr txBox="1">
            <a:spLocks noChangeArrowheads="1"/>
          </p:cNvSpPr>
          <p:nvPr/>
        </p:nvSpPr>
        <p:spPr bwMode="auto">
          <a:xfrm>
            <a:off x="7010400" y="4119563"/>
            <a:ext cx="685800" cy="40005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0</a:t>
            </a:r>
          </a:p>
        </p:txBody>
      </p:sp>
      <p:sp>
        <p:nvSpPr>
          <p:cNvPr id="18452" name="Text Box 7"/>
          <p:cNvSpPr txBox="1">
            <a:spLocks noChangeArrowheads="1"/>
          </p:cNvSpPr>
          <p:nvPr/>
        </p:nvSpPr>
        <p:spPr bwMode="auto">
          <a:xfrm>
            <a:off x="1447800" y="5334000"/>
            <a:ext cx="685800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100</a:t>
            </a:r>
          </a:p>
        </p:txBody>
      </p:sp>
      <p:sp>
        <p:nvSpPr>
          <p:cNvPr id="18453" name="Text Box 7"/>
          <p:cNvSpPr txBox="1">
            <a:spLocks noChangeArrowheads="1"/>
          </p:cNvSpPr>
          <p:nvPr/>
        </p:nvSpPr>
        <p:spPr bwMode="auto">
          <a:xfrm>
            <a:off x="2243138" y="5334000"/>
            <a:ext cx="685800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010</a:t>
            </a:r>
          </a:p>
        </p:txBody>
      </p:sp>
      <p:sp>
        <p:nvSpPr>
          <p:cNvPr id="18454" name="Text Box 7"/>
          <p:cNvSpPr txBox="1">
            <a:spLocks noChangeArrowheads="1"/>
          </p:cNvSpPr>
          <p:nvPr/>
        </p:nvSpPr>
        <p:spPr bwMode="auto">
          <a:xfrm>
            <a:off x="3036888" y="5334000"/>
            <a:ext cx="685800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110</a:t>
            </a:r>
          </a:p>
        </p:txBody>
      </p:sp>
      <p:sp>
        <p:nvSpPr>
          <p:cNvPr id="18455" name="Text Box 7"/>
          <p:cNvSpPr txBox="1">
            <a:spLocks noChangeArrowheads="1"/>
          </p:cNvSpPr>
          <p:nvPr/>
        </p:nvSpPr>
        <p:spPr bwMode="auto">
          <a:xfrm>
            <a:off x="3832225" y="5334000"/>
            <a:ext cx="685800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000</a:t>
            </a:r>
          </a:p>
        </p:txBody>
      </p:sp>
      <p:sp>
        <p:nvSpPr>
          <p:cNvPr id="18456" name="Text Box 7"/>
          <p:cNvSpPr txBox="1">
            <a:spLocks noChangeArrowheads="1"/>
          </p:cNvSpPr>
          <p:nvPr/>
        </p:nvSpPr>
        <p:spPr bwMode="auto">
          <a:xfrm>
            <a:off x="4625975" y="5338763"/>
            <a:ext cx="685800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111</a:t>
            </a:r>
          </a:p>
        </p:txBody>
      </p:sp>
      <p:sp>
        <p:nvSpPr>
          <p:cNvPr id="18457" name="Text Box 7"/>
          <p:cNvSpPr txBox="1">
            <a:spLocks noChangeArrowheads="1"/>
          </p:cNvSpPr>
          <p:nvPr/>
        </p:nvSpPr>
        <p:spPr bwMode="auto">
          <a:xfrm>
            <a:off x="5421313" y="5338763"/>
            <a:ext cx="685800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011</a:t>
            </a:r>
          </a:p>
        </p:txBody>
      </p:sp>
      <p:sp>
        <p:nvSpPr>
          <p:cNvPr id="18458" name="Text Box 7"/>
          <p:cNvSpPr txBox="1">
            <a:spLocks noChangeArrowheads="1"/>
          </p:cNvSpPr>
          <p:nvPr/>
        </p:nvSpPr>
        <p:spPr bwMode="auto">
          <a:xfrm>
            <a:off x="6215063" y="5338763"/>
            <a:ext cx="685800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101</a:t>
            </a:r>
          </a:p>
        </p:txBody>
      </p:sp>
      <p:sp>
        <p:nvSpPr>
          <p:cNvPr id="18459" name="Text Box 7"/>
          <p:cNvSpPr txBox="1">
            <a:spLocks noChangeArrowheads="1"/>
          </p:cNvSpPr>
          <p:nvPr/>
        </p:nvSpPr>
        <p:spPr bwMode="auto">
          <a:xfrm>
            <a:off x="7010400" y="5338763"/>
            <a:ext cx="685800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001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C3F615-E82D-4158-B7FC-AE38D907AC67}" type="slidenum">
              <a:rPr lang="en-US" smtClean="0"/>
              <a:pPr>
                <a:defRPr/>
              </a:pPr>
              <a:t>89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4000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Parallel Reduction</a:t>
            </a:r>
          </a:p>
        </p:txBody>
      </p:sp>
      <p:sp>
        <p:nvSpPr>
          <p:cNvPr id="11267" name="Text Box 7"/>
          <p:cNvSpPr txBox="1">
            <a:spLocks noChangeArrowheads="1"/>
          </p:cNvSpPr>
          <p:nvPr/>
        </p:nvSpPr>
        <p:spPr bwMode="auto">
          <a:xfrm>
            <a:off x="1998663" y="2895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0</a:t>
            </a:r>
          </a:p>
        </p:txBody>
      </p:sp>
      <p:sp>
        <p:nvSpPr>
          <p:cNvPr id="11268" name="Text Box 8"/>
          <p:cNvSpPr txBox="1">
            <a:spLocks noChangeArrowheads="1"/>
          </p:cNvSpPr>
          <p:nvPr/>
        </p:nvSpPr>
        <p:spPr bwMode="auto">
          <a:xfrm>
            <a:off x="2662238" y="2895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11269" name="Text Box 9"/>
          <p:cNvSpPr txBox="1">
            <a:spLocks noChangeArrowheads="1"/>
          </p:cNvSpPr>
          <p:nvPr/>
        </p:nvSpPr>
        <p:spPr bwMode="auto">
          <a:xfrm>
            <a:off x="5318125" y="2895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5</a:t>
            </a:r>
          </a:p>
        </p:txBody>
      </p:sp>
      <p:sp>
        <p:nvSpPr>
          <p:cNvPr id="11270" name="Text Box 10"/>
          <p:cNvSpPr txBox="1">
            <a:spLocks noChangeArrowheads="1"/>
          </p:cNvSpPr>
          <p:nvPr/>
        </p:nvSpPr>
        <p:spPr bwMode="auto">
          <a:xfrm>
            <a:off x="3325813" y="2895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2</a:t>
            </a:r>
          </a:p>
        </p:txBody>
      </p:sp>
      <p:sp>
        <p:nvSpPr>
          <p:cNvPr id="11271" name="Text Box 11"/>
          <p:cNvSpPr txBox="1">
            <a:spLocks noChangeArrowheads="1"/>
          </p:cNvSpPr>
          <p:nvPr/>
        </p:nvSpPr>
        <p:spPr bwMode="auto">
          <a:xfrm>
            <a:off x="3989388" y="2895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3</a:t>
            </a:r>
          </a:p>
        </p:txBody>
      </p:sp>
      <p:sp>
        <p:nvSpPr>
          <p:cNvPr id="11272" name="Text Box 12"/>
          <p:cNvSpPr txBox="1">
            <a:spLocks noChangeArrowheads="1"/>
          </p:cNvSpPr>
          <p:nvPr/>
        </p:nvSpPr>
        <p:spPr bwMode="auto">
          <a:xfrm>
            <a:off x="4654550" y="2895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4</a:t>
            </a:r>
          </a:p>
        </p:txBody>
      </p:sp>
      <p:sp>
        <p:nvSpPr>
          <p:cNvPr id="11273" name="Text Box 13"/>
          <p:cNvSpPr txBox="1">
            <a:spLocks noChangeArrowheads="1"/>
          </p:cNvSpPr>
          <p:nvPr/>
        </p:nvSpPr>
        <p:spPr bwMode="auto">
          <a:xfrm>
            <a:off x="5981700" y="2895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6</a:t>
            </a:r>
          </a:p>
        </p:txBody>
      </p:sp>
      <p:sp>
        <p:nvSpPr>
          <p:cNvPr id="11274" name="Text Box 14"/>
          <p:cNvSpPr txBox="1">
            <a:spLocks noChangeArrowheads="1"/>
          </p:cNvSpPr>
          <p:nvPr/>
        </p:nvSpPr>
        <p:spPr bwMode="auto">
          <a:xfrm>
            <a:off x="6646863" y="28956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7</a:t>
            </a:r>
          </a:p>
        </p:txBody>
      </p:sp>
      <p:sp>
        <p:nvSpPr>
          <p:cNvPr id="11275" name="Text Box 15"/>
          <p:cNvSpPr txBox="1">
            <a:spLocks noChangeArrowheads="1"/>
          </p:cNvSpPr>
          <p:nvPr/>
        </p:nvSpPr>
        <p:spPr bwMode="auto">
          <a:xfrm>
            <a:off x="1998663" y="3708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1</a:t>
            </a:r>
          </a:p>
        </p:txBody>
      </p:sp>
      <p:sp>
        <p:nvSpPr>
          <p:cNvPr id="11276" name="Text Box 16"/>
          <p:cNvSpPr txBox="1">
            <a:spLocks noChangeArrowheads="1"/>
          </p:cNvSpPr>
          <p:nvPr/>
        </p:nvSpPr>
        <p:spPr bwMode="auto">
          <a:xfrm>
            <a:off x="2662238" y="37084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11277" name="Text Box 17"/>
          <p:cNvSpPr txBox="1">
            <a:spLocks noChangeArrowheads="1"/>
          </p:cNvSpPr>
          <p:nvPr/>
        </p:nvSpPr>
        <p:spPr bwMode="auto">
          <a:xfrm>
            <a:off x="5318125" y="37084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11278" name="Text Box 18"/>
          <p:cNvSpPr txBox="1">
            <a:spLocks noChangeArrowheads="1"/>
          </p:cNvSpPr>
          <p:nvPr/>
        </p:nvSpPr>
        <p:spPr bwMode="auto">
          <a:xfrm>
            <a:off x="3325813" y="3708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5</a:t>
            </a:r>
          </a:p>
        </p:txBody>
      </p:sp>
      <p:sp>
        <p:nvSpPr>
          <p:cNvPr id="11279" name="Text Box 19"/>
          <p:cNvSpPr txBox="1">
            <a:spLocks noChangeArrowheads="1"/>
          </p:cNvSpPr>
          <p:nvPr/>
        </p:nvSpPr>
        <p:spPr bwMode="auto">
          <a:xfrm>
            <a:off x="3989388" y="37084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11280" name="Text Box 20"/>
          <p:cNvSpPr txBox="1">
            <a:spLocks noChangeArrowheads="1"/>
          </p:cNvSpPr>
          <p:nvPr/>
        </p:nvSpPr>
        <p:spPr bwMode="auto">
          <a:xfrm>
            <a:off x="4654550" y="3708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9</a:t>
            </a:r>
          </a:p>
        </p:txBody>
      </p:sp>
      <p:sp>
        <p:nvSpPr>
          <p:cNvPr id="11281" name="Text Box 21"/>
          <p:cNvSpPr txBox="1">
            <a:spLocks noChangeArrowheads="1"/>
          </p:cNvSpPr>
          <p:nvPr/>
        </p:nvSpPr>
        <p:spPr bwMode="auto">
          <a:xfrm>
            <a:off x="5981700" y="3708400"/>
            <a:ext cx="498475" cy="40640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13</a:t>
            </a:r>
          </a:p>
        </p:txBody>
      </p:sp>
      <p:sp>
        <p:nvSpPr>
          <p:cNvPr id="11282" name="Text Box 22"/>
          <p:cNvSpPr txBox="1">
            <a:spLocks noChangeArrowheads="1"/>
          </p:cNvSpPr>
          <p:nvPr/>
        </p:nvSpPr>
        <p:spPr bwMode="auto">
          <a:xfrm>
            <a:off x="6646863" y="37084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11283" name="Text Box 23"/>
          <p:cNvSpPr txBox="1">
            <a:spLocks noChangeArrowheads="1"/>
          </p:cNvSpPr>
          <p:nvPr/>
        </p:nvSpPr>
        <p:spPr bwMode="auto">
          <a:xfrm>
            <a:off x="1998663" y="4546600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6</a:t>
            </a:r>
          </a:p>
        </p:txBody>
      </p:sp>
      <p:sp>
        <p:nvSpPr>
          <p:cNvPr id="11284" name="Text Box 24"/>
          <p:cNvSpPr txBox="1">
            <a:spLocks noChangeArrowheads="1"/>
          </p:cNvSpPr>
          <p:nvPr/>
        </p:nvSpPr>
        <p:spPr bwMode="auto">
          <a:xfrm>
            <a:off x="2662238" y="45466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11285" name="Text Box 25"/>
          <p:cNvSpPr txBox="1">
            <a:spLocks noChangeArrowheads="1"/>
          </p:cNvSpPr>
          <p:nvPr/>
        </p:nvSpPr>
        <p:spPr bwMode="auto">
          <a:xfrm>
            <a:off x="5318125" y="45466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11286" name="Text Box 26"/>
          <p:cNvSpPr txBox="1">
            <a:spLocks noChangeArrowheads="1"/>
          </p:cNvSpPr>
          <p:nvPr/>
        </p:nvSpPr>
        <p:spPr bwMode="auto">
          <a:xfrm>
            <a:off x="3325813" y="45466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11287" name="Text Box 27"/>
          <p:cNvSpPr txBox="1">
            <a:spLocks noChangeArrowheads="1"/>
          </p:cNvSpPr>
          <p:nvPr/>
        </p:nvSpPr>
        <p:spPr bwMode="auto">
          <a:xfrm>
            <a:off x="3989388" y="45466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11288" name="Text Box 28"/>
          <p:cNvSpPr txBox="1">
            <a:spLocks noChangeArrowheads="1"/>
          </p:cNvSpPr>
          <p:nvPr/>
        </p:nvSpPr>
        <p:spPr bwMode="auto">
          <a:xfrm>
            <a:off x="4654550" y="4546600"/>
            <a:ext cx="492125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22</a:t>
            </a:r>
          </a:p>
        </p:txBody>
      </p:sp>
      <p:sp>
        <p:nvSpPr>
          <p:cNvPr id="11289" name="Text Box 29"/>
          <p:cNvSpPr txBox="1">
            <a:spLocks noChangeArrowheads="1"/>
          </p:cNvSpPr>
          <p:nvPr/>
        </p:nvSpPr>
        <p:spPr bwMode="auto">
          <a:xfrm>
            <a:off x="5981700" y="45466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sp>
        <p:nvSpPr>
          <p:cNvPr id="11290" name="Text Box 30"/>
          <p:cNvSpPr txBox="1">
            <a:spLocks noChangeArrowheads="1"/>
          </p:cNvSpPr>
          <p:nvPr/>
        </p:nvSpPr>
        <p:spPr bwMode="auto">
          <a:xfrm>
            <a:off x="6646863" y="4546600"/>
            <a:ext cx="492125" cy="400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  </a:t>
            </a:r>
          </a:p>
        </p:txBody>
      </p:sp>
      <p:cxnSp>
        <p:nvCxnSpPr>
          <p:cNvPr id="11291" name="AutoShape 40"/>
          <p:cNvCxnSpPr>
            <a:cxnSpLocks noChangeShapeType="1"/>
          </p:cNvCxnSpPr>
          <p:nvPr/>
        </p:nvCxnSpPr>
        <p:spPr bwMode="auto">
          <a:xfrm>
            <a:off x="2263775" y="3302000"/>
            <a:ext cx="0" cy="406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92" name="AutoShape 42"/>
          <p:cNvCxnSpPr>
            <a:cxnSpLocks noChangeShapeType="1"/>
          </p:cNvCxnSpPr>
          <p:nvPr/>
        </p:nvCxnSpPr>
        <p:spPr bwMode="auto">
          <a:xfrm>
            <a:off x="3590925" y="3302000"/>
            <a:ext cx="0" cy="406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93" name="AutoShape 44"/>
          <p:cNvCxnSpPr>
            <a:cxnSpLocks noChangeShapeType="1"/>
          </p:cNvCxnSpPr>
          <p:nvPr/>
        </p:nvCxnSpPr>
        <p:spPr bwMode="auto">
          <a:xfrm>
            <a:off x="4919663" y="3302000"/>
            <a:ext cx="0" cy="406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94" name="AutoShape 46"/>
          <p:cNvCxnSpPr>
            <a:cxnSpLocks noChangeShapeType="1"/>
          </p:cNvCxnSpPr>
          <p:nvPr/>
        </p:nvCxnSpPr>
        <p:spPr bwMode="auto">
          <a:xfrm>
            <a:off x="6248400" y="3302000"/>
            <a:ext cx="0" cy="406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95" name="AutoShape 74"/>
          <p:cNvCxnSpPr>
            <a:cxnSpLocks noChangeShapeType="1"/>
            <a:stCxn id="11268" idx="2"/>
            <a:endCxn id="11275" idx="0"/>
          </p:cNvCxnSpPr>
          <p:nvPr/>
        </p:nvCxnSpPr>
        <p:spPr bwMode="auto">
          <a:xfrm rot="5400000">
            <a:off x="2376488" y="3173412"/>
            <a:ext cx="406400" cy="66357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96" name="AutoShape 74"/>
          <p:cNvCxnSpPr>
            <a:cxnSpLocks noChangeShapeType="1"/>
            <a:stCxn id="11271" idx="2"/>
            <a:endCxn id="11278" idx="0"/>
          </p:cNvCxnSpPr>
          <p:nvPr/>
        </p:nvCxnSpPr>
        <p:spPr bwMode="auto">
          <a:xfrm rot="5400000">
            <a:off x="3703638" y="3173412"/>
            <a:ext cx="406400" cy="66357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97" name="AutoShape 74"/>
          <p:cNvCxnSpPr>
            <a:cxnSpLocks noChangeShapeType="1"/>
            <a:stCxn id="11269" idx="2"/>
            <a:endCxn id="11280" idx="0"/>
          </p:cNvCxnSpPr>
          <p:nvPr/>
        </p:nvCxnSpPr>
        <p:spPr bwMode="auto">
          <a:xfrm rot="5400000">
            <a:off x="5032376" y="3173412"/>
            <a:ext cx="406400" cy="66357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98" name="AutoShape 74"/>
          <p:cNvCxnSpPr>
            <a:cxnSpLocks noChangeShapeType="1"/>
            <a:stCxn id="11274" idx="2"/>
            <a:endCxn id="11281" idx="0"/>
          </p:cNvCxnSpPr>
          <p:nvPr/>
        </p:nvCxnSpPr>
        <p:spPr bwMode="auto">
          <a:xfrm rot="5400000">
            <a:off x="6360319" y="3172619"/>
            <a:ext cx="406400" cy="665162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99" name="AutoShape 40"/>
          <p:cNvCxnSpPr>
            <a:cxnSpLocks noChangeShapeType="1"/>
            <a:stCxn id="11275" idx="2"/>
            <a:endCxn id="11283" idx="0"/>
          </p:cNvCxnSpPr>
          <p:nvPr/>
        </p:nvCxnSpPr>
        <p:spPr bwMode="auto">
          <a:xfrm rot="5400000">
            <a:off x="2030413" y="4329112"/>
            <a:ext cx="431800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300" name="AutoShape 74"/>
          <p:cNvCxnSpPr>
            <a:cxnSpLocks noChangeShapeType="1"/>
            <a:stCxn id="11278" idx="2"/>
            <a:endCxn id="11283" idx="0"/>
          </p:cNvCxnSpPr>
          <p:nvPr/>
        </p:nvCxnSpPr>
        <p:spPr bwMode="auto">
          <a:xfrm rot="5400000">
            <a:off x="2693988" y="3665537"/>
            <a:ext cx="431800" cy="13303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301" name="AutoShape 40"/>
          <p:cNvCxnSpPr>
            <a:cxnSpLocks noChangeShapeType="1"/>
            <a:stCxn id="11280" idx="2"/>
            <a:endCxn id="11288" idx="0"/>
          </p:cNvCxnSpPr>
          <p:nvPr/>
        </p:nvCxnSpPr>
        <p:spPr bwMode="auto">
          <a:xfrm rot="5400000">
            <a:off x="4686301" y="4329112"/>
            <a:ext cx="431800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302" name="AutoShape 74"/>
          <p:cNvCxnSpPr>
            <a:cxnSpLocks noChangeShapeType="1"/>
            <a:stCxn id="11281" idx="2"/>
            <a:endCxn id="11288" idx="0"/>
          </p:cNvCxnSpPr>
          <p:nvPr/>
        </p:nvCxnSpPr>
        <p:spPr bwMode="auto">
          <a:xfrm rot="5400000">
            <a:off x="5349876" y="3665537"/>
            <a:ext cx="431800" cy="13303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C3F615-E82D-4158-B7FC-AE38D907AC6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7556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Parallel Radix Sort</a:t>
            </a: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823913" y="281940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100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619250" y="281940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111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2414588" y="281940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010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208338" y="281940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110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003675" y="2824163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011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97425" y="2824163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101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592763" y="2824163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001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6386513" y="2824163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000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823913" y="342900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1619250" y="342900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2414588" y="342900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3208338" y="342900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4003675" y="3433763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4797425" y="3433763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5592763" y="3433763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6386513" y="3433763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19475" name="TextBox 19"/>
          <p:cNvSpPr txBox="1">
            <a:spLocks noChangeArrowheads="1"/>
          </p:cNvSpPr>
          <p:nvPr/>
        </p:nvSpPr>
        <p:spPr bwMode="auto">
          <a:xfrm>
            <a:off x="7224713" y="2854325"/>
            <a:ext cx="8270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/>
              <a:t>i array</a:t>
            </a:r>
          </a:p>
        </p:txBody>
      </p:sp>
      <p:sp>
        <p:nvSpPr>
          <p:cNvPr id="19476" name="TextBox 20"/>
          <p:cNvSpPr txBox="1">
            <a:spLocks noChangeArrowheads="1"/>
          </p:cNvSpPr>
          <p:nvPr/>
        </p:nvSpPr>
        <p:spPr bwMode="auto">
          <a:xfrm>
            <a:off x="7224713" y="3444875"/>
            <a:ext cx="9032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/>
              <a:t>b array</a:t>
            </a:r>
          </a:p>
        </p:txBody>
      </p:sp>
      <p:sp>
        <p:nvSpPr>
          <p:cNvPr id="19477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609600"/>
          </a:xfrm>
        </p:spPr>
        <p:txBody>
          <a:bodyPr/>
          <a:lstStyle/>
          <a:p>
            <a:r>
              <a:rPr lang="en-US" smtClean="0"/>
              <a:t>Step 1: Compute </a:t>
            </a:r>
            <a:r>
              <a:rPr lang="en-US" i="1" smtClean="0">
                <a:solidFill>
                  <a:srgbClr val="FF0000"/>
                </a:solidFill>
              </a:rPr>
              <a:t>e </a:t>
            </a:r>
            <a:r>
              <a:rPr lang="en-US" smtClean="0"/>
              <a:t>array</a:t>
            </a:r>
          </a:p>
        </p:txBody>
      </p:sp>
      <p:cxnSp>
        <p:nvCxnSpPr>
          <p:cNvPr id="19478" name="Straight Connector 22"/>
          <p:cNvCxnSpPr>
            <a:cxnSpLocks noChangeShapeType="1"/>
          </p:cNvCxnSpPr>
          <p:nvPr/>
        </p:nvCxnSpPr>
        <p:spPr bwMode="auto">
          <a:xfrm>
            <a:off x="533400" y="4038600"/>
            <a:ext cx="67818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9479" name="Group 33"/>
          <p:cNvGrpSpPr>
            <a:grpSpLocks/>
          </p:cNvGrpSpPr>
          <p:nvPr/>
        </p:nvGrpSpPr>
        <p:grpSpPr bwMode="auto">
          <a:xfrm>
            <a:off x="823913" y="4167188"/>
            <a:ext cx="6248400" cy="404812"/>
            <a:chOff x="838200" y="4167706"/>
            <a:chExt cx="6248400" cy="404294"/>
          </a:xfrm>
        </p:grpSpPr>
        <p:sp>
          <p:nvSpPr>
            <p:cNvPr id="19481" name="Text Box 7"/>
            <p:cNvSpPr txBox="1">
              <a:spLocks noChangeArrowheads="1"/>
            </p:cNvSpPr>
            <p:nvPr/>
          </p:nvSpPr>
          <p:spPr bwMode="auto">
            <a:xfrm>
              <a:off x="838200" y="4167706"/>
              <a:ext cx="685800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n-US" sz="2000">
                  <a:latin typeface="Courier New" pitchFamily="49" charset="0"/>
                </a:rPr>
                <a:t>1</a:t>
              </a:r>
            </a:p>
          </p:txBody>
        </p:sp>
        <p:sp>
          <p:nvSpPr>
            <p:cNvPr id="19482" name="Text Box 7"/>
            <p:cNvSpPr txBox="1">
              <a:spLocks noChangeArrowheads="1"/>
            </p:cNvSpPr>
            <p:nvPr/>
          </p:nvSpPr>
          <p:spPr bwMode="auto">
            <a:xfrm>
              <a:off x="1632857" y="4167706"/>
              <a:ext cx="685800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n-US" sz="2000">
                  <a:latin typeface="Courier New" pitchFamily="49" charset="0"/>
                </a:rPr>
                <a:t>0</a:t>
              </a:r>
            </a:p>
          </p:txBody>
        </p:sp>
        <p:sp>
          <p:nvSpPr>
            <p:cNvPr id="19483" name="Text Box 7"/>
            <p:cNvSpPr txBox="1">
              <a:spLocks noChangeArrowheads="1"/>
            </p:cNvSpPr>
            <p:nvPr/>
          </p:nvSpPr>
          <p:spPr bwMode="auto">
            <a:xfrm>
              <a:off x="2427514" y="4167706"/>
              <a:ext cx="685800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n-US" sz="2000">
                  <a:latin typeface="Courier New" pitchFamily="49" charset="0"/>
                </a:rPr>
                <a:t>1</a:t>
              </a:r>
            </a:p>
          </p:txBody>
        </p:sp>
        <p:sp>
          <p:nvSpPr>
            <p:cNvPr id="19484" name="Text Box 7"/>
            <p:cNvSpPr txBox="1">
              <a:spLocks noChangeArrowheads="1"/>
            </p:cNvSpPr>
            <p:nvPr/>
          </p:nvSpPr>
          <p:spPr bwMode="auto">
            <a:xfrm>
              <a:off x="3222171" y="4167706"/>
              <a:ext cx="685800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n-US" sz="2000">
                  <a:latin typeface="Courier New" pitchFamily="49" charset="0"/>
                </a:rPr>
                <a:t>1</a:t>
              </a:r>
            </a:p>
          </p:txBody>
        </p:sp>
        <p:sp>
          <p:nvSpPr>
            <p:cNvPr id="19485" name="Text Box 7"/>
            <p:cNvSpPr txBox="1">
              <a:spLocks noChangeArrowheads="1"/>
            </p:cNvSpPr>
            <p:nvPr/>
          </p:nvSpPr>
          <p:spPr bwMode="auto">
            <a:xfrm>
              <a:off x="4016828" y="4171890"/>
              <a:ext cx="685800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n-US" sz="2000">
                  <a:latin typeface="Courier New" pitchFamily="49" charset="0"/>
                </a:rPr>
                <a:t>0</a:t>
              </a:r>
            </a:p>
          </p:txBody>
        </p:sp>
        <p:sp>
          <p:nvSpPr>
            <p:cNvPr id="19486" name="Text Box 7"/>
            <p:cNvSpPr txBox="1">
              <a:spLocks noChangeArrowheads="1"/>
            </p:cNvSpPr>
            <p:nvPr/>
          </p:nvSpPr>
          <p:spPr bwMode="auto">
            <a:xfrm>
              <a:off x="4811485" y="4171890"/>
              <a:ext cx="685800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n-US" sz="2000">
                  <a:latin typeface="Courier New" pitchFamily="49" charset="0"/>
                </a:rPr>
                <a:t>0</a:t>
              </a:r>
            </a:p>
          </p:txBody>
        </p:sp>
        <p:sp>
          <p:nvSpPr>
            <p:cNvPr id="19487" name="Text Box 7"/>
            <p:cNvSpPr txBox="1">
              <a:spLocks noChangeArrowheads="1"/>
            </p:cNvSpPr>
            <p:nvPr/>
          </p:nvSpPr>
          <p:spPr bwMode="auto">
            <a:xfrm>
              <a:off x="5606142" y="4171890"/>
              <a:ext cx="685800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n-US" sz="2000">
                  <a:latin typeface="Courier New" pitchFamily="49" charset="0"/>
                </a:rPr>
                <a:t>0</a:t>
              </a:r>
            </a:p>
          </p:txBody>
        </p:sp>
        <p:sp>
          <p:nvSpPr>
            <p:cNvPr id="19488" name="Text Box 7"/>
            <p:cNvSpPr txBox="1">
              <a:spLocks noChangeArrowheads="1"/>
            </p:cNvSpPr>
            <p:nvPr/>
          </p:nvSpPr>
          <p:spPr bwMode="auto">
            <a:xfrm>
              <a:off x="6400800" y="4171890"/>
              <a:ext cx="685800" cy="400110"/>
            </a:xfrm>
            <a:prstGeom prst="rect">
              <a:avLst/>
            </a:prstGeom>
            <a:solidFill>
              <a:srgbClr val="E7F4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n-US" sz="2000">
                  <a:latin typeface="Courier New" pitchFamily="49" charset="0"/>
                </a:rPr>
                <a:t>1</a:t>
              </a:r>
            </a:p>
          </p:txBody>
        </p:sp>
      </p:grpSp>
      <p:sp>
        <p:nvSpPr>
          <p:cNvPr id="19480" name="TextBox 34"/>
          <p:cNvSpPr txBox="1">
            <a:spLocks noChangeArrowheads="1"/>
          </p:cNvSpPr>
          <p:nvPr/>
        </p:nvSpPr>
        <p:spPr bwMode="auto">
          <a:xfrm>
            <a:off x="7224713" y="4208463"/>
            <a:ext cx="9032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/>
              <a:t>e array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C3F615-E82D-4158-B7FC-AE38D907AC67}" type="slidenum">
              <a:rPr lang="en-US" smtClean="0"/>
              <a:pPr>
                <a:defRPr/>
              </a:pPr>
              <a:t>90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174980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Parallel Radix Sort</a:t>
            </a: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823913" y="281940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100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619250" y="281940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111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2414588" y="281940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010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208338" y="281940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110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003675" y="2824163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011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97425" y="2824163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101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592763" y="2824163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001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6386513" y="2824163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000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823913" y="342900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1619250" y="342900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2414588" y="342900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3208338" y="342900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4003675" y="3433763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4797425" y="3433763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5592763" y="3433763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6386513" y="3433763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20499" name="TextBox 20"/>
          <p:cNvSpPr txBox="1">
            <a:spLocks noChangeArrowheads="1"/>
          </p:cNvSpPr>
          <p:nvPr/>
        </p:nvSpPr>
        <p:spPr bwMode="auto">
          <a:xfrm>
            <a:off x="7224713" y="3444875"/>
            <a:ext cx="9032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/>
              <a:t>b array</a:t>
            </a:r>
          </a:p>
        </p:txBody>
      </p:sp>
      <p:sp>
        <p:nvSpPr>
          <p:cNvPr id="20500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609600"/>
          </a:xfrm>
        </p:spPr>
        <p:txBody>
          <a:bodyPr/>
          <a:lstStyle/>
          <a:p>
            <a:r>
              <a:rPr lang="en-US" smtClean="0"/>
              <a:t>Step 2: Exclusive Scan </a:t>
            </a:r>
            <a:r>
              <a:rPr lang="en-US" i="1" smtClean="0">
                <a:solidFill>
                  <a:srgbClr val="FF0000"/>
                </a:solidFill>
              </a:rPr>
              <a:t>e</a:t>
            </a:r>
            <a:endParaRPr lang="en-US" smtClean="0"/>
          </a:p>
        </p:txBody>
      </p:sp>
      <p:cxnSp>
        <p:nvCxnSpPr>
          <p:cNvPr id="20501" name="Straight Connector 22"/>
          <p:cNvCxnSpPr>
            <a:cxnSpLocks noChangeShapeType="1"/>
          </p:cNvCxnSpPr>
          <p:nvPr/>
        </p:nvCxnSpPr>
        <p:spPr bwMode="auto">
          <a:xfrm>
            <a:off x="533400" y="4038600"/>
            <a:ext cx="67818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823913" y="4167188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26" name="Text Box 7"/>
          <p:cNvSpPr txBox="1">
            <a:spLocks noChangeArrowheads="1"/>
          </p:cNvSpPr>
          <p:nvPr/>
        </p:nvSpPr>
        <p:spPr bwMode="auto">
          <a:xfrm>
            <a:off x="1619250" y="4167188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27" name="Text Box 7"/>
          <p:cNvSpPr txBox="1">
            <a:spLocks noChangeArrowheads="1"/>
          </p:cNvSpPr>
          <p:nvPr/>
        </p:nvSpPr>
        <p:spPr bwMode="auto">
          <a:xfrm>
            <a:off x="2414588" y="4167188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28" name="Text Box 7"/>
          <p:cNvSpPr txBox="1">
            <a:spLocks noChangeArrowheads="1"/>
          </p:cNvSpPr>
          <p:nvPr/>
        </p:nvSpPr>
        <p:spPr bwMode="auto">
          <a:xfrm>
            <a:off x="3208338" y="4167188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29" name="Text Box 7"/>
          <p:cNvSpPr txBox="1">
            <a:spLocks noChangeArrowheads="1"/>
          </p:cNvSpPr>
          <p:nvPr/>
        </p:nvSpPr>
        <p:spPr bwMode="auto">
          <a:xfrm>
            <a:off x="4003675" y="417195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30" name="Text Box 7"/>
          <p:cNvSpPr txBox="1">
            <a:spLocks noChangeArrowheads="1"/>
          </p:cNvSpPr>
          <p:nvPr/>
        </p:nvSpPr>
        <p:spPr bwMode="auto">
          <a:xfrm>
            <a:off x="4797425" y="417195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31" name="Text Box 7"/>
          <p:cNvSpPr txBox="1">
            <a:spLocks noChangeArrowheads="1"/>
          </p:cNvSpPr>
          <p:nvPr/>
        </p:nvSpPr>
        <p:spPr bwMode="auto">
          <a:xfrm>
            <a:off x="5592763" y="417195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32" name="Text Box 7"/>
          <p:cNvSpPr txBox="1">
            <a:spLocks noChangeArrowheads="1"/>
          </p:cNvSpPr>
          <p:nvPr/>
        </p:nvSpPr>
        <p:spPr bwMode="auto">
          <a:xfrm>
            <a:off x="6386513" y="417195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20510" name="TextBox 34"/>
          <p:cNvSpPr txBox="1">
            <a:spLocks noChangeArrowheads="1"/>
          </p:cNvSpPr>
          <p:nvPr/>
        </p:nvSpPr>
        <p:spPr bwMode="auto">
          <a:xfrm>
            <a:off x="7224713" y="4208463"/>
            <a:ext cx="9032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/>
              <a:t>e array</a:t>
            </a:r>
          </a:p>
        </p:txBody>
      </p:sp>
      <p:sp>
        <p:nvSpPr>
          <p:cNvPr id="20511" name="Text Box 7"/>
          <p:cNvSpPr txBox="1">
            <a:spLocks noChangeArrowheads="1"/>
          </p:cNvSpPr>
          <p:nvPr/>
        </p:nvSpPr>
        <p:spPr bwMode="auto">
          <a:xfrm>
            <a:off x="823913" y="4776788"/>
            <a:ext cx="685800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0</a:t>
            </a:r>
          </a:p>
        </p:txBody>
      </p:sp>
      <p:sp>
        <p:nvSpPr>
          <p:cNvPr id="20512" name="Text Box 7"/>
          <p:cNvSpPr txBox="1">
            <a:spLocks noChangeArrowheads="1"/>
          </p:cNvSpPr>
          <p:nvPr/>
        </p:nvSpPr>
        <p:spPr bwMode="auto">
          <a:xfrm>
            <a:off x="1619250" y="4776788"/>
            <a:ext cx="685800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1</a:t>
            </a:r>
          </a:p>
        </p:txBody>
      </p:sp>
      <p:sp>
        <p:nvSpPr>
          <p:cNvPr id="20513" name="Text Box 7"/>
          <p:cNvSpPr txBox="1">
            <a:spLocks noChangeArrowheads="1"/>
          </p:cNvSpPr>
          <p:nvPr/>
        </p:nvSpPr>
        <p:spPr bwMode="auto">
          <a:xfrm>
            <a:off x="2414588" y="4776788"/>
            <a:ext cx="685800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1</a:t>
            </a:r>
          </a:p>
        </p:txBody>
      </p:sp>
      <p:sp>
        <p:nvSpPr>
          <p:cNvPr id="20514" name="Text Box 7"/>
          <p:cNvSpPr txBox="1">
            <a:spLocks noChangeArrowheads="1"/>
          </p:cNvSpPr>
          <p:nvPr/>
        </p:nvSpPr>
        <p:spPr bwMode="auto">
          <a:xfrm>
            <a:off x="3208338" y="4776788"/>
            <a:ext cx="685800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2</a:t>
            </a:r>
          </a:p>
        </p:txBody>
      </p:sp>
      <p:sp>
        <p:nvSpPr>
          <p:cNvPr id="20515" name="Text Box 7"/>
          <p:cNvSpPr txBox="1">
            <a:spLocks noChangeArrowheads="1"/>
          </p:cNvSpPr>
          <p:nvPr/>
        </p:nvSpPr>
        <p:spPr bwMode="auto">
          <a:xfrm>
            <a:off x="4003675" y="4781550"/>
            <a:ext cx="685800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3</a:t>
            </a:r>
          </a:p>
        </p:txBody>
      </p:sp>
      <p:sp>
        <p:nvSpPr>
          <p:cNvPr id="20516" name="Text Box 7"/>
          <p:cNvSpPr txBox="1">
            <a:spLocks noChangeArrowheads="1"/>
          </p:cNvSpPr>
          <p:nvPr/>
        </p:nvSpPr>
        <p:spPr bwMode="auto">
          <a:xfrm>
            <a:off x="4797425" y="4781550"/>
            <a:ext cx="685800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3</a:t>
            </a:r>
          </a:p>
        </p:txBody>
      </p:sp>
      <p:sp>
        <p:nvSpPr>
          <p:cNvPr id="20517" name="Text Box 7"/>
          <p:cNvSpPr txBox="1">
            <a:spLocks noChangeArrowheads="1"/>
          </p:cNvSpPr>
          <p:nvPr/>
        </p:nvSpPr>
        <p:spPr bwMode="auto">
          <a:xfrm>
            <a:off x="5592763" y="4781550"/>
            <a:ext cx="685800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3</a:t>
            </a:r>
          </a:p>
        </p:txBody>
      </p:sp>
      <p:sp>
        <p:nvSpPr>
          <p:cNvPr id="20518" name="Text Box 7"/>
          <p:cNvSpPr txBox="1">
            <a:spLocks noChangeArrowheads="1"/>
          </p:cNvSpPr>
          <p:nvPr/>
        </p:nvSpPr>
        <p:spPr bwMode="auto">
          <a:xfrm>
            <a:off x="6386513" y="4781550"/>
            <a:ext cx="685800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3</a:t>
            </a:r>
          </a:p>
        </p:txBody>
      </p:sp>
      <p:sp>
        <p:nvSpPr>
          <p:cNvPr id="20519" name="TextBox 44"/>
          <p:cNvSpPr txBox="1">
            <a:spLocks noChangeArrowheads="1"/>
          </p:cNvSpPr>
          <p:nvPr/>
        </p:nvSpPr>
        <p:spPr bwMode="auto">
          <a:xfrm>
            <a:off x="7239000" y="4811713"/>
            <a:ext cx="838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/>
              <a:t>f array</a:t>
            </a:r>
          </a:p>
        </p:txBody>
      </p:sp>
      <p:sp>
        <p:nvSpPr>
          <p:cNvPr id="20520" name="TextBox 45"/>
          <p:cNvSpPr txBox="1">
            <a:spLocks noChangeArrowheads="1"/>
          </p:cNvSpPr>
          <p:nvPr/>
        </p:nvSpPr>
        <p:spPr bwMode="auto">
          <a:xfrm>
            <a:off x="7224713" y="2854325"/>
            <a:ext cx="8270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/>
              <a:t>i array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C3F615-E82D-4158-B7FC-AE38D907AC67}" type="slidenum">
              <a:rPr lang="en-US" smtClean="0"/>
              <a:pPr>
                <a:defRPr/>
              </a:pPr>
              <a:t>91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055762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Parallel Radix Sort</a:t>
            </a: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823913" y="281940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100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619250" y="281940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111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2414588" y="281940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010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208338" y="281940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110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003675" y="2824163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011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97425" y="2824163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101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592763" y="2824163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001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6386513" y="2824163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000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823913" y="342900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1619250" y="342900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2414588" y="342900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3208338" y="342900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4003675" y="3433763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4797425" y="3433763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5592763" y="3433763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6386513" y="3433763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21523" name="TextBox 19"/>
          <p:cNvSpPr txBox="1">
            <a:spLocks noChangeArrowheads="1"/>
          </p:cNvSpPr>
          <p:nvPr/>
        </p:nvSpPr>
        <p:spPr bwMode="auto">
          <a:xfrm>
            <a:off x="7224713" y="2854325"/>
            <a:ext cx="8270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/>
              <a:t>i array</a:t>
            </a:r>
          </a:p>
        </p:txBody>
      </p:sp>
      <p:sp>
        <p:nvSpPr>
          <p:cNvPr id="21524" name="TextBox 20"/>
          <p:cNvSpPr txBox="1">
            <a:spLocks noChangeArrowheads="1"/>
          </p:cNvSpPr>
          <p:nvPr/>
        </p:nvSpPr>
        <p:spPr bwMode="auto">
          <a:xfrm>
            <a:off x="7224713" y="3444875"/>
            <a:ext cx="9032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/>
              <a:t>b array</a:t>
            </a:r>
          </a:p>
        </p:txBody>
      </p:sp>
      <p:sp>
        <p:nvSpPr>
          <p:cNvPr id="21525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609600"/>
          </a:xfrm>
        </p:spPr>
        <p:txBody>
          <a:bodyPr/>
          <a:lstStyle/>
          <a:p>
            <a:r>
              <a:rPr lang="en-US" smtClean="0"/>
              <a:t>Step 3: Compute </a:t>
            </a:r>
            <a:r>
              <a:rPr lang="en-US" i="1" smtClean="0">
                <a:solidFill>
                  <a:srgbClr val="FF0000"/>
                </a:solidFill>
              </a:rPr>
              <a:t>totalFalses</a:t>
            </a:r>
          </a:p>
        </p:txBody>
      </p:sp>
      <p:cxnSp>
        <p:nvCxnSpPr>
          <p:cNvPr id="21526" name="Straight Connector 22"/>
          <p:cNvCxnSpPr>
            <a:cxnSpLocks noChangeShapeType="1"/>
          </p:cNvCxnSpPr>
          <p:nvPr/>
        </p:nvCxnSpPr>
        <p:spPr bwMode="auto">
          <a:xfrm>
            <a:off x="533400" y="4038600"/>
            <a:ext cx="67818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823913" y="4167188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26" name="Text Box 7"/>
          <p:cNvSpPr txBox="1">
            <a:spLocks noChangeArrowheads="1"/>
          </p:cNvSpPr>
          <p:nvPr/>
        </p:nvSpPr>
        <p:spPr bwMode="auto">
          <a:xfrm>
            <a:off x="1619250" y="4167188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27" name="Text Box 7"/>
          <p:cNvSpPr txBox="1">
            <a:spLocks noChangeArrowheads="1"/>
          </p:cNvSpPr>
          <p:nvPr/>
        </p:nvSpPr>
        <p:spPr bwMode="auto">
          <a:xfrm>
            <a:off x="2414588" y="4167188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28" name="Text Box 7"/>
          <p:cNvSpPr txBox="1">
            <a:spLocks noChangeArrowheads="1"/>
          </p:cNvSpPr>
          <p:nvPr/>
        </p:nvSpPr>
        <p:spPr bwMode="auto">
          <a:xfrm>
            <a:off x="3208338" y="4167188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29" name="Text Box 7"/>
          <p:cNvSpPr txBox="1">
            <a:spLocks noChangeArrowheads="1"/>
          </p:cNvSpPr>
          <p:nvPr/>
        </p:nvSpPr>
        <p:spPr bwMode="auto">
          <a:xfrm>
            <a:off x="4003675" y="417195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30" name="Text Box 7"/>
          <p:cNvSpPr txBox="1">
            <a:spLocks noChangeArrowheads="1"/>
          </p:cNvSpPr>
          <p:nvPr/>
        </p:nvSpPr>
        <p:spPr bwMode="auto">
          <a:xfrm>
            <a:off x="4797425" y="417195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31" name="Text Box 7"/>
          <p:cNvSpPr txBox="1">
            <a:spLocks noChangeArrowheads="1"/>
          </p:cNvSpPr>
          <p:nvPr/>
        </p:nvSpPr>
        <p:spPr bwMode="auto">
          <a:xfrm>
            <a:off x="5592763" y="417195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32" name="Text Box 7"/>
          <p:cNvSpPr txBox="1">
            <a:spLocks noChangeArrowheads="1"/>
          </p:cNvSpPr>
          <p:nvPr/>
        </p:nvSpPr>
        <p:spPr bwMode="auto">
          <a:xfrm>
            <a:off x="6386513" y="417195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21535" name="TextBox 34"/>
          <p:cNvSpPr txBox="1">
            <a:spLocks noChangeArrowheads="1"/>
          </p:cNvSpPr>
          <p:nvPr/>
        </p:nvSpPr>
        <p:spPr bwMode="auto">
          <a:xfrm>
            <a:off x="7224713" y="4208463"/>
            <a:ext cx="9032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/>
              <a:t>e array</a:t>
            </a:r>
          </a:p>
        </p:txBody>
      </p:sp>
      <p:sp>
        <p:nvSpPr>
          <p:cNvPr id="21536" name="Text Box 7"/>
          <p:cNvSpPr txBox="1">
            <a:spLocks noChangeArrowheads="1"/>
          </p:cNvSpPr>
          <p:nvPr/>
        </p:nvSpPr>
        <p:spPr bwMode="auto">
          <a:xfrm>
            <a:off x="823913" y="4776788"/>
            <a:ext cx="685800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0</a:t>
            </a:r>
          </a:p>
        </p:txBody>
      </p:sp>
      <p:sp>
        <p:nvSpPr>
          <p:cNvPr id="21537" name="Text Box 7"/>
          <p:cNvSpPr txBox="1">
            <a:spLocks noChangeArrowheads="1"/>
          </p:cNvSpPr>
          <p:nvPr/>
        </p:nvSpPr>
        <p:spPr bwMode="auto">
          <a:xfrm>
            <a:off x="1619250" y="4776788"/>
            <a:ext cx="685800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1</a:t>
            </a:r>
          </a:p>
        </p:txBody>
      </p:sp>
      <p:sp>
        <p:nvSpPr>
          <p:cNvPr id="21538" name="Text Box 7"/>
          <p:cNvSpPr txBox="1">
            <a:spLocks noChangeArrowheads="1"/>
          </p:cNvSpPr>
          <p:nvPr/>
        </p:nvSpPr>
        <p:spPr bwMode="auto">
          <a:xfrm>
            <a:off x="2414588" y="4776788"/>
            <a:ext cx="685800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1</a:t>
            </a:r>
          </a:p>
        </p:txBody>
      </p:sp>
      <p:sp>
        <p:nvSpPr>
          <p:cNvPr id="21539" name="Text Box 7"/>
          <p:cNvSpPr txBox="1">
            <a:spLocks noChangeArrowheads="1"/>
          </p:cNvSpPr>
          <p:nvPr/>
        </p:nvSpPr>
        <p:spPr bwMode="auto">
          <a:xfrm>
            <a:off x="3208338" y="4776788"/>
            <a:ext cx="685800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2</a:t>
            </a:r>
          </a:p>
        </p:txBody>
      </p:sp>
      <p:sp>
        <p:nvSpPr>
          <p:cNvPr id="21540" name="Text Box 7"/>
          <p:cNvSpPr txBox="1">
            <a:spLocks noChangeArrowheads="1"/>
          </p:cNvSpPr>
          <p:nvPr/>
        </p:nvSpPr>
        <p:spPr bwMode="auto">
          <a:xfrm>
            <a:off x="4003675" y="4781550"/>
            <a:ext cx="685800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3</a:t>
            </a:r>
          </a:p>
        </p:txBody>
      </p:sp>
      <p:sp>
        <p:nvSpPr>
          <p:cNvPr id="21541" name="Text Box 7"/>
          <p:cNvSpPr txBox="1">
            <a:spLocks noChangeArrowheads="1"/>
          </p:cNvSpPr>
          <p:nvPr/>
        </p:nvSpPr>
        <p:spPr bwMode="auto">
          <a:xfrm>
            <a:off x="4797425" y="4781550"/>
            <a:ext cx="685800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3</a:t>
            </a:r>
          </a:p>
        </p:txBody>
      </p:sp>
      <p:sp>
        <p:nvSpPr>
          <p:cNvPr id="21542" name="Text Box 7"/>
          <p:cNvSpPr txBox="1">
            <a:spLocks noChangeArrowheads="1"/>
          </p:cNvSpPr>
          <p:nvPr/>
        </p:nvSpPr>
        <p:spPr bwMode="auto">
          <a:xfrm>
            <a:off x="5592763" y="4781550"/>
            <a:ext cx="685800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3</a:t>
            </a:r>
          </a:p>
        </p:txBody>
      </p:sp>
      <p:sp>
        <p:nvSpPr>
          <p:cNvPr id="21543" name="Text Box 7"/>
          <p:cNvSpPr txBox="1">
            <a:spLocks noChangeArrowheads="1"/>
          </p:cNvSpPr>
          <p:nvPr/>
        </p:nvSpPr>
        <p:spPr bwMode="auto">
          <a:xfrm>
            <a:off x="6386513" y="4781550"/>
            <a:ext cx="685800" cy="400050"/>
          </a:xfrm>
          <a:prstGeom prst="rect">
            <a:avLst/>
          </a:prstGeom>
          <a:solidFill>
            <a:srgbClr val="E7F4BE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3</a:t>
            </a:r>
          </a:p>
        </p:txBody>
      </p:sp>
      <p:sp>
        <p:nvSpPr>
          <p:cNvPr id="21544" name="TextBox 44"/>
          <p:cNvSpPr txBox="1">
            <a:spLocks noChangeArrowheads="1"/>
          </p:cNvSpPr>
          <p:nvPr/>
        </p:nvSpPr>
        <p:spPr bwMode="auto">
          <a:xfrm>
            <a:off x="7239000" y="4811713"/>
            <a:ext cx="838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/>
              <a:t>f array</a:t>
            </a:r>
          </a:p>
        </p:txBody>
      </p:sp>
      <p:sp>
        <p:nvSpPr>
          <p:cNvPr id="21545" name="TextBox 45"/>
          <p:cNvSpPr txBox="1">
            <a:spLocks noChangeArrowheads="1"/>
          </p:cNvSpPr>
          <p:nvPr/>
        </p:nvSpPr>
        <p:spPr bwMode="auto">
          <a:xfrm>
            <a:off x="5080000" y="5954713"/>
            <a:ext cx="330041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/>
              <a:t>totalFalses = e[n – 1] + f[n – 1]</a:t>
            </a:r>
          </a:p>
          <a:p>
            <a:r>
              <a:rPr lang="en-US"/>
              <a:t>totalFalses = 1 + 3</a:t>
            </a:r>
          </a:p>
          <a:p>
            <a:r>
              <a:rPr lang="en-US"/>
              <a:t>totalFalses = 4</a:t>
            </a:r>
          </a:p>
        </p:txBody>
      </p:sp>
      <p:cxnSp>
        <p:nvCxnSpPr>
          <p:cNvPr id="21546" name="Straight Arrow Connector 21"/>
          <p:cNvCxnSpPr>
            <a:cxnSpLocks noChangeShapeType="1"/>
            <a:stCxn id="32" idx="2"/>
            <a:endCxn id="21543" idx="0"/>
          </p:cNvCxnSpPr>
          <p:nvPr/>
        </p:nvCxnSpPr>
        <p:spPr bwMode="auto">
          <a:xfrm>
            <a:off x="6729413" y="4572000"/>
            <a:ext cx="0" cy="2095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47" name="Straight Arrow Connector 35"/>
          <p:cNvCxnSpPr>
            <a:cxnSpLocks noChangeShapeType="1"/>
            <a:stCxn id="21543" idx="2"/>
            <a:endCxn id="21545" idx="0"/>
          </p:cNvCxnSpPr>
          <p:nvPr/>
        </p:nvCxnSpPr>
        <p:spPr bwMode="auto">
          <a:xfrm>
            <a:off x="6729413" y="5181600"/>
            <a:ext cx="0" cy="77311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C3F615-E82D-4158-B7FC-AE38D907AC67}" type="slidenum">
              <a:rPr lang="en-US" smtClean="0"/>
              <a:pPr>
                <a:defRPr/>
              </a:pPr>
              <a:t>92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122996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Parallel Radix Sort</a:t>
            </a: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823913" y="281940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100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619250" y="281940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111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2414588" y="281940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010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208338" y="281940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110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003675" y="2824163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011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97425" y="2824163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101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592763" y="2824163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001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6386513" y="2824163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000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823913" y="342900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1619250" y="342900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2414588" y="342900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3208338" y="342900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4003675" y="3433763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4797425" y="3433763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5592763" y="3433763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6386513" y="3433763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22547" name="TextBox 19"/>
          <p:cNvSpPr txBox="1">
            <a:spLocks noChangeArrowheads="1"/>
          </p:cNvSpPr>
          <p:nvPr/>
        </p:nvSpPr>
        <p:spPr bwMode="auto">
          <a:xfrm>
            <a:off x="7224713" y="2854325"/>
            <a:ext cx="8270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/>
              <a:t>i array</a:t>
            </a:r>
          </a:p>
        </p:txBody>
      </p:sp>
      <p:sp>
        <p:nvSpPr>
          <p:cNvPr id="22548" name="TextBox 20"/>
          <p:cNvSpPr txBox="1">
            <a:spLocks noChangeArrowheads="1"/>
          </p:cNvSpPr>
          <p:nvPr/>
        </p:nvSpPr>
        <p:spPr bwMode="auto">
          <a:xfrm>
            <a:off x="7224713" y="3444875"/>
            <a:ext cx="9032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/>
              <a:t>b array</a:t>
            </a:r>
          </a:p>
        </p:txBody>
      </p:sp>
      <p:sp>
        <p:nvSpPr>
          <p:cNvPr id="22549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609600"/>
          </a:xfrm>
        </p:spPr>
        <p:txBody>
          <a:bodyPr/>
          <a:lstStyle/>
          <a:p>
            <a:r>
              <a:rPr lang="en-US" smtClean="0"/>
              <a:t>Step 4: Compute </a:t>
            </a:r>
            <a:r>
              <a:rPr lang="en-US" i="1" smtClean="0">
                <a:solidFill>
                  <a:srgbClr val="FF0000"/>
                </a:solidFill>
              </a:rPr>
              <a:t>t </a:t>
            </a:r>
            <a:r>
              <a:rPr lang="en-US" smtClean="0"/>
              <a:t>array</a:t>
            </a:r>
            <a:endParaRPr lang="en-US" i="1" smtClean="0">
              <a:solidFill>
                <a:srgbClr val="FF0000"/>
              </a:solidFill>
            </a:endParaRPr>
          </a:p>
        </p:txBody>
      </p:sp>
      <p:cxnSp>
        <p:nvCxnSpPr>
          <p:cNvPr id="22550" name="Straight Connector 22"/>
          <p:cNvCxnSpPr>
            <a:cxnSpLocks noChangeShapeType="1"/>
          </p:cNvCxnSpPr>
          <p:nvPr/>
        </p:nvCxnSpPr>
        <p:spPr bwMode="auto">
          <a:xfrm>
            <a:off x="533400" y="4038600"/>
            <a:ext cx="67818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823913" y="4167188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26" name="Text Box 7"/>
          <p:cNvSpPr txBox="1">
            <a:spLocks noChangeArrowheads="1"/>
          </p:cNvSpPr>
          <p:nvPr/>
        </p:nvSpPr>
        <p:spPr bwMode="auto">
          <a:xfrm>
            <a:off x="1619250" y="4167188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27" name="Text Box 7"/>
          <p:cNvSpPr txBox="1">
            <a:spLocks noChangeArrowheads="1"/>
          </p:cNvSpPr>
          <p:nvPr/>
        </p:nvSpPr>
        <p:spPr bwMode="auto">
          <a:xfrm>
            <a:off x="2414588" y="4167188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28" name="Text Box 7"/>
          <p:cNvSpPr txBox="1">
            <a:spLocks noChangeArrowheads="1"/>
          </p:cNvSpPr>
          <p:nvPr/>
        </p:nvSpPr>
        <p:spPr bwMode="auto">
          <a:xfrm>
            <a:off x="3208338" y="4167188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29" name="Text Box 7"/>
          <p:cNvSpPr txBox="1">
            <a:spLocks noChangeArrowheads="1"/>
          </p:cNvSpPr>
          <p:nvPr/>
        </p:nvSpPr>
        <p:spPr bwMode="auto">
          <a:xfrm>
            <a:off x="4003675" y="417195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30" name="Text Box 7"/>
          <p:cNvSpPr txBox="1">
            <a:spLocks noChangeArrowheads="1"/>
          </p:cNvSpPr>
          <p:nvPr/>
        </p:nvSpPr>
        <p:spPr bwMode="auto">
          <a:xfrm>
            <a:off x="4797425" y="417195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31" name="Text Box 7"/>
          <p:cNvSpPr txBox="1">
            <a:spLocks noChangeArrowheads="1"/>
          </p:cNvSpPr>
          <p:nvPr/>
        </p:nvSpPr>
        <p:spPr bwMode="auto">
          <a:xfrm>
            <a:off x="5592763" y="417195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32" name="Text Box 7"/>
          <p:cNvSpPr txBox="1">
            <a:spLocks noChangeArrowheads="1"/>
          </p:cNvSpPr>
          <p:nvPr/>
        </p:nvSpPr>
        <p:spPr bwMode="auto">
          <a:xfrm>
            <a:off x="6386513" y="417195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22559" name="TextBox 34"/>
          <p:cNvSpPr txBox="1">
            <a:spLocks noChangeArrowheads="1"/>
          </p:cNvSpPr>
          <p:nvPr/>
        </p:nvSpPr>
        <p:spPr bwMode="auto">
          <a:xfrm>
            <a:off x="7224713" y="4208463"/>
            <a:ext cx="9032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/>
              <a:t>e array</a:t>
            </a:r>
          </a:p>
        </p:txBody>
      </p:sp>
      <p:sp>
        <p:nvSpPr>
          <p:cNvPr id="37" name="Text Box 7"/>
          <p:cNvSpPr txBox="1">
            <a:spLocks noChangeArrowheads="1"/>
          </p:cNvSpPr>
          <p:nvPr/>
        </p:nvSpPr>
        <p:spPr bwMode="auto">
          <a:xfrm>
            <a:off x="823913" y="4776788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38" name="Text Box 7"/>
          <p:cNvSpPr txBox="1">
            <a:spLocks noChangeArrowheads="1"/>
          </p:cNvSpPr>
          <p:nvPr/>
        </p:nvSpPr>
        <p:spPr bwMode="auto">
          <a:xfrm>
            <a:off x="1619250" y="4776788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39" name="Text Box 7"/>
          <p:cNvSpPr txBox="1">
            <a:spLocks noChangeArrowheads="1"/>
          </p:cNvSpPr>
          <p:nvPr/>
        </p:nvSpPr>
        <p:spPr bwMode="auto">
          <a:xfrm>
            <a:off x="2414588" y="4776788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40" name="Text Box 7"/>
          <p:cNvSpPr txBox="1">
            <a:spLocks noChangeArrowheads="1"/>
          </p:cNvSpPr>
          <p:nvPr/>
        </p:nvSpPr>
        <p:spPr bwMode="auto">
          <a:xfrm>
            <a:off x="3208338" y="4776788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2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41" name="Text Box 7"/>
          <p:cNvSpPr txBox="1">
            <a:spLocks noChangeArrowheads="1"/>
          </p:cNvSpPr>
          <p:nvPr/>
        </p:nvSpPr>
        <p:spPr bwMode="auto">
          <a:xfrm>
            <a:off x="4003675" y="478155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3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42" name="Text Box 7"/>
          <p:cNvSpPr txBox="1">
            <a:spLocks noChangeArrowheads="1"/>
          </p:cNvSpPr>
          <p:nvPr/>
        </p:nvSpPr>
        <p:spPr bwMode="auto">
          <a:xfrm>
            <a:off x="4797425" y="478155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3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43" name="Text Box 7"/>
          <p:cNvSpPr txBox="1">
            <a:spLocks noChangeArrowheads="1"/>
          </p:cNvSpPr>
          <p:nvPr/>
        </p:nvSpPr>
        <p:spPr bwMode="auto">
          <a:xfrm>
            <a:off x="5592763" y="478155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3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44" name="Text Box 7"/>
          <p:cNvSpPr txBox="1">
            <a:spLocks noChangeArrowheads="1"/>
          </p:cNvSpPr>
          <p:nvPr/>
        </p:nvSpPr>
        <p:spPr bwMode="auto">
          <a:xfrm>
            <a:off x="6386513" y="478155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3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22568" name="TextBox 44"/>
          <p:cNvSpPr txBox="1">
            <a:spLocks noChangeArrowheads="1"/>
          </p:cNvSpPr>
          <p:nvPr/>
        </p:nvSpPr>
        <p:spPr bwMode="auto">
          <a:xfrm>
            <a:off x="7239000" y="4811713"/>
            <a:ext cx="838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/>
              <a:t>f array</a:t>
            </a:r>
          </a:p>
        </p:txBody>
      </p:sp>
      <p:sp>
        <p:nvSpPr>
          <p:cNvPr id="22569" name="Text Box 7"/>
          <p:cNvSpPr txBox="1">
            <a:spLocks noChangeArrowheads="1"/>
          </p:cNvSpPr>
          <p:nvPr/>
        </p:nvSpPr>
        <p:spPr bwMode="auto">
          <a:xfrm>
            <a:off x="823913" y="5386388"/>
            <a:ext cx="685800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endParaRPr lang="en-US" sz="2000">
              <a:latin typeface="Courier New" pitchFamily="49" charset="0"/>
            </a:endParaRPr>
          </a:p>
        </p:txBody>
      </p:sp>
      <p:sp>
        <p:nvSpPr>
          <p:cNvPr id="22570" name="Text Box 7"/>
          <p:cNvSpPr txBox="1">
            <a:spLocks noChangeArrowheads="1"/>
          </p:cNvSpPr>
          <p:nvPr/>
        </p:nvSpPr>
        <p:spPr bwMode="auto">
          <a:xfrm>
            <a:off x="1619250" y="5386388"/>
            <a:ext cx="685800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endParaRPr lang="en-US" sz="2000">
              <a:latin typeface="Courier New" pitchFamily="49" charset="0"/>
            </a:endParaRPr>
          </a:p>
        </p:txBody>
      </p:sp>
      <p:sp>
        <p:nvSpPr>
          <p:cNvPr id="22571" name="Text Box 7"/>
          <p:cNvSpPr txBox="1">
            <a:spLocks noChangeArrowheads="1"/>
          </p:cNvSpPr>
          <p:nvPr/>
        </p:nvSpPr>
        <p:spPr bwMode="auto">
          <a:xfrm>
            <a:off x="2414588" y="5386388"/>
            <a:ext cx="685800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endParaRPr lang="en-US" sz="2000">
              <a:latin typeface="Courier New" pitchFamily="49" charset="0"/>
            </a:endParaRPr>
          </a:p>
        </p:txBody>
      </p:sp>
      <p:sp>
        <p:nvSpPr>
          <p:cNvPr id="22572" name="Text Box 7"/>
          <p:cNvSpPr txBox="1">
            <a:spLocks noChangeArrowheads="1"/>
          </p:cNvSpPr>
          <p:nvPr/>
        </p:nvSpPr>
        <p:spPr bwMode="auto">
          <a:xfrm>
            <a:off x="3208338" y="5386388"/>
            <a:ext cx="685800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endParaRPr lang="en-US" sz="2000">
              <a:latin typeface="Courier New" pitchFamily="49" charset="0"/>
            </a:endParaRPr>
          </a:p>
        </p:txBody>
      </p:sp>
      <p:sp>
        <p:nvSpPr>
          <p:cNvPr id="22573" name="Text Box 7"/>
          <p:cNvSpPr txBox="1">
            <a:spLocks noChangeArrowheads="1"/>
          </p:cNvSpPr>
          <p:nvPr/>
        </p:nvSpPr>
        <p:spPr bwMode="auto">
          <a:xfrm>
            <a:off x="4003675" y="5391150"/>
            <a:ext cx="685800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endParaRPr lang="en-US" sz="2000">
              <a:latin typeface="Courier New" pitchFamily="49" charset="0"/>
            </a:endParaRPr>
          </a:p>
        </p:txBody>
      </p:sp>
      <p:sp>
        <p:nvSpPr>
          <p:cNvPr id="22574" name="Text Box 7"/>
          <p:cNvSpPr txBox="1">
            <a:spLocks noChangeArrowheads="1"/>
          </p:cNvSpPr>
          <p:nvPr/>
        </p:nvSpPr>
        <p:spPr bwMode="auto">
          <a:xfrm>
            <a:off x="4797425" y="5391150"/>
            <a:ext cx="685800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endParaRPr lang="en-US" sz="2000">
              <a:latin typeface="Courier New" pitchFamily="49" charset="0"/>
            </a:endParaRPr>
          </a:p>
        </p:txBody>
      </p:sp>
      <p:sp>
        <p:nvSpPr>
          <p:cNvPr id="22575" name="Text Box 7"/>
          <p:cNvSpPr txBox="1">
            <a:spLocks noChangeArrowheads="1"/>
          </p:cNvSpPr>
          <p:nvPr/>
        </p:nvSpPr>
        <p:spPr bwMode="auto">
          <a:xfrm>
            <a:off x="5592763" y="5391150"/>
            <a:ext cx="685800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endParaRPr lang="en-US" sz="2000">
              <a:latin typeface="Courier New" pitchFamily="49" charset="0"/>
            </a:endParaRPr>
          </a:p>
        </p:txBody>
      </p:sp>
      <p:sp>
        <p:nvSpPr>
          <p:cNvPr id="22576" name="Text Box 7"/>
          <p:cNvSpPr txBox="1">
            <a:spLocks noChangeArrowheads="1"/>
          </p:cNvSpPr>
          <p:nvPr/>
        </p:nvSpPr>
        <p:spPr bwMode="auto">
          <a:xfrm>
            <a:off x="6386513" y="5391150"/>
            <a:ext cx="685800" cy="400050"/>
          </a:xfrm>
          <a:prstGeom prst="rect">
            <a:avLst/>
          </a:prstGeom>
          <a:solidFill>
            <a:srgbClr val="E7F4B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endParaRPr lang="en-US" sz="2000">
              <a:latin typeface="Courier New" pitchFamily="49" charset="0"/>
            </a:endParaRPr>
          </a:p>
        </p:txBody>
      </p:sp>
      <p:sp>
        <p:nvSpPr>
          <p:cNvPr id="22577" name="TextBox 54"/>
          <p:cNvSpPr txBox="1">
            <a:spLocks noChangeArrowheads="1"/>
          </p:cNvSpPr>
          <p:nvPr/>
        </p:nvSpPr>
        <p:spPr bwMode="auto">
          <a:xfrm>
            <a:off x="7239000" y="5383213"/>
            <a:ext cx="838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/>
              <a:t>t array</a:t>
            </a:r>
          </a:p>
        </p:txBody>
      </p:sp>
      <p:sp>
        <p:nvSpPr>
          <p:cNvPr id="22578" name="TextBox 55"/>
          <p:cNvSpPr txBox="1">
            <a:spLocks noChangeArrowheads="1"/>
          </p:cNvSpPr>
          <p:nvPr/>
        </p:nvSpPr>
        <p:spPr bwMode="auto">
          <a:xfrm>
            <a:off x="712788" y="5943600"/>
            <a:ext cx="26209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/>
              <a:t>t[i] = i – f[i] + totalFalses</a:t>
            </a:r>
          </a:p>
        </p:txBody>
      </p:sp>
      <p:sp>
        <p:nvSpPr>
          <p:cNvPr id="22579" name="TextBox 56"/>
          <p:cNvSpPr txBox="1">
            <a:spLocks noChangeArrowheads="1"/>
          </p:cNvSpPr>
          <p:nvPr/>
        </p:nvSpPr>
        <p:spPr bwMode="auto">
          <a:xfrm>
            <a:off x="7329488" y="6402388"/>
            <a:ext cx="16922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/>
              <a:t>totalFalses = 4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C3F615-E82D-4158-B7FC-AE38D907AC67}" type="slidenum">
              <a:rPr lang="en-US" smtClean="0"/>
              <a:pPr>
                <a:defRPr/>
              </a:pPr>
              <a:t>93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387718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Parallel Radix Sort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823913" y="342900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1619250" y="342900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2414588" y="342900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3208338" y="342900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4003675" y="3433763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4797425" y="3433763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5592763" y="3433763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6386513" y="3433763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23563" name="TextBox 19"/>
          <p:cNvSpPr txBox="1">
            <a:spLocks noChangeArrowheads="1"/>
          </p:cNvSpPr>
          <p:nvPr/>
        </p:nvSpPr>
        <p:spPr bwMode="auto">
          <a:xfrm>
            <a:off x="7224713" y="2854325"/>
            <a:ext cx="8270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/>
              <a:t>i array</a:t>
            </a:r>
          </a:p>
        </p:txBody>
      </p:sp>
      <p:sp>
        <p:nvSpPr>
          <p:cNvPr id="23564" name="TextBox 20"/>
          <p:cNvSpPr txBox="1">
            <a:spLocks noChangeArrowheads="1"/>
          </p:cNvSpPr>
          <p:nvPr/>
        </p:nvSpPr>
        <p:spPr bwMode="auto">
          <a:xfrm>
            <a:off x="7224713" y="3444875"/>
            <a:ext cx="9032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/>
              <a:t>b array</a:t>
            </a:r>
          </a:p>
        </p:txBody>
      </p:sp>
      <p:sp>
        <p:nvSpPr>
          <p:cNvPr id="23565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609600"/>
          </a:xfrm>
        </p:spPr>
        <p:txBody>
          <a:bodyPr/>
          <a:lstStyle/>
          <a:p>
            <a:r>
              <a:rPr lang="en-US" smtClean="0"/>
              <a:t>Step 4: Compute </a:t>
            </a:r>
            <a:r>
              <a:rPr lang="en-US" i="1" smtClean="0">
                <a:solidFill>
                  <a:srgbClr val="FF0000"/>
                </a:solidFill>
              </a:rPr>
              <a:t>t </a:t>
            </a:r>
            <a:r>
              <a:rPr lang="en-US" smtClean="0"/>
              <a:t>array</a:t>
            </a:r>
            <a:endParaRPr lang="en-US" i="1" smtClean="0">
              <a:solidFill>
                <a:srgbClr val="FF0000"/>
              </a:solidFill>
            </a:endParaRPr>
          </a:p>
        </p:txBody>
      </p:sp>
      <p:cxnSp>
        <p:nvCxnSpPr>
          <p:cNvPr id="23566" name="Straight Connector 22"/>
          <p:cNvCxnSpPr>
            <a:cxnSpLocks noChangeShapeType="1"/>
          </p:cNvCxnSpPr>
          <p:nvPr/>
        </p:nvCxnSpPr>
        <p:spPr bwMode="auto">
          <a:xfrm>
            <a:off x="533400" y="4038600"/>
            <a:ext cx="67818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823913" y="4167188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26" name="Text Box 7"/>
          <p:cNvSpPr txBox="1">
            <a:spLocks noChangeArrowheads="1"/>
          </p:cNvSpPr>
          <p:nvPr/>
        </p:nvSpPr>
        <p:spPr bwMode="auto">
          <a:xfrm>
            <a:off x="1619250" y="4167188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27" name="Text Box 7"/>
          <p:cNvSpPr txBox="1">
            <a:spLocks noChangeArrowheads="1"/>
          </p:cNvSpPr>
          <p:nvPr/>
        </p:nvSpPr>
        <p:spPr bwMode="auto">
          <a:xfrm>
            <a:off x="2414588" y="4167188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28" name="Text Box 7"/>
          <p:cNvSpPr txBox="1">
            <a:spLocks noChangeArrowheads="1"/>
          </p:cNvSpPr>
          <p:nvPr/>
        </p:nvSpPr>
        <p:spPr bwMode="auto">
          <a:xfrm>
            <a:off x="3208338" y="4167188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29" name="Text Box 7"/>
          <p:cNvSpPr txBox="1">
            <a:spLocks noChangeArrowheads="1"/>
          </p:cNvSpPr>
          <p:nvPr/>
        </p:nvSpPr>
        <p:spPr bwMode="auto">
          <a:xfrm>
            <a:off x="4003675" y="417195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30" name="Text Box 7"/>
          <p:cNvSpPr txBox="1">
            <a:spLocks noChangeArrowheads="1"/>
          </p:cNvSpPr>
          <p:nvPr/>
        </p:nvSpPr>
        <p:spPr bwMode="auto">
          <a:xfrm>
            <a:off x="4797425" y="417195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31" name="Text Box 7"/>
          <p:cNvSpPr txBox="1">
            <a:spLocks noChangeArrowheads="1"/>
          </p:cNvSpPr>
          <p:nvPr/>
        </p:nvSpPr>
        <p:spPr bwMode="auto">
          <a:xfrm>
            <a:off x="5592763" y="417195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32" name="Text Box 7"/>
          <p:cNvSpPr txBox="1">
            <a:spLocks noChangeArrowheads="1"/>
          </p:cNvSpPr>
          <p:nvPr/>
        </p:nvSpPr>
        <p:spPr bwMode="auto">
          <a:xfrm>
            <a:off x="6386513" y="417195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23575" name="TextBox 34"/>
          <p:cNvSpPr txBox="1">
            <a:spLocks noChangeArrowheads="1"/>
          </p:cNvSpPr>
          <p:nvPr/>
        </p:nvSpPr>
        <p:spPr bwMode="auto">
          <a:xfrm>
            <a:off x="7224713" y="4208463"/>
            <a:ext cx="9032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/>
              <a:t>e array</a:t>
            </a:r>
          </a:p>
        </p:txBody>
      </p:sp>
      <p:sp>
        <p:nvSpPr>
          <p:cNvPr id="37" name="Text Box 7"/>
          <p:cNvSpPr txBox="1">
            <a:spLocks noChangeArrowheads="1"/>
          </p:cNvSpPr>
          <p:nvPr/>
        </p:nvSpPr>
        <p:spPr bwMode="auto">
          <a:xfrm>
            <a:off x="823913" y="4776788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38" name="Text Box 7"/>
          <p:cNvSpPr txBox="1">
            <a:spLocks noChangeArrowheads="1"/>
          </p:cNvSpPr>
          <p:nvPr/>
        </p:nvSpPr>
        <p:spPr bwMode="auto">
          <a:xfrm>
            <a:off x="1619250" y="4776788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39" name="Text Box 7"/>
          <p:cNvSpPr txBox="1">
            <a:spLocks noChangeArrowheads="1"/>
          </p:cNvSpPr>
          <p:nvPr/>
        </p:nvSpPr>
        <p:spPr bwMode="auto">
          <a:xfrm>
            <a:off x="2414588" y="4776788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40" name="Text Box 7"/>
          <p:cNvSpPr txBox="1">
            <a:spLocks noChangeArrowheads="1"/>
          </p:cNvSpPr>
          <p:nvPr/>
        </p:nvSpPr>
        <p:spPr bwMode="auto">
          <a:xfrm>
            <a:off x="3208338" y="4776788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2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41" name="Text Box 7"/>
          <p:cNvSpPr txBox="1">
            <a:spLocks noChangeArrowheads="1"/>
          </p:cNvSpPr>
          <p:nvPr/>
        </p:nvSpPr>
        <p:spPr bwMode="auto">
          <a:xfrm>
            <a:off x="4003675" y="478155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3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42" name="Text Box 7"/>
          <p:cNvSpPr txBox="1">
            <a:spLocks noChangeArrowheads="1"/>
          </p:cNvSpPr>
          <p:nvPr/>
        </p:nvSpPr>
        <p:spPr bwMode="auto">
          <a:xfrm>
            <a:off x="4797425" y="478155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3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43" name="Text Box 7"/>
          <p:cNvSpPr txBox="1">
            <a:spLocks noChangeArrowheads="1"/>
          </p:cNvSpPr>
          <p:nvPr/>
        </p:nvSpPr>
        <p:spPr bwMode="auto">
          <a:xfrm>
            <a:off x="5592763" y="478155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3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44" name="Text Box 7"/>
          <p:cNvSpPr txBox="1">
            <a:spLocks noChangeArrowheads="1"/>
          </p:cNvSpPr>
          <p:nvPr/>
        </p:nvSpPr>
        <p:spPr bwMode="auto">
          <a:xfrm>
            <a:off x="6386513" y="478155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3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23584" name="TextBox 44"/>
          <p:cNvSpPr txBox="1">
            <a:spLocks noChangeArrowheads="1"/>
          </p:cNvSpPr>
          <p:nvPr/>
        </p:nvSpPr>
        <p:spPr bwMode="auto">
          <a:xfrm>
            <a:off x="7239000" y="4811713"/>
            <a:ext cx="838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/>
              <a:t>f array</a:t>
            </a:r>
          </a:p>
        </p:txBody>
      </p:sp>
      <p:sp>
        <p:nvSpPr>
          <p:cNvPr id="23585" name="Text Box 7"/>
          <p:cNvSpPr txBox="1">
            <a:spLocks noChangeArrowheads="1"/>
          </p:cNvSpPr>
          <p:nvPr/>
        </p:nvSpPr>
        <p:spPr bwMode="auto">
          <a:xfrm>
            <a:off x="823913" y="5386388"/>
            <a:ext cx="685800" cy="400050"/>
          </a:xfrm>
          <a:prstGeom prst="rect">
            <a:avLst/>
          </a:prstGeom>
          <a:solidFill>
            <a:srgbClr val="E7F4BE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4</a:t>
            </a:r>
          </a:p>
        </p:txBody>
      </p:sp>
      <p:sp>
        <p:nvSpPr>
          <p:cNvPr id="23586" name="Text Box 7"/>
          <p:cNvSpPr txBox="1">
            <a:spLocks noChangeArrowheads="1"/>
          </p:cNvSpPr>
          <p:nvPr/>
        </p:nvSpPr>
        <p:spPr bwMode="auto">
          <a:xfrm>
            <a:off x="1619250" y="5386388"/>
            <a:ext cx="685800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endParaRPr lang="en-US" sz="2000">
              <a:latin typeface="Courier New" pitchFamily="49" charset="0"/>
            </a:endParaRPr>
          </a:p>
        </p:txBody>
      </p:sp>
      <p:sp>
        <p:nvSpPr>
          <p:cNvPr id="23587" name="Text Box 7"/>
          <p:cNvSpPr txBox="1">
            <a:spLocks noChangeArrowheads="1"/>
          </p:cNvSpPr>
          <p:nvPr/>
        </p:nvSpPr>
        <p:spPr bwMode="auto">
          <a:xfrm>
            <a:off x="2414588" y="5386388"/>
            <a:ext cx="685800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endParaRPr lang="en-US" sz="2000">
              <a:latin typeface="Courier New" pitchFamily="49" charset="0"/>
            </a:endParaRPr>
          </a:p>
        </p:txBody>
      </p:sp>
      <p:sp>
        <p:nvSpPr>
          <p:cNvPr id="23588" name="Text Box 7"/>
          <p:cNvSpPr txBox="1">
            <a:spLocks noChangeArrowheads="1"/>
          </p:cNvSpPr>
          <p:nvPr/>
        </p:nvSpPr>
        <p:spPr bwMode="auto">
          <a:xfrm>
            <a:off x="3208338" y="5386388"/>
            <a:ext cx="685800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endParaRPr lang="en-US" sz="2000">
              <a:latin typeface="Courier New" pitchFamily="49" charset="0"/>
            </a:endParaRPr>
          </a:p>
        </p:txBody>
      </p:sp>
      <p:sp>
        <p:nvSpPr>
          <p:cNvPr id="23589" name="Text Box 7"/>
          <p:cNvSpPr txBox="1">
            <a:spLocks noChangeArrowheads="1"/>
          </p:cNvSpPr>
          <p:nvPr/>
        </p:nvSpPr>
        <p:spPr bwMode="auto">
          <a:xfrm>
            <a:off x="4003675" y="5391150"/>
            <a:ext cx="685800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endParaRPr lang="en-US" sz="2000">
              <a:latin typeface="Courier New" pitchFamily="49" charset="0"/>
            </a:endParaRPr>
          </a:p>
        </p:txBody>
      </p:sp>
      <p:sp>
        <p:nvSpPr>
          <p:cNvPr id="23590" name="Text Box 7"/>
          <p:cNvSpPr txBox="1">
            <a:spLocks noChangeArrowheads="1"/>
          </p:cNvSpPr>
          <p:nvPr/>
        </p:nvSpPr>
        <p:spPr bwMode="auto">
          <a:xfrm>
            <a:off x="4797425" y="5391150"/>
            <a:ext cx="685800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endParaRPr lang="en-US" sz="2000">
              <a:latin typeface="Courier New" pitchFamily="49" charset="0"/>
            </a:endParaRPr>
          </a:p>
        </p:txBody>
      </p:sp>
      <p:sp>
        <p:nvSpPr>
          <p:cNvPr id="23591" name="Text Box 7"/>
          <p:cNvSpPr txBox="1">
            <a:spLocks noChangeArrowheads="1"/>
          </p:cNvSpPr>
          <p:nvPr/>
        </p:nvSpPr>
        <p:spPr bwMode="auto">
          <a:xfrm>
            <a:off x="5592763" y="5391150"/>
            <a:ext cx="685800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endParaRPr lang="en-US" sz="2000">
              <a:latin typeface="Courier New" pitchFamily="49" charset="0"/>
            </a:endParaRPr>
          </a:p>
        </p:txBody>
      </p:sp>
      <p:sp>
        <p:nvSpPr>
          <p:cNvPr id="23592" name="Text Box 7"/>
          <p:cNvSpPr txBox="1">
            <a:spLocks noChangeArrowheads="1"/>
          </p:cNvSpPr>
          <p:nvPr/>
        </p:nvSpPr>
        <p:spPr bwMode="auto">
          <a:xfrm>
            <a:off x="6386513" y="5391150"/>
            <a:ext cx="685800" cy="400050"/>
          </a:xfrm>
          <a:prstGeom prst="rect">
            <a:avLst/>
          </a:prstGeom>
          <a:solidFill>
            <a:srgbClr val="E7F4B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endParaRPr lang="en-US" sz="2000">
              <a:latin typeface="Courier New" pitchFamily="49" charset="0"/>
            </a:endParaRPr>
          </a:p>
        </p:txBody>
      </p:sp>
      <p:sp>
        <p:nvSpPr>
          <p:cNvPr id="23593" name="TextBox 54"/>
          <p:cNvSpPr txBox="1">
            <a:spLocks noChangeArrowheads="1"/>
          </p:cNvSpPr>
          <p:nvPr/>
        </p:nvSpPr>
        <p:spPr bwMode="auto">
          <a:xfrm>
            <a:off x="7239000" y="5383213"/>
            <a:ext cx="838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/>
              <a:t>t array</a:t>
            </a:r>
          </a:p>
        </p:txBody>
      </p:sp>
      <p:sp>
        <p:nvSpPr>
          <p:cNvPr id="23594" name="TextBox 64"/>
          <p:cNvSpPr txBox="1">
            <a:spLocks noChangeArrowheads="1"/>
          </p:cNvSpPr>
          <p:nvPr/>
        </p:nvSpPr>
        <p:spPr bwMode="auto">
          <a:xfrm>
            <a:off x="712788" y="5943600"/>
            <a:ext cx="285273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/>
              <a:t>t[0] = 0 – f[0] + totalFalses</a:t>
            </a:r>
          </a:p>
          <a:p>
            <a:r>
              <a:rPr lang="en-US"/>
              <a:t>t[0] = 0 – 0 + 4</a:t>
            </a:r>
          </a:p>
          <a:p>
            <a:r>
              <a:rPr lang="en-US"/>
              <a:t>t[0] = 4</a:t>
            </a:r>
          </a:p>
        </p:txBody>
      </p:sp>
      <p:sp>
        <p:nvSpPr>
          <p:cNvPr id="23595" name="TextBox 65"/>
          <p:cNvSpPr txBox="1">
            <a:spLocks noChangeArrowheads="1"/>
          </p:cNvSpPr>
          <p:nvPr/>
        </p:nvSpPr>
        <p:spPr bwMode="auto">
          <a:xfrm>
            <a:off x="7329488" y="6402388"/>
            <a:ext cx="16922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/>
              <a:t>totalFalses = 4</a:t>
            </a:r>
          </a:p>
        </p:txBody>
      </p:sp>
      <p:sp>
        <p:nvSpPr>
          <p:cNvPr id="56" name="Text Box 7"/>
          <p:cNvSpPr txBox="1">
            <a:spLocks noChangeArrowheads="1"/>
          </p:cNvSpPr>
          <p:nvPr/>
        </p:nvSpPr>
        <p:spPr bwMode="auto">
          <a:xfrm>
            <a:off x="823913" y="281940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100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57" name="Text Box 7"/>
          <p:cNvSpPr txBox="1">
            <a:spLocks noChangeArrowheads="1"/>
          </p:cNvSpPr>
          <p:nvPr/>
        </p:nvSpPr>
        <p:spPr bwMode="auto">
          <a:xfrm>
            <a:off x="1619250" y="281940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111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58" name="Text Box 7"/>
          <p:cNvSpPr txBox="1">
            <a:spLocks noChangeArrowheads="1"/>
          </p:cNvSpPr>
          <p:nvPr/>
        </p:nvSpPr>
        <p:spPr bwMode="auto">
          <a:xfrm>
            <a:off x="2414588" y="281940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010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59" name="Text Box 7"/>
          <p:cNvSpPr txBox="1">
            <a:spLocks noChangeArrowheads="1"/>
          </p:cNvSpPr>
          <p:nvPr/>
        </p:nvSpPr>
        <p:spPr bwMode="auto">
          <a:xfrm>
            <a:off x="3208338" y="281940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110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60" name="Text Box 7"/>
          <p:cNvSpPr txBox="1">
            <a:spLocks noChangeArrowheads="1"/>
          </p:cNvSpPr>
          <p:nvPr/>
        </p:nvSpPr>
        <p:spPr bwMode="auto">
          <a:xfrm>
            <a:off x="4003675" y="2824163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011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61" name="Text Box 7"/>
          <p:cNvSpPr txBox="1">
            <a:spLocks noChangeArrowheads="1"/>
          </p:cNvSpPr>
          <p:nvPr/>
        </p:nvSpPr>
        <p:spPr bwMode="auto">
          <a:xfrm>
            <a:off x="4797425" y="2824163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101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62" name="Text Box 7"/>
          <p:cNvSpPr txBox="1">
            <a:spLocks noChangeArrowheads="1"/>
          </p:cNvSpPr>
          <p:nvPr/>
        </p:nvSpPr>
        <p:spPr bwMode="auto">
          <a:xfrm>
            <a:off x="5592763" y="2824163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001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63" name="Text Box 7"/>
          <p:cNvSpPr txBox="1">
            <a:spLocks noChangeArrowheads="1"/>
          </p:cNvSpPr>
          <p:nvPr/>
        </p:nvSpPr>
        <p:spPr bwMode="auto">
          <a:xfrm>
            <a:off x="6386513" y="2824163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000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C3F615-E82D-4158-B7FC-AE38D907AC67}" type="slidenum">
              <a:rPr lang="en-US" smtClean="0"/>
              <a:pPr>
                <a:defRPr/>
              </a:pPr>
              <a:t>94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12134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Parallel Radix Sort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823913" y="342900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1619250" y="342900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2414588" y="342900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3208338" y="342900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4003675" y="3433763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4797425" y="3433763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5592763" y="3433763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6386513" y="3433763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24587" name="TextBox 19"/>
          <p:cNvSpPr txBox="1">
            <a:spLocks noChangeArrowheads="1"/>
          </p:cNvSpPr>
          <p:nvPr/>
        </p:nvSpPr>
        <p:spPr bwMode="auto">
          <a:xfrm>
            <a:off x="7224713" y="2854325"/>
            <a:ext cx="8270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/>
              <a:t>i array</a:t>
            </a:r>
          </a:p>
        </p:txBody>
      </p:sp>
      <p:sp>
        <p:nvSpPr>
          <p:cNvPr id="24588" name="TextBox 20"/>
          <p:cNvSpPr txBox="1">
            <a:spLocks noChangeArrowheads="1"/>
          </p:cNvSpPr>
          <p:nvPr/>
        </p:nvSpPr>
        <p:spPr bwMode="auto">
          <a:xfrm>
            <a:off x="7224713" y="3444875"/>
            <a:ext cx="9032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/>
              <a:t>b array</a:t>
            </a:r>
          </a:p>
        </p:txBody>
      </p:sp>
      <p:sp>
        <p:nvSpPr>
          <p:cNvPr id="24589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609600"/>
          </a:xfrm>
        </p:spPr>
        <p:txBody>
          <a:bodyPr/>
          <a:lstStyle/>
          <a:p>
            <a:r>
              <a:rPr lang="en-US" smtClean="0"/>
              <a:t>Step 4: Compute </a:t>
            </a:r>
            <a:r>
              <a:rPr lang="en-US" i="1" smtClean="0">
                <a:solidFill>
                  <a:srgbClr val="FF0000"/>
                </a:solidFill>
              </a:rPr>
              <a:t>t </a:t>
            </a:r>
            <a:r>
              <a:rPr lang="en-US" smtClean="0"/>
              <a:t>array</a:t>
            </a:r>
            <a:endParaRPr lang="en-US" i="1" smtClean="0">
              <a:solidFill>
                <a:srgbClr val="FF0000"/>
              </a:solidFill>
            </a:endParaRPr>
          </a:p>
        </p:txBody>
      </p:sp>
      <p:cxnSp>
        <p:nvCxnSpPr>
          <p:cNvPr id="24590" name="Straight Connector 22"/>
          <p:cNvCxnSpPr>
            <a:cxnSpLocks noChangeShapeType="1"/>
          </p:cNvCxnSpPr>
          <p:nvPr/>
        </p:nvCxnSpPr>
        <p:spPr bwMode="auto">
          <a:xfrm>
            <a:off x="533400" y="4038600"/>
            <a:ext cx="67818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823913" y="4167188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26" name="Text Box 7"/>
          <p:cNvSpPr txBox="1">
            <a:spLocks noChangeArrowheads="1"/>
          </p:cNvSpPr>
          <p:nvPr/>
        </p:nvSpPr>
        <p:spPr bwMode="auto">
          <a:xfrm>
            <a:off x="1619250" y="4167188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27" name="Text Box 7"/>
          <p:cNvSpPr txBox="1">
            <a:spLocks noChangeArrowheads="1"/>
          </p:cNvSpPr>
          <p:nvPr/>
        </p:nvSpPr>
        <p:spPr bwMode="auto">
          <a:xfrm>
            <a:off x="2414588" y="4167188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28" name="Text Box 7"/>
          <p:cNvSpPr txBox="1">
            <a:spLocks noChangeArrowheads="1"/>
          </p:cNvSpPr>
          <p:nvPr/>
        </p:nvSpPr>
        <p:spPr bwMode="auto">
          <a:xfrm>
            <a:off x="3208338" y="4167188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29" name="Text Box 7"/>
          <p:cNvSpPr txBox="1">
            <a:spLocks noChangeArrowheads="1"/>
          </p:cNvSpPr>
          <p:nvPr/>
        </p:nvSpPr>
        <p:spPr bwMode="auto">
          <a:xfrm>
            <a:off x="4003675" y="417195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30" name="Text Box 7"/>
          <p:cNvSpPr txBox="1">
            <a:spLocks noChangeArrowheads="1"/>
          </p:cNvSpPr>
          <p:nvPr/>
        </p:nvSpPr>
        <p:spPr bwMode="auto">
          <a:xfrm>
            <a:off x="4797425" y="417195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31" name="Text Box 7"/>
          <p:cNvSpPr txBox="1">
            <a:spLocks noChangeArrowheads="1"/>
          </p:cNvSpPr>
          <p:nvPr/>
        </p:nvSpPr>
        <p:spPr bwMode="auto">
          <a:xfrm>
            <a:off x="5592763" y="417195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32" name="Text Box 7"/>
          <p:cNvSpPr txBox="1">
            <a:spLocks noChangeArrowheads="1"/>
          </p:cNvSpPr>
          <p:nvPr/>
        </p:nvSpPr>
        <p:spPr bwMode="auto">
          <a:xfrm>
            <a:off x="6386513" y="417195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24599" name="TextBox 34"/>
          <p:cNvSpPr txBox="1">
            <a:spLocks noChangeArrowheads="1"/>
          </p:cNvSpPr>
          <p:nvPr/>
        </p:nvSpPr>
        <p:spPr bwMode="auto">
          <a:xfrm>
            <a:off x="7224713" y="4208463"/>
            <a:ext cx="9032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/>
              <a:t>e array</a:t>
            </a:r>
          </a:p>
        </p:txBody>
      </p:sp>
      <p:sp>
        <p:nvSpPr>
          <p:cNvPr id="37" name="Text Box 7"/>
          <p:cNvSpPr txBox="1">
            <a:spLocks noChangeArrowheads="1"/>
          </p:cNvSpPr>
          <p:nvPr/>
        </p:nvSpPr>
        <p:spPr bwMode="auto">
          <a:xfrm>
            <a:off x="823913" y="4776788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38" name="Text Box 7"/>
          <p:cNvSpPr txBox="1">
            <a:spLocks noChangeArrowheads="1"/>
          </p:cNvSpPr>
          <p:nvPr/>
        </p:nvSpPr>
        <p:spPr bwMode="auto">
          <a:xfrm>
            <a:off x="1619250" y="4776788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39" name="Text Box 7"/>
          <p:cNvSpPr txBox="1">
            <a:spLocks noChangeArrowheads="1"/>
          </p:cNvSpPr>
          <p:nvPr/>
        </p:nvSpPr>
        <p:spPr bwMode="auto">
          <a:xfrm>
            <a:off x="2414588" y="4776788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40" name="Text Box 7"/>
          <p:cNvSpPr txBox="1">
            <a:spLocks noChangeArrowheads="1"/>
          </p:cNvSpPr>
          <p:nvPr/>
        </p:nvSpPr>
        <p:spPr bwMode="auto">
          <a:xfrm>
            <a:off x="3208338" y="4776788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2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41" name="Text Box 7"/>
          <p:cNvSpPr txBox="1">
            <a:spLocks noChangeArrowheads="1"/>
          </p:cNvSpPr>
          <p:nvPr/>
        </p:nvSpPr>
        <p:spPr bwMode="auto">
          <a:xfrm>
            <a:off x="4003675" y="478155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3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42" name="Text Box 7"/>
          <p:cNvSpPr txBox="1">
            <a:spLocks noChangeArrowheads="1"/>
          </p:cNvSpPr>
          <p:nvPr/>
        </p:nvSpPr>
        <p:spPr bwMode="auto">
          <a:xfrm>
            <a:off x="4797425" y="478155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3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43" name="Text Box 7"/>
          <p:cNvSpPr txBox="1">
            <a:spLocks noChangeArrowheads="1"/>
          </p:cNvSpPr>
          <p:nvPr/>
        </p:nvSpPr>
        <p:spPr bwMode="auto">
          <a:xfrm>
            <a:off x="5592763" y="478155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3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44" name="Text Box 7"/>
          <p:cNvSpPr txBox="1">
            <a:spLocks noChangeArrowheads="1"/>
          </p:cNvSpPr>
          <p:nvPr/>
        </p:nvSpPr>
        <p:spPr bwMode="auto">
          <a:xfrm>
            <a:off x="6386513" y="478155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3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24608" name="TextBox 44"/>
          <p:cNvSpPr txBox="1">
            <a:spLocks noChangeArrowheads="1"/>
          </p:cNvSpPr>
          <p:nvPr/>
        </p:nvSpPr>
        <p:spPr bwMode="auto">
          <a:xfrm>
            <a:off x="7239000" y="4811713"/>
            <a:ext cx="838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/>
              <a:t>f array</a:t>
            </a:r>
          </a:p>
        </p:txBody>
      </p:sp>
      <p:sp>
        <p:nvSpPr>
          <p:cNvPr id="24609" name="Text Box 7"/>
          <p:cNvSpPr txBox="1">
            <a:spLocks noChangeArrowheads="1"/>
          </p:cNvSpPr>
          <p:nvPr/>
        </p:nvSpPr>
        <p:spPr bwMode="auto">
          <a:xfrm>
            <a:off x="823913" y="5386388"/>
            <a:ext cx="685800" cy="400050"/>
          </a:xfrm>
          <a:prstGeom prst="rect">
            <a:avLst/>
          </a:prstGeom>
          <a:solidFill>
            <a:srgbClr val="E7F4B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4</a:t>
            </a:r>
          </a:p>
        </p:txBody>
      </p:sp>
      <p:sp>
        <p:nvSpPr>
          <p:cNvPr id="24610" name="Text Box 7"/>
          <p:cNvSpPr txBox="1">
            <a:spLocks noChangeArrowheads="1"/>
          </p:cNvSpPr>
          <p:nvPr/>
        </p:nvSpPr>
        <p:spPr bwMode="auto">
          <a:xfrm>
            <a:off x="1619250" y="5386388"/>
            <a:ext cx="685800" cy="400050"/>
          </a:xfrm>
          <a:prstGeom prst="rect">
            <a:avLst/>
          </a:prstGeom>
          <a:solidFill>
            <a:srgbClr val="E7F4BE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4</a:t>
            </a:r>
          </a:p>
        </p:txBody>
      </p:sp>
      <p:sp>
        <p:nvSpPr>
          <p:cNvPr id="24611" name="Text Box 7"/>
          <p:cNvSpPr txBox="1">
            <a:spLocks noChangeArrowheads="1"/>
          </p:cNvSpPr>
          <p:nvPr/>
        </p:nvSpPr>
        <p:spPr bwMode="auto">
          <a:xfrm>
            <a:off x="2414588" y="5386388"/>
            <a:ext cx="685800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endParaRPr lang="en-US" sz="2000">
              <a:latin typeface="Courier New" pitchFamily="49" charset="0"/>
            </a:endParaRPr>
          </a:p>
        </p:txBody>
      </p:sp>
      <p:sp>
        <p:nvSpPr>
          <p:cNvPr id="24612" name="Text Box 7"/>
          <p:cNvSpPr txBox="1">
            <a:spLocks noChangeArrowheads="1"/>
          </p:cNvSpPr>
          <p:nvPr/>
        </p:nvSpPr>
        <p:spPr bwMode="auto">
          <a:xfrm>
            <a:off x="3208338" y="5386388"/>
            <a:ext cx="685800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endParaRPr lang="en-US" sz="2000">
              <a:latin typeface="Courier New" pitchFamily="49" charset="0"/>
            </a:endParaRPr>
          </a:p>
        </p:txBody>
      </p:sp>
      <p:sp>
        <p:nvSpPr>
          <p:cNvPr id="24613" name="Text Box 7"/>
          <p:cNvSpPr txBox="1">
            <a:spLocks noChangeArrowheads="1"/>
          </p:cNvSpPr>
          <p:nvPr/>
        </p:nvSpPr>
        <p:spPr bwMode="auto">
          <a:xfrm>
            <a:off x="4003675" y="5391150"/>
            <a:ext cx="685800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endParaRPr lang="en-US" sz="2000">
              <a:latin typeface="Courier New" pitchFamily="49" charset="0"/>
            </a:endParaRPr>
          </a:p>
        </p:txBody>
      </p:sp>
      <p:sp>
        <p:nvSpPr>
          <p:cNvPr id="24614" name="Text Box 7"/>
          <p:cNvSpPr txBox="1">
            <a:spLocks noChangeArrowheads="1"/>
          </p:cNvSpPr>
          <p:nvPr/>
        </p:nvSpPr>
        <p:spPr bwMode="auto">
          <a:xfrm>
            <a:off x="4797425" y="5391150"/>
            <a:ext cx="685800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endParaRPr lang="en-US" sz="2000">
              <a:latin typeface="Courier New" pitchFamily="49" charset="0"/>
            </a:endParaRPr>
          </a:p>
        </p:txBody>
      </p:sp>
      <p:sp>
        <p:nvSpPr>
          <p:cNvPr id="24615" name="Text Box 7"/>
          <p:cNvSpPr txBox="1">
            <a:spLocks noChangeArrowheads="1"/>
          </p:cNvSpPr>
          <p:nvPr/>
        </p:nvSpPr>
        <p:spPr bwMode="auto">
          <a:xfrm>
            <a:off x="5592763" y="5391150"/>
            <a:ext cx="685800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endParaRPr lang="en-US" sz="2000">
              <a:latin typeface="Courier New" pitchFamily="49" charset="0"/>
            </a:endParaRPr>
          </a:p>
        </p:txBody>
      </p:sp>
      <p:sp>
        <p:nvSpPr>
          <p:cNvPr id="24616" name="Text Box 7"/>
          <p:cNvSpPr txBox="1">
            <a:spLocks noChangeArrowheads="1"/>
          </p:cNvSpPr>
          <p:nvPr/>
        </p:nvSpPr>
        <p:spPr bwMode="auto">
          <a:xfrm>
            <a:off x="6386513" y="5391150"/>
            <a:ext cx="685800" cy="400050"/>
          </a:xfrm>
          <a:prstGeom prst="rect">
            <a:avLst/>
          </a:prstGeom>
          <a:solidFill>
            <a:srgbClr val="E7F4B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endParaRPr lang="en-US" sz="2000">
              <a:latin typeface="Courier New" pitchFamily="49" charset="0"/>
            </a:endParaRPr>
          </a:p>
        </p:txBody>
      </p:sp>
      <p:sp>
        <p:nvSpPr>
          <p:cNvPr id="24617" name="TextBox 54"/>
          <p:cNvSpPr txBox="1">
            <a:spLocks noChangeArrowheads="1"/>
          </p:cNvSpPr>
          <p:nvPr/>
        </p:nvSpPr>
        <p:spPr bwMode="auto">
          <a:xfrm>
            <a:off x="7239000" y="5383213"/>
            <a:ext cx="838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/>
              <a:t>t array</a:t>
            </a:r>
          </a:p>
        </p:txBody>
      </p:sp>
      <p:sp>
        <p:nvSpPr>
          <p:cNvPr id="24618" name="TextBox 64"/>
          <p:cNvSpPr txBox="1">
            <a:spLocks noChangeArrowheads="1"/>
          </p:cNvSpPr>
          <p:nvPr/>
        </p:nvSpPr>
        <p:spPr bwMode="auto">
          <a:xfrm>
            <a:off x="712788" y="5943600"/>
            <a:ext cx="285273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/>
              <a:t>t[1] = 1 – f[1] + totalFalses</a:t>
            </a:r>
          </a:p>
          <a:p>
            <a:r>
              <a:rPr lang="en-US"/>
              <a:t>t[1] = 1 – 1 + 4</a:t>
            </a:r>
          </a:p>
          <a:p>
            <a:r>
              <a:rPr lang="en-US"/>
              <a:t>t[1] = 4</a:t>
            </a:r>
          </a:p>
        </p:txBody>
      </p:sp>
      <p:sp>
        <p:nvSpPr>
          <p:cNvPr id="24619" name="TextBox 65"/>
          <p:cNvSpPr txBox="1">
            <a:spLocks noChangeArrowheads="1"/>
          </p:cNvSpPr>
          <p:nvPr/>
        </p:nvSpPr>
        <p:spPr bwMode="auto">
          <a:xfrm>
            <a:off x="7329488" y="6402388"/>
            <a:ext cx="16922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/>
              <a:t>totalFalses = 4</a:t>
            </a:r>
          </a:p>
        </p:txBody>
      </p:sp>
      <p:sp>
        <p:nvSpPr>
          <p:cNvPr id="56" name="Text Box 7"/>
          <p:cNvSpPr txBox="1">
            <a:spLocks noChangeArrowheads="1"/>
          </p:cNvSpPr>
          <p:nvPr/>
        </p:nvSpPr>
        <p:spPr bwMode="auto">
          <a:xfrm>
            <a:off x="823913" y="281940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100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57" name="Text Box 7"/>
          <p:cNvSpPr txBox="1">
            <a:spLocks noChangeArrowheads="1"/>
          </p:cNvSpPr>
          <p:nvPr/>
        </p:nvSpPr>
        <p:spPr bwMode="auto">
          <a:xfrm>
            <a:off x="1619250" y="281940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111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58" name="Text Box 7"/>
          <p:cNvSpPr txBox="1">
            <a:spLocks noChangeArrowheads="1"/>
          </p:cNvSpPr>
          <p:nvPr/>
        </p:nvSpPr>
        <p:spPr bwMode="auto">
          <a:xfrm>
            <a:off x="2414588" y="281940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010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59" name="Text Box 7"/>
          <p:cNvSpPr txBox="1">
            <a:spLocks noChangeArrowheads="1"/>
          </p:cNvSpPr>
          <p:nvPr/>
        </p:nvSpPr>
        <p:spPr bwMode="auto">
          <a:xfrm>
            <a:off x="3208338" y="281940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110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60" name="Text Box 7"/>
          <p:cNvSpPr txBox="1">
            <a:spLocks noChangeArrowheads="1"/>
          </p:cNvSpPr>
          <p:nvPr/>
        </p:nvSpPr>
        <p:spPr bwMode="auto">
          <a:xfrm>
            <a:off x="4003675" y="2824163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011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61" name="Text Box 7"/>
          <p:cNvSpPr txBox="1">
            <a:spLocks noChangeArrowheads="1"/>
          </p:cNvSpPr>
          <p:nvPr/>
        </p:nvSpPr>
        <p:spPr bwMode="auto">
          <a:xfrm>
            <a:off x="4797425" y="2824163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101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62" name="Text Box 7"/>
          <p:cNvSpPr txBox="1">
            <a:spLocks noChangeArrowheads="1"/>
          </p:cNvSpPr>
          <p:nvPr/>
        </p:nvSpPr>
        <p:spPr bwMode="auto">
          <a:xfrm>
            <a:off x="5592763" y="2824163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001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63" name="Text Box 7"/>
          <p:cNvSpPr txBox="1">
            <a:spLocks noChangeArrowheads="1"/>
          </p:cNvSpPr>
          <p:nvPr/>
        </p:nvSpPr>
        <p:spPr bwMode="auto">
          <a:xfrm>
            <a:off x="6386513" y="2824163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000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C3F615-E82D-4158-B7FC-AE38D907AC67}" type="slidenum">
              <a:rPr lang="en-US" smtClean="0"/>
              <a:pPr>
                <a:defRPr/>
              </a:pPr>
              <a:t>95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99136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Parallel Radix Sort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823913" y="342900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1619250" y="342900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2414588" y="342900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3208338" y="342900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4003675" y="3433763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4797425" y="3433763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5592763" y="3433763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6386513" y="3433763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25611" name="TextBox 19"/>
          <p:cNvSpPr txBox="1">
            <a:spLocks noChangeArrowheads="1"/>
          </p:cNvSpPr>
          <p:nvPr/>
        </p:nvSpPr>
        <p:spPr bwMode="auto">
          <a:xfrm>
            <a:off x="7224713" y="2854325"/>
            <a:ext cx="8270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/>
              <a:t>i array</a:t>
            </a:r>
          </a:p>
        </p:txBody>
      </p:sp>
      <p:sp>
        <p:nvSpPr>
          <p:cNvPr id="25612" name="TextBox 20"/>
          <p:cNvSpPr txBox="1">
            <a:spLocks noChangeArrowheads="1"/>
          </p:cNvSpPr>
          <p:nvPr/>
        </p:nvSpPr>
        <p:spPr bwMode="auto">
          <a:xfrm>
            <a:off x="7224713" y="3444875"/>
            <a:ext cx="9032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/>
              <a:t>b array</a:t>
            </a:r>
          </a:p>
        </p:txBody>
      </p:sp>
      <p:sp>
        <p:nvSpPr>
          <p:cNvPr id="2561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609600"/>
          </a:xfrm>
        </p:spPr>
        <p:txBody>
          <a:bodyPr/>
          <a:lstStyle/>
          <a:p>
            <a:r>
              <a:rPr lang="en-US" smtClean="0"/>
              <a:t>Step 4: Compute </a:t>
            </a:r>
            <a:r>
              <a:rPr lang="en-US" i="1" smtClean="0">
                <a:solidFill>
                  <a:srgbClr val="FF0000"/>
                </a:solidFill>
              </a:rPr>
              <a:t>t </a:t>
            </a:r>
            <a:r>
              <a:rPr lang="en-US" smtClean="0"/>
              <a:t>array</a:t>
            </a:r>
            <a:endParaRPr lang="en-US" i="1" smtClean="0">
              <a:solidFill>
                <a:srgbClr val="FF0000"/>
              </a:solidFill>
            </a:endParaRPr>
          </a:p>
        </p:txBody>
      </p:sp>
      <p:cxnSp>
        <p:nvCxnSpPr>
          <p:cNvPr id="25614" name="Straight Connector 22"/>
          <p:cNvCxnSpPr>
            <a:cxnSpLocks noChangeShapeType="1"/>
          </p:cNvCxnSpPr>
          <p:nvPr/>
        </p:nvCxnSpPr>
        <p:spPr bwMode="auto">
          <a:xfrm>
            <a:off x="533400" y="4038600"/>
            <a:ext cx="67818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823913" y="4167188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26" name="Text Box 7"/>
          <p:cNvSpPr txBox="1">
            <a:spLocks noChangeArrowheads="1"/>
          </p:cNvSpPr>
          <p:nvPr/>
        </p:nvSpPr>
        <p:spPr bwMode="auto">
          <a:xfrm>
            <a:off x="1619250" y="4167188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27" name="Text Box 7"/>
          <p:cNvSpPr txBox="1">
            <a:spLocks noChangeArrowheads="1"/>
          </p:cNvSpPr>
          <p:nvPr/>
        </p:nvSpPr>
        <p:spPr bwMode="auto">
          <a:xfrm>
            <a:off x="2414588" y="4167188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28" name="Text Box 7"/>
          <p:cNvSpPr txBox="1">
            <a:spLocks noChangeArrowheads="1"/>
          </p:cNvSpPr>
          <p:nvPr/>
        </p:nvSpPr>
        <p:spPr bwMode="auto">
          <a:xfrm>
            <a:off x="3208338" y="4167188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29" name="Text Box 7"/>
          <p:cNvSpPr txBox="1">
            <a:spLocks noChangeArrowheads="1"/>
          </p:cNvSpPr>
          <p:nvPr/>
        </p:nvSpPr>
        <p:spPr bwMode="auto">
          <a:xfrm>
            <a:off x="4003675" y="417195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30" name="Text Box 7"/>
          <p:cNvSpPr txBox="1">
            <a:spLocks noChangeArrowheads="1"/>
          </p:cNvSpPr>
          <p:nvPr/>
        </p:nvSpPr>
        <p:spPr bwMode="auto">
          <a:xfrm>
            <a:off x="4797425" y="417195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31" name="Text Box 7"/>
          <p:cNvSpPr txBox="1">
            <a:spLocks noChangeArrowheads="1"/>
          </p:cNvSpPr>
          <p:nvPr/>
        </p:nvSpPr>
        <p:spPr bwMode="auto">
          <a:xfrm>
            <a:off x="5592763" y="417195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32" name="Text Box 7"/>
          <p:cNvSpPr txBox="1">
            <a:spLocks noChangeArrowheads="1"/>
          </p:cNvSpPr>
          <p:nvPr/>
        </p:nvSpPr>
        <p:spPr bwMode="auto">
          <a:xfrm>
            <a:off x="6386513" y="417195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25623" name="TextBox 34"/>
          <p:cNvSpPr txBox="1">
            <a:spLocks noChangeArrowheads="1"/>
          </p:cNvSpPr>
          <p:nvPr/>
        </p:nvSpPr>
        <p:spPr bwMode="auto">
          <a:xfrm>
            <a:off x="7224713" y="4208463"/>
            <a:ext cx="9032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/>
              <a:t>e array</a:t>
            </a:r>
          </a:p>
        </p:txBody>
      </p:sp>
      <p:sp>
        <p:nvSpPr>
          <p:cNvPr id="37" name="Text Box 7"/>
          <p:cNvSpPr txBox="1">
            <a:spLocks noChangeArrowheads="1"/>
          </p:cNvSpPr>
          <p:nvPr/>
        </p:nvSpPr>
        <p:spPr bwMode="auto">
          <a:xfrm>
            <a:off x="823913" y="4776788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38" name="Text Box 7"/>
          <p:cNvSpPr txBox="1">
            <a:spLocks noChangeArrowheads="1"/>
          </p:cNvSpPr>
          <p:nvPr/>
        </p:nvSpPr>
        <p:spPr bwMode="auto">
          <a:xfrm>
            <a:off x="1619250" y="4776788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39" name="Text Box 7"/>
          <p:cNvSpPr txBox="1">
            <a:spLocks noChangeArrowheads="1"/>
          </p:cNvSpPr>
          <p:nvPr/>
        </p:nvSpPr>
        <p:spPr bwMode="auto">
          <a:xfrm>
            <a:off x="2414588" y="4776788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40" name="Text Box 7"/>
          <p:cNvSpPr txBox="1">
            <a:spLocks noChangeArrowheads="1"/>
          </p:cNvSpPr>
          <p:nvPr/>
        </p:nvSpPr>
        <p:spPr bwMode="auto">
          <a:xfrm>
            <a:off x="3208338" y="4776788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2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41" name="Text Box 7"/>
          <p:cNvSpPr txBox="1">
            <a:spLocks noChangeArrowheads="1"/>
          </p:cNvSpPr>
          <p:nvPr/>
        </p:nvSpPr>
        <p:spPr bwMode="auto">
          <a:xfrm>
            <a:off x="4003675" y="478155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3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42" name="Text Box 7"/>
          <p:cNvSpPr txBox="1">
            <a:spLocks noChangeArrowheads="1"/>
          </p:cNvSpPr>
          <p:nvPr/>
        </p:nvSpPr>
        <p:spPr bwMode="auto">
          <a:xfrm>
            <a:off x="4797425" y="478155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3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43" name="Text Box 7"/>
          <p:cNvSpPr txBox="1">
            <a:spLocks noChangeArrowheads="1"/>
          </p:cNvSpPr>
          <p:nvPr/>
        </p:nvSpPr>
        <p:spPr bwMode="auto">
          <a:xfrm>
            <a:off x="5592763" y="478155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3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44" name="Text Box 7"/>
          <p:cNvSpPr txBox="1">
            <a:spLocks noChangeArrowheads="1"/>
          </p:cNvSpPr>
          <p:nvPr/>
        </p:nvSpPr>
        <p:spPr bwMode="auto">
          <a:xfrm>
            <a:off x="6386513" y="478155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3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25632" name="TextBox 44"/>
          <p:cNvSpPr txBox="1">
            <a:spLocks noChangeArrowheads="1"/>
          </p:cNvSpPr>
          <p:nvPr/>
        </p:nvSpPr>
        <p:spPr bwMode="auto">
          <a:xfrm>
            <a:off x="7239000" y="4811713"/>
            <a:ext cx="838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/>
              <a:t>f array</a:t>
            </a:r>
          </a:p>
        </p:txBody>
      </p:sp>
      <p:sp>
        <p:nvSpPr>
          <p:cNvPr id="25633" name="Text Box 7"/>
          <p:cNvSpPr txBox="1">
            <a:spLocks noChangeArrowheads="1"/>
          </p:cNvSpPr>
          <p:nvPr/>
        </p:nvSpPr>
        <p:spPr bwMode="auto">
          <a:xfrm>
            <a:off x="823913" y="5386388"/>
            <a:ext cx="685800" cy="400050"/>
          </a:xfrm>
          <a:prstGeom prst="rect">
            <a:avLst/>
          </a:prstGeom>
          <a:solidFill>
            <a:srgbClr val="E7F4B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4</a:t>
            </a:r>
          </a:p>
        </p:txBody>
      </p:sp>
      <p:sp>
        <p:nvSpPr>
          <p:cNvPr id="25634" name="Text Box 7"/>
          <p:cNvSpPr txBox="1">
            <a:spLocks noChangeArrowheads="1"/>
          </p:cNvSpPr>
          <p:nvPr/>
        </p:nvSpPr>
        <p:spPr bwMode="auto">
          <a:xfrm>
            <a:off x="1619250" y="5386388"/>
            <a:ext cx="685800" cy="400050"/>
          </a:xfrm>
          <a:prstGeom prst="rect">
            <a:avLst/>
          </a:prstGeom>
          <a:solidFill>
            <a:srgbClr val="E7F4B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4</a:t>
            </a:r>
          </a:p>
        </p:txBody>
      </p:sp>
      <p:sp>
        <p:nvSpPr>
          <p:cNvPr id="25635" name="Text Box 7"/>
          <p:cNvSpPr txBox="1">
            <a:spLocks noChangeArrowheads="1"/>
          </p:cNvSpPr>
          <p:nvPr/>
        </p:nvSpPr>
        <p:spPr bwMode="auto">
          <a:xfrm>
            <a:off x="2414588" y="5386388"/>
            <a:ext cx="685800" cy="400050"/>
          </a:xfrm>
          <a:prstGeom prst="rect">
            <a:avLst/>
          </a:prstGeom>
          <a:solidFill>
            <a:srgbClr val="E7F4BE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5</a:t>
            </a:r>
          </a:p>
        </p:txBody>
      </p:sp>
      <p:sp>
        <p:nvSpPr>
          <p:cNvPr id="25636" name="Text Box 7"/>
          <p:cNvSpPr txBox="1">
            <a:spLocks noChangeArrowheads="1"/>
          </p:cNvSpPr>
          <p:nvPr/>
        </p:nvSpPr>
        <p:spPr bwMode="auto">
          <a:xfrm>
            <a:off x="3208338" y="5386388"/>
            <a:ext cx="685800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endParaRPr lang="en-US" sz="2000">
              <a:latin typeface="Courier New" pitchFamily="49" charset="0"/>
            </a:endParaRPr>
          </a:p>
        </p:txBody>
      </p:sp>
      <p:sp>
        <p:nvSpPr>
          <p:cNvPr id="25637" name="Text Box 7"/>
          <p:cNvSpPr txBox="1">
            <a:spLocks noChangeArrowheads="1"/>
          </p:cNvSpPr>
          <p:nvPr/>
        </p:nvSpPr>
        <p:spPr bwMode="auto">
          <a:xfrm>
            <a:off x="4003675" y="5391150"/>
            <a:ext cx="685800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endParaRPr lang="en-US" sz="2000">
              <a:latin typeface="Courier New" pitchFamily="49" charset="0"/>
            </a:endParaRPr>
          </a:p>
        </p:txBody>
      </p:sp>
      <p:sp>
        <p:nvSpPr>
          <p:cNvPr id="25638" name="Text Box 7"/>
          <p:cNvSpPr txBox="1">
            <a:spLocks noChangeArrowheads="1"/>
          </p:cNvSpPr>
          <p:nvPr/>
        </p:nvSpPr>
        <p:spPr bwMode="auto">
          <a:xfrm>
            <a:off x="4797425" y="5391150"/>
            <a:ext cx="685800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endParaRPr lang="en-US" sz="2000">
              <a:latin typeface="Courier New" pitchFamily="49" charset="0"/>
            </a:endParaRPr>
          </a:p>
        </p:txBody>
      </p:sp>
      <p:sp>
        <p:nvSpPr>
          <p:cNvPr id="25639" name="Text Box 7"/>
          <p:cNvSpPr txBox="1">
            <a:spLocks noChangeArrowheads="1"/>
          </p:cNvSpPr>
          <p:nvPr/>
        </p:nvSpPr>
        <p:spPr bwMode="auto">
          <a:xfrm>
            <a:off x="5592763" y="5391150"/>
            <a:ext cx="685800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endParaRPr lang="en-US" sz="2000">
              <a:latin typeface="Courier New" pitchFamily="49" charset="0"/>
            </a:endParaRPr>
          </a:p>
        </p:txBody>
      </p:sp>
      <p:sp>
        <p:nvSpPr>
          <p:cNvPr id="25640" name="Text Box 7"/>
          <p:cNvSpPr txBox="1">
            <a:spLocks noChangeArrowheads="1"/>
          </p:cNvSpPr>
          <p:nvPr/>
        </p:nvSpPr>
        <p:spPr bwMode="auto">
          <a:xfrm>
            <a:off x="6386513" y="5391150"/>
            <a:ext cx="685800" cy="400050"/>
          </a:xfrm>
          <a:prstGeom prst="rect">
            <a:avLst/>
          </a:prstGeom>
          <a:solidFill>
            <a:srgbClr val="E7F4B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endParaRPr lang="en-US" sz="2000">
              <a:latin typeface="Courier New" pitchFamily="49" charset="0"/>
            </a:endParaRPr>
          </a:p>
        </p:txBody>
      </p:sp>
      <p:sp>
        <p:nvSpPr>
          <p:cNvPr id="25641" name="TextBox 54"/>
          <p:cNvSpPr txBox="1">
            <a:spLocks noChangeArrowheads="1"/>
          </p:cNvSpPr>
          <p:nvPr/>
        </p:nvSpPr>
        <p:spPr bwMode="auto">
          <a:xfrm>
            <a:off x="7239000" y="5383213"/>
            <a:ext cx="838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/>
              <a:t>t array</a:t>
            </a:r>
          </a:p>
        </p:txBody>
      </p:sp>
      <p:sp>
        <p:nvSpPr>
          <p:cNvPr id="25642" name="TextBox 64"/>
          <p:cNvSpPr txBox="1">
            <a:spLocks noChangeArrowheads="1"/>
          </p:cNvSpPr>
          <p:nvPr/>
        </p:nvSpPr>
        <p:spPr bwMode="auto">
          <a:xfrm>
            <a:off x="712788" y="5943600"/>
            <a:ext cx="285273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/>
              <a:t>t[2] = 2 – f[2] + totalFalses</a:t>
            </a:r>
          </a:p>
          <a:p>
            <a:r>
              <a:rPr lang="en-US"/>
              <a:t>t[2] = 2 – 1 + 4</a:t>
            </a:r>
          </a:p>
          <a:p>
            <a:r>
              <a:rPr lang="en-US"/>
              <a:t>t[2] = 5</a:t>
            </a:r>
          </a:p>
        </p:txBody>
      </p:sp>
      <p:sp>
        <p:nvSpPr>
          <p:cNvPr id="25643" name="TextBox 65"/>
          <p:cNvSpPr txBox="1">
            <a:spLocks noChangeArrowheads="1"/>
          </p:cNvSpPr>
          <p:nvPr/>
        </p:nvSpPr>
        <p:spPr bwMode="auto">
          <a:xfrm>
            <a:off x="7329488" y="6402388"/>
            <a:ext cx="16922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/>
              <a:t>totalFalses = 4</a:t>
            </a:r>
          </a:p>
        </p:txBody>
      </p:sp>
      <p:sp>
        <p:nvSpPr>
          <p:cNvPr id="56" name="Text Box 7"/>
          <p:cNvSpPr txBox="1">
            <a:spLocks noChangeArrowheads="1"/>
          </p:cNvSpPr>
          <p:nvPr/>
        </p:nvSpPr>
        <p:spPr bwMode="auto">
          <a:xfrm>
            <a:off x="823913" y="281940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100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57" name="Text Box 7"/>
          <p:cNvSpPr txBox="1">
            <a:spLocks noChangeArrowheads="1"/>
          </p:cNvSpPr>
          <p:nvPr/>
        </p:nvSpPr>
        <p:spPr bwMode="auto">
          <a:xfrm>
            <a:off x="1619250" y="281940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111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58" name="Text Box 7"/>
          <p:cNvSpPr txBox="1">
            <a:spLocks noChangeArrowheads="1"/>
          </p:cNvSpPr>
          <p:nvPr/>
        </p:nvSpPr>
        <p:spPr bwMode="auto">
          <a:xfrm>
            <a:off x="2414588" y="281940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010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59" name="Text Box 7"/>
          <p:cNvSpPr txBox="1">
            <a:spLocks noChangeArrowheads="1"/>
          </p:cNvSpPr>
          <p:nvPr/>
        </p:nvSpPr>
        <p:spPr bwMode="auto">
          <a:xfrm>
            <a:off x="3208338" y="281940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110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60" name="Text Box 7"/>
          <p:cNvSpPr txBox="1">
            <a:spLocks noChangeArrowheads="1"/>
          </p:cNvSpPr>
          <p:nvPr/>
        </p:nvSpPr>
        <p:spPr bwMode="auto">
          <a:xfrm>
            <a:off x="4003675" y="2824163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011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61" name="Text Box 7"/>
          <p:cNvSpPr txBox="1">
            <a:spLocks noChangeArrowheads="1"/>
          </p:cNvSpPr>
          <p:nvPr/>
        </p:nvSpPr>
        <p:spPr bwMode="auto">
          <a:xfrm>
            <a:off x="4797425" y="2824163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101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62" name="Text Box 7"/>
          <p:cNvSpPr txBox="1">
            <a:spLocks noChangeArrowheads="1"/>
          </p:cNvSpPr>
          <p:nvPr/>
        </p:nvSpPr>
        <p:spPr bwMode="auto">
          <a:xfrm>
            <a:off x="5592763" y="2824163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001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63" name="Text Box 7"/>
          <p:cNvSpPr txBox="1">
            <a:spLocks noChangeArrowheads="1"/>
          </p:cNvSpPr>
          <p:nvPr/>
        </p:nvSpPr>
        <p:spPr bwMode="auto">
          <a:xfrm>
            <a:off x="6386513" y="2824163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000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C3F615-E82D-4158-B7FC-AE38D907AC67}" type="slidenum">
              <a:rPr lang="en-US" smtClean="0"/>
              <a:pPr>
                <a:defRPr/>
              </a:pPr>
              <a:t>96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09603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Parallel Radix Sort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823913" y="342900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1619250" y="342900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2414588" y="342900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3208338" y="342900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4003675" y="3433763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4797425" y="3433763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5592763" y="3433763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6386513" y="3433763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26635" name="TextBox 19"/>
          <p:cNvSpPr txBox="1">
            <a:spLocks noChangeArrowheads="1"/>
          </p:cNvSpPr>
          <p:nvPr/>
        </p:nvSpPr>
        <p:spPr bwMode="auto">
          <a:xfrm>
            <a:off x="7224713" y="2854325"/>
            <a:ext cx="8270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/>
              <a:t>i array</a:t>
            </a:r>
          </a:p>
        </p:txBody>
      </p:sp>
      <p:sp>
        <p:nvSpPr>
          <p:cNvPr id="26636" name="TextBox 20"/>
          <p:cNvSpPr txBox="1">
            <a:spLocks noChangeArrowheads="1"/>
          </p:cNvSpPr>
          <p:nvPr/>
        </p:nvSpPr>
        <p:spPr bwMode="auto">
          <a:xfrm>
            <a:off x="7224713" y="3444875"/>
            <a:ext cx="9032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/>
              <a:t>b array</a:t>
            </a:r>
          </a:p>
        </p:txBody>
      </p:sp>
      <p:sp>
        <p:nvSpPr>
          <p:cNvPr id="26637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609600"/>
          </a:xfrm>
        </p:spPr>
        <p:txBody>
          <a:bodyPr/>
          <a:lstStyle/>
          <a:p>
            <a:r>
              <a:rPr lang="en-US" smtClean="0"/>
              <a:t>Step 4: Compute </a:t>
            </a:r>
            <a:r>
              <a:rPr lang="en-US" i="1" smtClean="0">
                <a:solidFill>
                  <a:srgbClr val="FF0000"/>
                </a:solidFill>
              </a:rPr>
              <a:t>t </a:t>
            </a:r>
            <a:r>
              <a:rPr lang="en-US" smtClean="0"/>
              <a:t>array</a:t>
            </a:r>
            <a:endParaRPr lang="en-US" i="1" smtClean="0">
              <a:solidFill>
                <a:srgbClr val="FF0000"/>
              </a:solidFill>
            </a:endParaRPr>
          </a:p>
        </p:txBody>
      </p:sp>
      <p:cxnSp>
        <p:nvCxnSpPr>
          <p:cNvPr id="26638" name="Straight Connector 22"/>
          <p:cNvCxnSpPr>
            <a:cxnSpLocks noChangeShapeType="1"/>
          </p:cNvCxnSpPr>
          <p:nvPr/>
        </p:nvCxnSpPr>
        <p:spPr bwMode="auto">
          <a:xfrm>
            <a:off x="533400" y="4038600"/>
            <a:ext cx="67818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823913" y="4167188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26" name="Text Box 7"/>
          <p:cNvSpPr txBox="1">
            <a:spLocks noChangeArrowheads="1"/>
          </p:cNvSpPr>
          <p:nvPr/>
        </p:nvSpPr>
        <p:spPr bwMode="auto">
          <a:xfrm>
            <a:off x="1619250" y="4167188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27" name="Text Box 7"/>
          <p:cNvSpPr txBox="1">
            <a:spLocks noChangeArrowheads="1"/>
          </p:cNvSpPr>
          <p:nvPr/>
        </p:nvSpPr>
        <p:spPr bwMode="auto">
          <a:xfrm>
            <a:off x="2414588" y="4167188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28" name="Text Box 7"/>
          <p:cNvSpPr txBox="1">
            <a:spLocks noChangeArrowheads="1"/>
          </p:cNvSpPr>
          <p:nvPr/>
        </p:nvSpPr>
        <p:spPr bwMode="auto">
          <a:xfrm>
            <a:off x="3208338" y="4167188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29" name="Text Box 7"/>
          <p:cNvSpPr txBox="1">
            <a:spLocks noChangeArrowheads="1"/>
          </p:cNvSpPr>
          <p:nvPr/>
        </p:nvSpPr>
        <p:spPr bwMode="auto">
          <a:xfrm>
            <a:off x="4003675" y="417195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30" name="Text Box 7"/>
          <p:cNvSpPr txBox="1">
            <a:spLocks noChangeArrowheads="1"/>
          </p:cNvSpPr>
          <p:nvPr/>
        </p:nvSpPr>
        <p:spPr bwMode="auto">
          <a:xfrm>
            <a:off x="4797425" y="417195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31" name="Text Box 7"/>
          <p:cNvSpPr txBox="1">
            <a:spLocks noChangeArrowheads="1"/>
          </p:cNvSpPr>
          <p:nvPr/>
        </p:nvSpPr>
        <p:spPr bwMode="auto">
          <a:xfrm>
            <a:off x="5592763" y="417195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32" name="Text Box 7"/>
          <p:cNvSpPr txBox="1">
            <a:spLocks noChangeArrowheads="1"/>
          </p:cNvSpPr>
          <p:nvPr/>
        </p:nvSpPr>
        <p:spPr bwMode="auto">
          <a:xfrm>
            <a:off x="6386513" y="417195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26647" name="TextBox 34"/>
          <p:cNvSpPr txBox="1">
            <a:spLocks noChangeArrowheads="1"/>
          </p:cNvSpPr>
          <p:nvPr/>
        </p:nvSpPr>
        <p:spPr bwMode="auto">
          <a:xfrm>
            <a:off x="7224713" y="4208463"/>
            <a:ext cx="9032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/>
              <a:t>e array</a:t>
            </a:r>
          </a:p>
        </p:txBody>
      </p:sp>
      <p:sp>
        <p:nvSpPr>
          <p:cNvPr id="37" name="Text Box 7"/>
          <p:cNvSpPr txBox="1">
            <a:spLocks noChangeArrowheads="1"/>
          </p:cNvSpPr>
          <p:nvPr/>
        </p:nvSpPr>
        <p:spPr bwMode="auto">
          <a:xfrm>
            <a:off x="823913" y="4776788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38" name="Text Box 7"/>
          <p:cNvSpPr txBox="1">
            <a:spLocks noChangeArrowheads="1"/>
          </p:cNvSpPr>
          <p:nvPr/>
        </p:nvSpPr>
        <p:spPr bwMode="auto">
          <a:xfrm>
            <a:off x="1619250" y="4776788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39" name="Text Box 7"/>
          <p:cNvSpPr txBox="1">
            <a:spLocks noChangeArrowheads="1"/>
          </p:cNvSpPr>
          <p:nvPr/>
        </p:nvSpPr>
        <p:spPr bwMode="auto">
          <a:xfrm>
            <a:off x="2414588" y="4776788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40" name="Text Box 7"/>
          <p:cNvSpPr txBox="1">
            <a:spLocks noChangeArrowheads="1"/>
          </p:cNvSpPr>
          <p:nvPr/>
        </p:nvSpPr>
        <p:spPr bwMode="auto">
          <a:xfrm>
            <a:off x="3208338" y="4776788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2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41" name="Text Box 7"/>
          <p:cNvSpPr txBox="1">
            <a:spLocks noChangeArrowheads="1"/>
          </p:cNvSpPr>
          <p:nvPr/>
        </p:nvSpPr>
        <p:spPr bwMode="auto">
          <a:xfrm>
            <a:off x="4003675" y="478155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3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42" name="Text Box 7"/>
          <p:cNvSpPr txBox="1">
            <a:spLocks noChangeArrowheads="1"/>
          </p:cNvSpPr>
          <p:nvPr/>
        </p:nvSpPr>
        <p:spPr bwMode="auto">
          <a:xfrm>
            <a:off x="4797425" y="478155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3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43" name="Text Box 7"/>
          <p:cNvSpPr txBox="1">
            <a:spLocks noChangeArrowheads="1"/>
          </p:cNvSpPr>
          <p:nvPr/>
        </p:nvSpPr>
        <p:spPr bwMode="auto">
          <a:xfrm>
            <a:off x="5592763" y="478155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3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44" name="Text Box 7"/>
          <p:cNvSpPr txBox="1">
            <a:spLocks noChangeArrowheads="1"/>
          </p:cNvSpPr>
          <p:nvPr/>
        </p:nvSpPr>
        <p:spPr bwMode="auto">
          <a:xfrm>
            <a:off x="6386513" y="478155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3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26656" name="TextBox 44"/>
          <p:cNvSpPr txBox="1">
            <a:spLocks noChangeArrowheads="1"/>
          </p:cNvSpPr>
          <p:nvPr/>
        </p:nvSpPr>
        <p:spPr bwMode="auto">
          <a:xfrm>
            <a:off x="7239000" y="4811713"/>
            <a:ext cx="838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/>
              <a:t>f array</a:t>
            </a:r>
          </a:p>
        </p:txBody>
      </p:sp>
      <p:sp>
        <p:nvSpPr>
          <p:cNvPr id="26657" name="Text Box 7"/>
          <p:cNvSpPr txBox="1">
            <a:spLocks noChangeArrowheads="1"/>
          </p:cNvSpPr>
          <p:nvPr/>
        </p:nvSpPr>
        <p:spPr bwMode="auto">
          <a:xfrm>
            <a:off x="823913" y="5386388"/>
            <a:ext cx="685800" cy="400050"/>
          </a:xfrm>
          <a:prstGeom prst="rect">
            <a:avLst/>
          </a:prstGeom>
          <a:solidFill>
            <a:srgbClr val="E7F4B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4</a:t>
            </a:r>
          </a:p>
        </p:txBody>
      </p:sp>
      <p:sp>
        <p:nvSpPr>
          <p:cNvPr id="26658" name="Text Box 7"/>
          <p:cNvSpPr txBox="1">
            <a:spLocks noChangeArrowheads="1"/>
          </p:cNvSpPr>
          <p:nvPr/>
        </p:nvSpPr>
        <p:spPr bwMode="auto">
          <a:xfrm>
            <a:off x="1619250" y="5386388"/>
            <a:ext cx="685800" cy="400050"/>
          </a:xfrm>
          <a:prstGeom prst="rect">
            <a:avLst/>
          </a:prstGeom>
          <a:solidFill>
            <a:srgbClr val="E7F4B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4</a:t>
            </a:r>
          </a:p>
        </p:txBody>
      </p:sp>
      <p:sp>
        <p:nvSpPr>
          <p:cNvPr id="26659" name="Text Box 7"/>
          <p:cNvSpPr txBox="1">
            <a:spLocks noChangeArrowheads="1"/>
          </p:cNvSpPr>
          <p:nvPr/>
        </p:nvSpPr>
        <p:spPr bwMode="auto">
          <a:xfrm>
            <a:off x="2414588" y="5386388"/>
            <a:ext cx="685800" cy="400050"/>
          </a:xfrm>
          <a:prstGeom prst="rect">
            <a:avLst/>
          </a:prstGeom>
          <a:solidFill>
            <a:srgbClr val="E7F4B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5</a:t>
            </a:r>
          </a:p>
        </p:txBody>
      </p:sp>
      <p:sp>
        <p:nvSpPr>
          <p:cNvPr id="26660" name="Text Box 7"/>
          <p:cNvSpPr txBox="1">
            <a:spLocks noChangeArrowheads="1"/>
          </p:cNvSpPr>
          <p:nvPr/>
        </p:nvSpPr>
        <p:spPr bwMode="auto">
          <a:xfrm>
            <a:off x="3208338" y="5386388"/>
            <a:ext cx="685800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5</a:t>
            </a:r>
          </a:p>
        </p:txBody>
      </p:sp>
      <p:sp>
        <p:nvSpPr>
          <p:cNvPr id="26661" name="Text Box 7"/>
          <p:cNvSpPr txBox="1">
            <a:spLocks noChangeArrowheads="1"/>
          </p:cNvSpPr>
          <p:nvPr/>
        </p:nvSpPr>
        <p:spPr bwMode="auto">
          <a:xfrm>
            <a:off x="4003675" y="5391150"/>
            <a:ext cx="685800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5</a:t>
            </a:r>
          </a:p>
        </p:txBody>
      </p:sp>
      <p:sp>
        <p:nvSpPr>
          <p:cNvPr id="26662" name="Text Box 7"/>
          <p:cNvSpPr txBox="1">
            <a:spLocks noChangeArrowheads="1"/>
          </p:cNvSpPr>
          <p:nvPr/>
        </p:nvSpPr>
        <p:spPr bwMode="auto">
          <a:xfrm>
            <a:off x="4797425" y="5391150"/>
            <a:ext cx="685800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6</a:t>
            </a:r>
          </a:p>
        </p:txBody>
      </p:sp>
      <p:sp>
        <p:nvSpPr>
          <p:cNvPr id="26663" name="Text Box 7"/>
          <p:cNvSpPr txBox="1">
            <a:spLocks noChangeArrowheads="1"/>
          </p:cNvSpPr>
          <p:nvPr/>
        </p:nvSpPr>
        <p:spPr bwMode="auto">
          <a:xfrm>
            <a:off x="5592763" y="5391150"/>
            <a:ext cx="685800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7</a:t>
            </a:r>
          </a:p>
        </p:txBody>
      </p:sp>
      <p:sp>
        <p:nvSpPr>
          <p:cNvPr id="26664" name="Text Box 7"/>
          <p:cNvSpPr txBox="1">
            <a:spLocks noChangeArrowheads="1"/>
          </p:cNvSpPr>
          <p:nvPr/>
        </p:nvSpPr>
        <p:spPr bwMode="auto">
          <a:xfrm>
            <a:off x="6386513" y="5391150"/>
            <a:ext cx="685800" cy="400050"/>
          </a:xfrm>
          <a:prstGeom prst="rect">
            <a:avLst/>
          </a:prstGeom>
          <a:solidFill>
            <a:srgbClr val="E7F4B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8</a:t>
            </a:r>
          </a:p>
        </p:txBody>
      </p:sp>
      <p:sp>
        <p:nvSpPr>
          <p:cNvPr id="26665" name="TextBox 54"/>
          <p:cNvSpPr txBox="1">
            <a:spLocks noChangeArrowheads="1"/>
          </p:cNvSpPr>
          <p:nvPr/>
        </p:nvSpPr>
        <p:spPr bwMode="auto">
          <a:xfrm>
            <a:off x="7239000" y="5383213"/>
            <a:ext cx="838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/>
              <a:t>t array</a:t>
            </a:r>
          </a:p>
        </p:txBody>
      </p:sp>
      <p:sp>
        <p:nvSpPr>
          <p:cNvPr id="26666" name="TextBox 65"/>
          <p:cNvSpPr txBox="1">
            <a:spLocks noChangeArrowheads="1"/>
          </p:cNvSpPr>
          <p:nvPr/>
        </p:nvSpPr>
        <p:spPr bwMode="auto">
          <a:xfrm>
            <a:off x="7329488" y="6402388"/>
            <a:ext cx="16922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/>
              <a:t>totalFalses = 4</a:t>
            </a:r>
          </a:p>
        </p:txBody>
      </p:sp>
      <p:sp>
        <p:nvSpPr>
          <p:cNvPr id="26667" name="TextBox 55"/>
          <p:cNvSpPr txBox="1">
            <a:spLocks noChangeArrowheads="1"/>
          </p:cNvSpPr>
          <p:nvPr/>
        </p:nvSpPr>
        <p:spPr bwMode="auto">
          <a:xfrm>
            <a:off x="712788" y="5943600"/>
            <a:ext cx="26209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/>
              <a:t>t[i] = i – f[i] + totalFalses</a:t>
            </a:r>
          </a:p>
        </p:txBody>
      </p:sp>
      <p:sp>
        <p:nvSpPr>
          <p:cNvPr id="57" name="Text Box 7"/>
          <p:cNvSpPr txBox="1">
            <a:spLocks noChangeArrowheads="1"/>
          </p:cNvSpPr>
          <p:nvPr/>
        </p:nvSpPr>
        <p:spPr bwMode="auto">
          <a:xfrm>
            <a:off x="823913" y="281940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100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58" name="Text Box 7"/>
          <p:cNvSpPr txBox="1">
            <a:spLocks noChangeArrowheads="1"/>
          </p:cNvSpPr>
          <p:nvPr/>
        </p:nvSpPr>
        <p:spPr bwMode="auto">
          <a:xfrm>
            <a:off x="1619250" y="281940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111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59" name="Text Box 7"/>
          <p:cNvSpPr txBox="1">
            <a:spLocks noChangeArrowheads="1"/>
          </p:cNvSpPr>
          <p:nvPr/>
        </p:nvSpPr>
        <p:spPr bwMode="auto">
          <a:xfrm>
            <a:off x="2414588" y="281940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010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60" name="Text Box 7"/>
          <p:cNvSpPr txBox="1">
            <a:spLocks noChangeArrowheads="1"/>
          </p:cNvSpPr>
          <p:nvPr/>
        </p:nvSpPr>
        <p:spPr bwMode="auto">
          <a:xfrm>
            <a:off x="3208338" y="281940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110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61" name="Text Box 7"/>
          <p:cNvSpPr txBox="1">
            <a:spLocks noChangeArrowheads="1"/>
          </p:cNvSpPr>
          <p:nvPr/>
        </p:nvSpPr>
        <p:spPr bwMode="auto">
          <a:xfrm>
            <a:off x="4003675" y="2824163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011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62" name="Text Box 7"/>
          <p:cNvSpPr txBox="1">
            <a:spLocks noChangeArrowheads="1"/>
          </p:cNvSpPr>
          <p:nvPr/>
        </p:nvSpPr>
        <p:spPr bwMode="auto">
          <a:xfrm>
            <a:off x="4797425" y="2824163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101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63" name="Text Box 7"/>
          <p:cNvSpPr txBox="1">
            <a:spLocks noChangeArrowheads="1"/>
          </p:cNvSpPr>
          <p:nvPr/>
        </p:nvSpPr>
        <p:spPr bwMode="auto">
          <a:xfrm>
            <a:off x="5592763" y="2824163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001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64" name="Text Box 7"/>
          <p:cNvSpPr txBox="1">
            <a:spLocks noChangeArrowheads="1"/>
          </p:cNvSpPr>
          <p:nvPr/>
        </p:nvSpPr>
        <p:spPr bwMode="auto">
          <a:xfrm>
            <a:off x="6386513" y="2824163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000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C3F615-E82D-4158-B7FC-AE38D907AC67}" type="slidenum">
              <a:rPr lang="en-US" smtClean="0"/>
              <a:pPr>
                <a:defRPr/>
              </a:pPr>
              <a:t>97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249129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Parallel Radix Sort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823913" y="342900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1619250" y="342900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2414588" y="342900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3208338" y="342900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4003675" y="3433763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4797425" y="3433763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5592763" y="3433763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6386513" y="3433763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27659" name="TextBox 19"/>
          <p:cNvSpPr txBox="1">
            <a:spLocks noChangeArrowheads="1"/>
          </p:cNvSpPr>
          <p:nvPr/>
        </p:nvSpPr>
        <p:spPr bwMode="auto">
          <a:xfrm>
            <a:off x="7224713" y="2854325"/>
            <a:ext cx="8270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/>
              <a:t>i array</a:t>
            </a:r>
          </a:p>
        </p:txBody>
      </p:sp>
      <p:sp>
        <p:nvSpPr>
          <p:cNvPr id="27660" name="TextBox 20"/>
          <p:cNvSpPr txBox="1">
            <a:spLocks noChangeArrowheads="1"/>
          </p:cNvSpPr>
          <p:nvPr/>
        </p:nvSpPr>
        <p:spPr bwMode="auto">
          <a:xfrm>
            <a:off x="7224713" y="3444875"/>
            <a:ext cx="9032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/>
              <a:t>b array</a:t>
            </a:r>
          </a:p>
        </p:txBody>
      </p:sp>
      <p:sp>
        <p:nvSpPr>
          <p:cNvPr id="27661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609600"/>
          </a:xfrm>
        </p:spPr>
        <p:txBody>
          <a:bodyPr/>
          <a:lstStyle/>
          <a:p>
            <a:r>
              <a:rPr lang="en-US" smtClean="0"/>
              <a:t>Step 5: Scatter based on address </a:t>
            </a:r>
            <a:r>
              <a:rPr lang="en-US" i="1" smtClean="0">
                <a:solidFill>
                  <a:srgbClr val="FF0000"/>
                </a:solidFill>
              </a:rPr>
              <a:t>d</a:t>
            </a:r>
          </a:p>
        </p:txBody>
      </p:sp>
      <p:cxnSp>
        <p:nvCxnSpPr>
          <p:cNvPr id="27662" name="Straight Connector 22"/>
          <p:cNvCxnSpPr>
            <a:cxnSpLocks noChangeShapeType="1"/>
          </p:cNvCxnSpPr>
          <p:nvPr/>
        </p:nvCxnSpPr>
        <p:spPr bwMode="auto">
          <a:xfrm>
            <a:off x="533400" y="4038600"/>
            <a:ext cx="67818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823913" y="4167188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26" name="Text Box 7"/>
          <p:cNvSpPr txBox="1">
            <a:spLocks noChangeArrowheads="1"/>
          </p:cNvSpPr>
          <p:nvPr/>
        </p:nvSpPr>
        <p:spPr bwMode="auto">
          <a:xfrm>
            <a:off x="1619250" y="4167188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27" name="Text Box 7"/>
          <p:cNvSpPr txBox="1">
            <a:spLocks noChangeArrowheads="1"/>
          </p:cNvSpPr>
          <p:nvPr/>
        </p:nvSpPr>
        <p:spPr bwMode="auto">
          <a:xfrm>
            <a:off x="2414588" y="4167188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28" name="Text Box 7"/>
          <p:cNvSpPr txBox="1">
            <a:spLocks noChangeArrowheads="1"/>
          </p:cNvSpPr>
          <p:nvPr/>
        </p:nvSpPr>
        <p:spPr bwMode="auto">
          <a:xfrm>
            <a:off x="3208338" y="4167188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29" name="Text Box 7"/>
          <p:cNvSpPr txBox="1">
            <a:spLocks noChangeArrowheads="1"/>
          </p:cNvSpPr>
          <p:nvPr/>
        </p:nvSpPr>
        <p:spPr bwMode="auto">
          <a:xfrm>
            <a:off x="4003675" y="417195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30" name="Text Box 7"/>
          <p:cNvSpPr txBox="1">
            <a:spLocks noChangeArrowheads="1"/>
          </p:cNvSpPr>
          <p:nvPr/>
        </p:nvSpPr>
        <p:spPr bwMode="auto">
          <a:xfrm>
            <a:off x="4797425" y="417195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31" name="Text Box 7"/>
          <p:cNvSpPr txBox="1">
            <a:spLocks noChangeArrowheads="1"/>
          </p:cNvSpPr>
          <p:nvPr/>
        </p:nvSpPr>
        <p:spPr bwMode="auto">
          <a:xfrm>
            <a:off x="5592763" y="417195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32" name="Text Box 7"/>
          <p:cNvSpPr txBox="1">
            <a:spLocks noChangeArrowheads="1"/>
          </p:cNvSpPr>
          <p:nvPr/>
        </p:nvSpPr>
        <p:spPr bwMode="auto">
          <a:xfrm>
            <a:off x="6386513" y="417195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27671" name="TextBox 34"/>
          <p:cNvSpPr txBox="1">
            <a:spLocks noChangeArrowheads="1"/>
          </p:cNvSpPr>
          <p:nvPr/>
        </p:nvSpPr>
        <p:spPr bwMode="auto">
          <a:xfrm>
            <a:off x="7224713" y="4208463"/>
            <a:ext cx="9032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/>
              <a:t>e array</a:t>
            </a:r>
          </a:p>
        </p:txBody>
      </p:sp>
      <p:sp>
        <p:nvSpPr>
          <p:cNvPr id="37" name="Text Box 7"/>
          <p:cNvSpPr txBox="1">
            <a:spLocks noChangeArrowheads="1"/>
          </p:cNvSpPr>
          <p:nvPr/>
        </p:nvSpPr>
        <p:spPr bwMode="auto">
          <a:xfrm>
            <a:off x="823913" y="4776788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38" name="Text Box 7"/>
          <p:cNvSpPr txBox="1">
            <a:spLocks noChangeArrowheads="1"/>
          </p:cNvSpPr>
          <p:nvPr/>
        </p:nvSpPr>
        <p:spPr bwMode="auto">
          <a:xfrm>
            <a:off x="1619250" y="4776788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39" name="Text Box 7"/>
          <p:cNvSpPr txBox="1">
            <a:spLocks noChangeArrowheads="1"/>
          </p:cNvSpPr>
          <p:nvPr/>
        </p:nvSpPr>
        <p:spPr bwMode="auto">
          <a:xfrm>
            <a:off x="2414588" y="4776788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40" name="Text Box 7"/>
          <p:cNvSpPr txBox="1">
            <a:spLocks noChangeArrowheads="1"/>
          </p:cNvSpPr>
          <p:nvPr/>
        </p:nvSpPr>
        <p:spPr bwMode="auto">
          <a:xfrm>
            <a:off x="3208338" y="4776788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2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41" name="Text Box 7"/>
          <p:cNvSpPr txBox="1">
            <a:spLocks noChangeArrowheads="1"/>
          </p:cNvSpPr>
          <p:nvPr/>
        </p:nvSpPr>
        <p:spPr bwMode="auto">
          <a:xfrm>
            <a:off x="4003675" y="478155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3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42" name="Text Box 7"/>
          <p:cNvSpPr txBox="1">
            <a:spLocks noChangeArrowheads="1"/>
          </p:cNvSpPr>
          <p:nvPr/>
        </p:nvSpPr>
        <p:spPr bwMode="auto">
          <a:xfrm>
            <a:off x="4797425" y="478155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3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43" name="Text Box 7"/>
          <p:cNvSpPr txBox="1">
            <a:spLocks noChangeArrowheads="1"/>
          </p:cNvSpPr>
          <p:nvPr/>
        </p:nvSpPr>
        <p:spPr bwMode="auto">
          <a:xfrm>
            <a:off x="5592763" y="478155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3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44" name="Text Box 7"/>
          <p:cNvSpPr txBox="1">
            <a:spLocks noChangeArrowheads="1"/>
          </p:cNvSpPr>
          <p:nvPr/>
        </p:nvSpPr>
        <p:spPr bwMode="auto">
          <a:xfrm>
            <a:off x="6386513" y="478155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3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27680" name="TextBox 44"/>
          <p:cNvSpPr txBox="1">
            <a:spLocks noChangeArrowheads="1"/>
          </p:cNvSpPr>
          <p:nvPr/>
        </p:nvSpPr>
        <p:spPr bwMode="auto">
          <a:xfrm>
            <a:off x="7239000" y="4811713"/>
            <a:ext cx="838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/>
              <a:t>f array</a:t>
            </a:r>
          </a:p>
        </p:txBody>
      </p:sp>
      <p:sp>
        <p:nvSpPr>
          <p:cNvPr id="27681" name="Text Box 7"/>
          <p:cNvSpPr txBox="1">
            <a:spLocks noChangeArrowheads="1"/>
          </p:cNvSpPr>
          <p:nvPr/>
        </p:nvSpPr>
        <p:spPr bwMode="auto">
          <a:xfrm>
            <a:off x="823913" y="5386388"/>
            <a:ext cx="685800" cy="400050"/>
          </a:xfrm>
          <a:prstGeom prst="rect">
            <a:avLst/>
          </a:prstGeom>
          <a:solidFill>
            <a:srgbClr val="D9D9D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4</a:t>
            </a:r>
          </a:p>
        </p:txBody>
      </p:sp>
      <p:sp>
        <p:nvSpPr>
          <p:cNvPr id="27682" name="Text Box 7"/>
          <p:cNvSpPr txBox="1">
            <a:spLocks noChangeArrowheads="1"/>
          </p:cNvSpPr>
          <p:nvPr/>
        </p:nvSpPr>
        <p:spPr bwMode="auto">
          <a:xfrm>
            <a:off x="1619250" y="5386388"/>
            <a:ext cx="685800" cy="400050"/>
          </a:xfrm>
          <a:prstGeom prst="rect">
            <a:avLst/>
          </a:prstGeom>
          <a:solidFill>
            <a:srgbClr val="D9D9D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4</a:t>
            </a:r>
          </a:p>
        </p:txBody>
      </p:sp>
      <p:sp>
        <p:nvSpPr>
          <p:cNvPr id="27683" name="Text Box 7"/>
          <p:cNvSpPr txBox="1">
            <a:spLocks noChangeArrowheads="1"/>
          </p:cNvSpPr>
          <p:nvPr/>
        </p:nvSpPr>
        <p:spPr bwMode="auto">
          <a:xfrm>
            <a:off x="2414588" y="5386388"/>
            <a:ext cx="685800" cy="400050"/>
          </a:xfrm>
          <a:prstGeom prst="rect">
            <a:avLst/>
          </a:prstGeom>
          <a:solidFill>
            <a:srgbClr val="D9D9D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5</a:t>
            </a:r>
          </a:p>
        </p:txBody>
      </p:sp>
      <p:sp>
        <p:nvSpPr>
          <p:cNvPr id="27684" name="Text Box 7"/>
          <p:cNvSpPr txBox="1">
            <a:spLocks noChangeArrowheads="1"/>
          </p:cNvSpPr>
          <p:nvPr/>
        </p:nvSpPr>
        <p:spPr bwMode="auto">
          <a:xfrm>
            <a:off x="3208338" y="5386388"/>
            <a:ext cx="685800" cy="400050"/>
          </a:xfrm>
          <a:prstGeom prst="rect">
            <a:avLst/>
          </a:prstGeom>
          <a:solidFill>
            <a:srgbClr val="D9D9D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5</a:t>
            </a:r>
          </a:p>
        </p:txBody>
      </p:sp>
      <p:sp>
        <p:nvSpPr>
          <p:cNvPr id="27685" name="Text Box 7"/>
          <p:cNvSpPr txBox="1">
            <a:spLocks noChangeArrowheads="1"/>
          </p:cNvSpPr>
          <p:nvPr/>
        </p:nvSpPr>
        <p:spPr bwMode="auto">
          <a:xfrm>
            <a:off x="4003675" y="5391150"/>
            <a:ext cx="685800" cy="400050"/>
          </a:xfrm>
          <a:prstGeom prst="rect">
            <a:avLst/>
          </a:prstGeom>
          <a:solidFill>
            <a:srgbClr val="D9D9D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5</a:t>
            </a:r>
          </a:p>
        </p:txBody>
      </p:sp>
      <p:sp>
        <p:nvSpPr>
          <p:cNvPr id="27686" name="Text Box 7"/>
          <p:cNvSpPr txBox="1">
            <a:spLocks noChangeArrowheads="1"/>
          </p:cNvSpPr>
          <p:nvPr/>
        </p:nvSpPr>
        <p:spPr bwMode="auto">
          <a:xfrm>
            <a:off x="4797425" y="5391150"/>
            <a:ext cx="685800" cy="400050"/>
          </a:xfrm>
          <a:prstGeom prst="rect">
            <a:avLst/>
          </a:prstGeom>
          <a:solidFill>
            <a:srgbClr val="D9D9D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6</a:t>
            </a:r>
          </a:p>
        </p:txBody>
      </p:sp>
      <p:sp>
        <p:nvSpPr>
          <p:cNvPr id="27687" name="Text Box 7"/>
          <p:cNvSpPr txBox="1">
            <a:spLocks noChangeArrowheads="1"/>
          </p:cNvSpPr>
          <p:nvPr/>
        </p:nvSpPr>
        <p:spPr bwMode="auto">
          <a:xfrm>
            <a:off x="5592763" y="5391150"/>
            <a:ext cx="685800" cy="400050"/>
          </a:xfrm>
          <a:prstGeom prst="rect">
            <a:avLst/>
          </a:prstGeom>
          <a:solidFill>
            <a:srgbClr val="D9D9D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7</a:t>
            </a:r>
          </a:p>
        </p:txBody>
      </p:sp>
      <p:sp>
        <p:nvSpPr>
          <p:cNvPr id="27688" name="Text Box 7"/>
          <p:cNvSpPr txBox="1">
            <a:spLocks noChangeArrowheads="1"/>
          </p:cNvSpPr>
          <p:nvPr/>
        </p:nvSpPr>
        <p:spPr bwMode="auto">
          <a:xfrm>
            <a:off x="6386513" y="5391150"/>
            <a:ext cx="685800" cy="400050"/>
          </a:xfrm>
          <a:prstGeom prst="rect">
            <a:avLst/>
          </a:prstGeom>
          <a:solidFill>
            <a:srgbClr val="D9D9D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8</a:t>
            </a:r>
          </a:p>
        </p:txBody>
      </p:sp>
      <p:sp>
        <p:nvSpPr>
          <p:cNvPr id="27689" name="TextBox 54"/>
          <p:cNvSpPr txBox="1">
            <a:spLocks noChangeArrowheads="1"/>
          </p:cNvSpPr>
          <p:nvPr/>
        </p:nvSpPr>
        <p:spPr bwMode="auto">
          <a:xfrm>
            <a:off x="7239000" y="5383213"/>
            <a:ext cx="838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/>
              <a:t>t array</a:t>
            </a:r>
          </a:p>
        </p:txBody>
      </p:sp>
      <p:sp>
        <p:nvSpPr>
          <p:cNvPr id="27690" name="Text Box 7"/>
          <p:cNvSpPr txBox="1">
            <a:spLocks noChangeArrowheads="1"/>
          </p:cNvSpPr>
          <p:nvPr/>
        </p:nvSpPr>
        <p:spPr bwMode="auto">
          <a:xfrm>
            <a:off x="823913" y="5995988"/>
            <a:ext cx="685800" cy="400050"/>
          </a:xfrm>
          <a:prstGeom prst="rect">
            <a:avLst/>
          </a:prstGeom>
          <a:solidFill>
            <a:srgbClr val="E7F4B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0</a:t>
            </a:r>
          </a:p>
        </p:txBody>
      </p:sp>
      <p:sp>
        <p:nvSpPr>
          <p:cNvPr id="27691" name="Text Box 7"/>
          <p:cNvSpPr txBox="1">
            <a:spLocks noChangeArrowheads="1"/>
          </p:cNvSpPr>
          <p:nvPr/>
        </p:nvSpPr>
        <p:spPr bwMode="auto">
          <a:xfrm>
            <a:off x="1619250" y="5995988"/>
            <a:ext cx="685800" cy="400050"/>
          </a:xfrm>
          <a:prstGeom prst="rect">
            <a:avLst/>
          </a:prstGeom>
          <a:solidFill>
            <a:srgbClr val="E7F4B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endParaRPr lang="en-US" sz="2000">
              <a:latin typeface="Courier New" pitchFamily="49" charset="0"/>
            </a:endParaRPr>
          </a:p>
        </p:txBody>
      </p:sp>
      <p:sp>
        <p:nvSpPr>
          <p:cNvPr id="27692" name="Text Box 7"/>
          <p:cNvSpPr txBox="1">
            <a:spLocks noChangeArrowheads="1"/>
          </p:cNvSpPr>
          <p:nvPr/>
        </p:nvSpPr>
        <p:spPr bwMode="auto">
          <a:xfrm>
            <a:off x="2414588" y="5995988"/>
            <a:ext cx="685800" cy="400050"/>
          </a:xfrm>
          <a:prstGeom prst="rect">
            <a:avLst/>
          </a:prstGeom>
          <a:solidFill>
            <a:srgbClr val="E7F4B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endParaRPr lang="en-US" sz="2000">
              <a:latin typeface="Courier New" pitchFamily="49" charset="0"/>
            </a:endParaRPr>
          </a:p>
        </p:txBody>
      </p:sp>
      <p:sp>
        <p:nvSpPr>
          <p:cNvPr id="27693" name="Text Box 7"/>
          <p:cNvSpPr txBox="1">
            <a:spLocks noChangeArrowheads="1"/>
          </p:cNvSpPr>
          <p:nvPr/>
        </p:nvSpPr>
        <p:spPr bwMode="auto">
          <a:xfrm>
            <a:off x="3208338" y="5995988"/>
            <a:ext cx="685800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endParaRPr lang="en-US" sz="2000">
              <a:latin typeface="Courier New" pitchFamily="49" charset="0"/>
            </a:endParaRPr>
          </a:p>
        </p:txBody>
      </p:sp>
      <p:sp>
        <p:nvSpPr>
          <p:cNvPr id="27694" name="Text Box 7"/>
          <p:cNvSpPr txBox="1">
            <a:spLocks noChangeArrowheads="1"/>
          </p:cNvSpPr>
          <p:nvPr/>
        </p:nvSpPr>
        <p:spPr bwMode="auto">
          <a:xfrm>
            <a:off x="4003675" y="6000750"/>
            <a:ext cx="685800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endParaRPr lang="en-US" sz="2000">
              <a:latin typeface="Courier New" pitchFamily="49" charset="0"/>
            </a:endParaRPr>
          </a:p>
        </p:txBody>
      </p:sp>
      <p:sp>
        <p:nvSpPr>
          <p:cNvPr id="27695" name="Text Box 7"/>
          <p:cNvSpPr txBox="1">
            <a:spLocks noChangeArrowheads="1"/>
          </p:cNvSpPr>
          <p:nvPr/>
        </p:nvSpPr>
        <p:spPr bwMode="auto">
          <a:xfrm>
            <a:off x="4797425" y="6000750"/>
            <a:ext cx="685800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endParaRPr lang="en-US" sz="2000">
              <a:latin typeface="Courier New" pitchFamily="49" charset="0"/>
            </a:endParaRPr>
          </a:p>
        </p:txBody>
      </p:sp>
      <p:sp>
        <p:nvSpPr>
          <p:cNvPr id="27696" name="Text Box 7"/>
          <p:cNvSpPr txBox="1">
            <a:spLocks noChangeArrowheads="1"/>
          </p:cNvSpPr>
          <p:nvPr/>
        </p:nvSpPr>
        <p:spPr bwMode="auto">
          <a:xfrm>
            <a:off x="5592763" y="6000750"/>
            <a:ext cx="685800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endParaRPr lang="en-US" sz="2000">
              <a:latin typeface="Courier New" pitchFamily="49" charset="0"/>
            </a:endParaRPr>
          </a:p>
        </p:txBody>
      </p:sp>
      <p:sp>
        <p:nvSpPr>
          <p:cNvPr id="27697" name="Text Box 7"/>
          <p:cNvSpPr txBox="1">
            <a:spLocks noChangeArrowheads="1"/>
          </p:cNvSpPr>
          <p:nvPr/>
        </p:nvSpPr>
        <p:spPr bwMode="auto">
          <a:xfrm>
            <a:off x="6386513" y="6000750"/>
            <a:ext cx="685800" cy="400050"/>
          </a:xfrm>
          <a:prstGeom prst="rect">
            <a:avLst/>
          </a:prstGeom>
          <a:solidFill>
            <a:srgbClr val="E7F4B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endParaRPr lang="en-US" sz="2000">
              <a:latin typeface="Courier New" pitchFamily="49" charset="0"/>
            </a:endParaRPr>
          </a:p>
        </p:txBody>
      </p:sp>
      <p:sp>
        <p:nvSpPr>
          <p:cNvPr id="27698" name="TextBox 64"/>
          <p:cNvSpPr txBox="1">
            <a:spLocks noChangeArrowheads="1"/>
          </p:cNvSpPr>
          <p:nvPr/>
        </p:nvSpPr>
        <p:spPr bwMode="auto">
          <a:xfrm>
            <a:off x="7239000" y="6030913"/>
            <a:ext cx="19986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/>
              <a:t>d[i] = b[i] ? t[i] : f[i]</a:t>
            </a:r>
          </a:p>
        </p:txBody>
      </p:sp>
      <p:sp>
        <p:nvSpPr>
          <p:cNvPr id="66" name="Text Box 7"/>
          <p:cNvSpPr txBox="1">
            <a:spLocks noChangeArrowheads="1"/>
          </p:cNvSpPr>
          <p:nvPr/>
        </p:nvSpPr>
        <p:spPr bwMode="auto">
          <a:xfrm>
            <a:off x="823913" y="281940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100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67" name="Text Box 7"/>
          <p:cNvSpPr txBox="1">
            <a:spLocks noChangeArrowheads="1"/>
          </p:cNvSpPr>
          <p:nvPr/>
        </p:nvSpPr>
        <p:spPr bwMode="auto">
          <a:xfrm>
            <a:off x="1619250" y="281940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111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68" name="Text Box 7"/>
          <p:cNvSpPr txBox="1">
            <a:spLocks noChangeArrowheads="1"/>
          </p:cNvSpPr>
          <p:nvPr/>
        </p:nvSpPr>
        <p:spPr bwMode="auto">
          <a:xfrm>
            <a:off x="2414588" y="281940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010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69" name="Text Box 7"/>
          <p:cNvSpPr txBox="1">
            <a:spLocks noChangeArrowheads="1"/>
          </p:cNvSpPr>
          <p:nvPr/>
        </p:nvSpPr>
        <p:spPr bwMode="auto">
          <a:xfrm>
            <a:off x="3208338" y="281940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110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70" name="Text Box 7"/>
          <p:cNvSpPr txBox="1">
            <a:spLocks noChangeArrowheads="1"/>
          </p:cNvSpPr>
          <p:nvPr/>
        </p:nvSpPr>
        <p:spPr bwMode="auto">
          <a:xfrm>
            <a:off x="4003675" y="2824163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011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71" name="Text Box 7"/>
          <p:cNvSpPr txBox="1">
            <a:spLocks noChangeArrowheads="1"/>
          </p:cNvSpPr>
          <p:nvPr/>
        </p:nvSpPr>
        <p:spPr bwMode="auto">
          <a:xfrm>
            <a:off x="4797425" y="2824163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101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72" name="Text Box 7"/>
          <p:cNvSpPr txBox="1">
            <a:spLocks noChangeArrowheads="1"/>
          </p:cNvSpPr>
          <p:nvPr/>
        </p:nvSpPr>
        <p:spPr bwMode="auto">
          <a:xfrm>
            <a:off x="5592763" y="2824163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001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73" name="Text Box 7"/>
          <p:cNvSpPr txBox="1">
            <a:spLocks noChangeArrowheads="1"/>
          </p:cNvSpPr>
          <p:nvPr/>
        </p:nvSpPr>
        <p:spPr bwMode="auto">
          <a:xfrm>
            <a:off x="6386513" y="2824163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000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C3F615-E82D-4158-B7FC-AE38D907AC67}" type="slidenum">
              <a:rPr lang="en-US" smtClean="0"/>
              <a:pPr>
                <a:defRPr/>
              </a:pPr>
              <a:t>98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232990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Parallel Radix Sort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823913" y="342900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1619250" y="342900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2414588" y="342900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3208338" y="342900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4003675" y="3433763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4797425" y="3433763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5592763" y="3433763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6386513" y="3433763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28683" name="TextBox 19"/>
          <p:cNvSpPr txBox="1">
            <a:spLocks noChangeArrowheads="1"/>
          </p:cNvSpPr>
          <p:nvPr/>
        </p:nvSpPr>
        <p:spPr bwMode="auto">
          <a:xfrm>
            <a:off x="7224713" y="2854325"/>
            <a:ext cx="8270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/>
              <a:t>i array</a:t>
            </a:r>
          </a:p>
        </p:txBody>
      </p:sp>
      <p:sp>
        <p:nvSpPr>
          <p:cNvPr id="28684" name="TextBox 20"/>
          <p:cNvSpPr txBox="1">
            <a:spLocks noChangeArrowheads="1"/>
          </p:cNvSpPr>
          <p:nvPr/>
        </p:nvSpPr>
        <p:spPr bwMode="auto">
          <a:xfrm>
            <a:off x="7224713" y="3444875"/>
            <a:ext cx="9032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/>
              <a:t>b array</a:t>
            </a:r>
          </a:p>
        </p:txBody>
      </p:sp>
      <p:sp>
        <p:nvSpPr>
          <p:cNvPr id="28685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609600"/>
          </a:xfrm>
        </p:spPr>
        <p:txBody>
          <a:bodyPr/>
          <a:lstStyle/>
          <a:p>
            <a:r>
              <a:rPr lang="en-US" smtClean="0"/>
              <a:t>Step 5: Scatter based on address </a:t>
            </a:r>
            <a:r>
              <a:rPr lang="en-US" i="1" smtClean="0">
                <a:solidFill>
                  <a:srgbClr val="FF0000"/>
                </a:solidFill>
              </a:rPr>
              <a:t>d</a:t>
            </a:r>
          </a:p>
        </p:txBody>
      </p:sp>
      <p:cxnSp>
        <p:nvCxnSpPr>
          <p:cNvPr id="28686" name="Straight Connector 22"/>
          <p:cNvCxnSpPr>
            <a:cxnSpLocks noChangeShapeType="1"/>
          </p:cNvCxnSpPr>
          <p:nvPr/>
        </p:nvCxnSpPr>
        <p:spPr bwMode="auto">
          <a:xfrm>
            <a:off x="533400" y="4038600"/>
            <a:ext cx="67818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823913" y="4167188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26" name="Text Box 7"/>
          <p:cNvSpPr txBox="1">
            <a:spLocks noChangeArrowheads="1"/>
          </p:cNvSpPr>
          <p:nvPr/>
        </p:nvSpPr>
        <p:spPr bwMode="auto">
          <a:xfrm>
            <a:off x="1619250" y="4167188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27" name="Text Box 7"/>
          <p:cNvSpPr txBox="1">
            <a:spLocks noChangeArrowheads="1"/>
          </p:cNvSpPr>
          <p:nvPr/>
        </p:nvSpPr>
        <p:spPr bwMode="auto">
          <a:xfrm>
            <a:off x="2414588" y="4167188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28" name="Text Box 7"/>
          <p:cNvSpPr txBox="1">
            <a:spLocks noChangeArrowheads="1"/>
          </p:cNvSpPr>
          <p:nvPr/>
        </p:nvSpPr>
        <p:spPr bwMode="auto">
          <a:xfrm>
            <a:off x="3208338" y="4167188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29" name="Text Box 7"/>
          <p:cNvSpPr txBox="1">
            <a:spLocks noChangeArrowheads="1"/>
          </p:cNvSpPr>
          <p:nvPr/>
        </p:nvSpPr>
        <p:spPr bwMode="auto">
          <a:xfrm>
            <a:off x="4003675" y="417195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30" name="Text Box 7"/>
          <p:cNvSpPr txBox="1">
            <a:spLocks noChangeArrowheads="1"/>
          </p:cNvSpPr>
          <p:nvPr/>
        </p:nvSpPr>
        <p:spPr bwMode="auto">
          <a:xfrm>
            <a:off x="4797425" y="417195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31" name="Text Box 7"/>
          <p:cNvSpPr txBox="1">
            <a:spLocks noChangeArrowheads="1"/>
          </p:cNvSpPr>
          <p:nvPr/>
        </p:nvSpPr>
        <p:spPr bwMode="auto">
          <a:xfrm>
            <a:off x="5592763" y="417195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32" name="Text Box 7"/>
          <p:cNvSpPr txBox="1">
            <a:spLocks noChangeArrowheads="1"/>
          </p:cNvSpPr>
          <p:nvPr/>
        </p:nvSpPr>
        <p:spPr bwMode="auto">
          <a:xfrm>
            <a:off x="6386513" y="417195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28695" name="TextBox 34"/>
          <p:cNvSpPr txBox="1">
            <a:spLocks noChangeArrowheads="1"/>
          </p:cNvSpPr>
          <p:nvPr/>
        </p:nvSpPr>
        <p:spPr bwMode="auto">
          <a:xfrm>
            <a:off x="7224713" y="4208463"/>
            <a:ext cx="9032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/>
              <a:t>e array</a:t>
            </a:r>
          </a:p>
        </p:txBody>
      </p:sp>
      <p:sp>
        <p:nvSpPr>
          <p:cNvPr id="37" name="Text Box 7"/>
          <p:cNvSpPr txBox="1">
            <a:spLocks noChangeArrowheads="1"/>
          </p:cNvSpPr>
          <p:nvPr/>
        </p:nvSpPr>
        <p:spPr bwMode="auto">
          <a:xfrm>
            <a:off x="823913" y="4776788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38" name="Text Box 7"/>
          <p:cNvSpPr txBox="1">
            <a:spLocks noChangeArrowheads="1"/>
          </p:cNvSpPr>
          <p:nvPr/>
        </p:nvSpPr>
        <p:spPr bwMode="auto">
          <a:xfrm>
            <a:off x="1619250" y="4776788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39" name="Text Box 7"/>
          <p:cNvSpPr txBox="1">
            <a:spLocks noChangeArrowheads="1"/>
          </p:cNvSpPr>
          <p:nvPr/>
        </p:nvSpPr>
        <p:spPr bwMode="auto">
          <a:xfrm>
            <a:off x="2414588" y="4776788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40" name="Text Box 7"/>
          <p:cNvSpPr txBox="1">
            <a:spLocks noChangeArrowheads="1"/>
          </p:cNvSpPr>
          <p:nvPr/>
        </p:nvSpPr>
        <p:spPr bwMode="auto">
          <a:xfrm>
            <a:off x="3208338" y="4776788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2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41" name="Text Box 7"/>
          <p:cNvSpPr txBox="1">
            <a:spLocks noChangeArrowheads="1"/>
          </p:cNvSpPr>
          <p:nvPr/>
        </p:nvSpPr>
        <p:spPr bwMode="auto">
          <a:xfrm>
            <a:off x="4003675" y="478155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3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42" name="Text Box 7"/>
          <p:cNvSpPr txBox="1">
            <a:spLocks noChangeArrowheads="1"/>
          </p:cNvSpPr>
          <p:nvPr/>
        </p:nvSpPr>
        <p:spPr bwMode="auto">
          <a:xfrm>
            <a:off x="4797425" y="478155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3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43" name="Text Box 7"/>
          <p:cNvSpPr txBox="1">
            <a:spLocks noChangeArrowheads="1"/>
          </p:cNvSpPr>
          <p:nvPr/>
        </p:nvSpPr>
        <p:spPr bwMode="auto">
          <a:xfrm>
            <a:off x="5592763" y="478155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3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44" name="Text Box 7"/>
          <p:cNvSpPr txBox="1">
            <a:spLocks noChangeArrowheads="1"/>
          </p:cNvSpPr>
          <p:nvPr/>
        </p:nvSpPr>
        <p:spPr bwMode="auto">
          <a:xfrm>
            <a:off x="6386513" y="478155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3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28704" name="TextBox 44"/>
          <p:cNvSpPr txBox="1">
            <a:spLocks noChangeArrowheads="1"/>
          </p:cNvSpPr>
          <p:nvPr/>
        </p:nvSpPr>
        <p:spPr bwMode="auto">
          <a:xfrm>
            <a:off x="7239000" y="4811713"/>
            <a:ext cx="838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/>
              <a:t>f array</a:t>
            </a:r>
          </a:p>
        </p:txBody>
      </p:sp>
      <p:sp>
        <p:nvSpPr>
          <p:cNvPr id="28705" name="Text Box 7"/>
          <p:cNvSpPr txBox="1">
            <a:spLocks noChangeArrowheads="1"/>
          </p:cNvSpPr>
          <p:nvPr/>
        </p:nvSpPr>
        <p:spPr bwMode="auto">
          <a:xfrm>
            <a:off x="823913" y="5386388"/>
            <a:ext cx="685800" cy="400050"/>
          </a:xfrm>
          <a:prstGeom prst="rect">
            <a:avLst/>
          </a:prstGeom>
          <a:solidFill>
            <a:srgbClr val="E7F4B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4</a:t>
            </a:r>
          </a:p>
        </p:txBody>
      </p:sp>
      <p:sp>
        <p:nvSpPr>
          <p:cNvPr id="28706" name="Text Box 7"/>
          <p:cNvSpPr txBox="1">
            <a:spLocks noChangeArrowheads="1"/>
          </p:cNvSpPr>
          <p:nvPr/>
        </p:nvSpPr>
        <p:spPr bwMode="auto">
          <a:xfrm>
            <a:off x="1619250" y="5386388"/>
            <a:ext cx="685800" cy="400050"/>
          </a:xfrm>
          <a:prstGeom prst="rect">
            <a:avLst/>
          </a:prstGeom>
          <a:solidFill>
            <a:srgbClr val="E7F4BE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4</a:t>
            </a:r>
          </a:p>
        </p:txBody>
      </p:sp>
      <p:sp>
        <p:nvSpPr>
          <p:cNvPr id="28707" name="Text Box 7"/>
          <p:cNvSpPr txBox="1">
            <a:spLocks noChangeArrowheads="1"/>
          </p:cNvSpPr>
          <p:nvPr/>
        </p:nvSpPr>
        <p:spPr bwMode="auto">
          <a:xfrm>
            <a:off x="2414588" y="5386388"/>
            <a:ext cx="685800" cy="400050"/>
          </a:xfrm>
          <a:prstGeom prst="rect">
            <a:avLst/>
          </a:prstGeom>
          <a:solidFill>
            <a:srgbClr val="E7F4B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5</a:t>
            </a:r>
          </a:p>
        </p:txBody>
      </p:sp>
      <p:sp>
        <p:nvSpPr>
          <p:cNvPr id="28708" name="Text Box 7"/>
          <p:cNvSpPr txBox="1">
            <a:spLocks noChangeArrowheads="1"/>
          </p:cNvSpPr>
          <p:nvPr/>
        </p:nvSpPr>
        <p:spPr bwMode="auto">
          <a:xfrm>
            <a:off x="3208338" y="5386388"/>
            <a:ext cx="685800" cy="400050"/>
          </a:xfrm>
          <a:prstGeom prst="rect">
            <a:avLst/>
          </a:prstGeom>
          <a:solidFill>
            <a:srgbClr val="E7F4B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5</a:t>
            </a:r>
          </a:p>
        </p:txBody>
      </p:sp>
      <p:sp>
        <p:nvSpPr>
          <p:cNvPr id="28709" name="Text Box 7"/>
          <p:cNvSpPr txBox="1">
            <a:spLocks noChangeArrowheads="1"/>
          </p:cNvSpPr>
          <p:nvPr/>
        </p:nvSpPr>
        <p:spPr bwMode="auto">
          <a:xfrm>
            <a:off x="4003675" y="5391150"/>
            <a:ext cx="685800" cy="400050"/>
          </a:xfrm>
          <a:prstGeom prst="rect">
            <a:avLst/>
          </a:prstGeom>
          <a:solidFill>
            <a:srgbClr val="E7F4B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5</a:t>
            </a:r>
          </a:p>
        </p:txBody>
      </p:sp>
      <p:sp>
        <p:nvSpPr>
          <p:cNvPr id="28710" name="Text Box 7"/>
          <p:cNvSpPr txBox="1">
            <a:spLocks noChangeArrowheads="1"/>
          </p:cNvSpPr>
          <p:nvPr/>
        </p:nvSpPr>
        <p:spPr bwMode="auto">
          <a:xfrm>
            <a:off x="4797425" y="5391150"/>
            <a:ext cx="685800" cy="400050"/>
          </a:xfrm>
          <a:prstGeom prst="rect">
            <a:avLst/>
          </a:prstGeom>
          <a:solidFill>
            <a:srgbClr val="E7F4B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6</a:t>
            </a:r>
          </a:p>
        </p:txBody>
      </p:sp>
      <p:sp>
        <p:nvSpPr>
          <p:cNvPr id="28711" name="Text Box 7"/>
          <p:cNvSpPr txBox="1">
            <a:spLocks noChangeArrowheads="1"/>
          </p:cNvSpPr>
          <p:nvPr/>
        </p:nvSpPr>
        <p:spPr bwMode="auto">
          <a:xfrm>
            <a:off x="5592763" y="5391150"/>
            <a:ext cx="685800" cy="400050"/>
          </a:xfrm>
          <a:prstGeom prst="rect">
            <a:avLst/>
          </a:prstGeom>
          <a:solidFill>
            <a:srgbClr val="E7F4B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7</a:t>
            </a:r>
          </a:p>
        </p:txBody>
      </p:sp>
      <p:sp>
        <p:nvSpPr>
          <p:cNvPr id="28712" name="Text Box 7"/>
          <p:cNvSpPr txBox="1">
            <a:spLocks noChangeArrowheads="1"/>
          </p:cNvSpPr>
          <p:nvPr/>
        </p:nvSpPr>
        <p:spPr bwMode="auto">
          <a:xfrm>
            <a:off x="6386513" y="5391150"/>
            <a:ext cx="685800" cy="400050"/>
          </a:xfrm>
          <a:prstGeom prst="rect">
            <a:avLst/>
          </a:prstGeom>
          <a:solidFill>
            <a:srgbClr val="E7F4B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8</a:t>
            </a:r>
          </a:p>
        </p:txBody>
      </p:sp>
      <p:sp>
        <p:nvSpPr>
          <p:cNvPr id="28713" name="TextBox 54"/>
          <p:cNvSpPr txBox="1">
            <a:spLocks noChangeArrowheads="1"/>
          </p:cNvSpPr>
          <p:nvPr/>
        </p:nvSpPr>
        <p:spPr bwMode="auto">
          <a:xfrm>
            <a:off x="7239000" y="5383213"/>
            <a:ext cx="838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/>
              <a:t>t array</a:t>
            </a:r>
          </a:p>
        </p:txBody>
      </p:sp>
      <p:sp>
        <p:nvSpPr>
          <p:cNvPr id="28714" name="Text Box 7"/>
          <p:cNvSpPr txBox="1">
            <a:spLocks noChangeArrowheads="1"/>
          </p:cNvSpPr>
          <p:nvPr/>
        </p:nvSpPr>
        <p:spPr bwMode="auto">
          <a:xfrm>
            <a:off x="823913" y="5995988"/>
            <a:ext cx="685800" cy="400050"/>
          </a:xfrm>
          <a:prstGeom prst="rect">
            <a:avLst/>
          </a:prstGeom>
          <a:solidFill>
            <a:srgbClr val="E7F4B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0</a:t>
            </a:r>
          </a:p>
        </p:txBody>
      </p:sp>
      <p:sp>
        <p:nvSpPr>
          <p:cNvPr id="28715" name="Text Box 7"/>
          <p:cNvSpPr txBox="1">
            <a:spLocks noChangeArrowheads="1"/>
          </p:cNvSpPr>
          <p:nvPr/>
        </p:nvSpPr>
        <p:spPr bwMode="auto">
          <a:xfrm>
            <a:off x="1619250" y="5995988"/>
            <a:ext cx="685800" cy="400050"/>
          </a:xfrm>
          <a:prstGeom prst="rect">
            <a:avLst/>
          </a:prstGeom>
          <a:solidFill>
            <a:srgbClr val="E7F4B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>
                <a:latin typeface="Courier New" pitchFamily="49" charset="0"/>
              </a:rPr>
              <a:t>4</a:t>
            </a:r>
          </a:p>
        </p:txBody>
      </p:sp>
      <p:sp>
        <p:nvSpPr>
          <p:cNvPr id="28716" name="Text Box 7"/>
          <p:cNvSpPr txBox="1">
            <a:spLocks noChangeArrowheads="1"/>
          </p:cNvSpPr>
          <p:nvPr/>
        </p:nvSpPr>
        <p:spPr bwMode="auto">
          <a:xfrm>
            <a:off x="2414588" y="5995988"/>
            <a:ext cx="685800" cy="400050"/>
          </a:xfrm>
          <a:prstGeom prst="rect">
            <a:avLst/>
          </a:prstGeom>
          <a:solidFill>
            <a:srgbClr val="E7F4B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endParaRPr lang="en-US" sz="2000">
              <a:latin typeface="Courier New" pitchFamily="49" charset="0"/>
            </a:endParaRPr>
          </a:p>
        </p:txBody>
      </p:sp>
      <p:sp>
        <p:nvSpPr>
          <p:cNvPr id="28717" name="Text Box 7"/>
          <p:cNvSpPr txBox="1">
            <a:spLocks noChangeArrowheads="1"/>
          </p:cNvSpPr>
          <p:nvPr/>
        </p:nvSpPr>
        <p:spPr bwMode="auto">
          <a:xfrm>
            <a:off x="3208338" y="5995988"/>
            <a:ext cx="685800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endParaRPr lang="en-US" sz="2000">
              <a:latin typeface="Courier New" pitchFamily="49" charset="0"/>
            </a:endParaRPr>
          </a:p>
        </p:txBody>
      </p:sp>
      <p:sp>
        <p:nvSpPr>
          <p:cNvPr id="28718" name="Text Box 7"/>
          <p:cNvSpPr txBox="1">
            <a:spLocks noChangeArrowheads="1"/>
          </p:cNvSpPr>
          <p:nvPr/>
        </p:nvSpPr>
        <p:spPr bwMode="auto">
          <a:xfrm>
            <a:off x="4003675" y="6000750"/>
            <a:ext cx="685800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endParaRPr lang="en-US" sz="2000">
              <a:latin typeface="Courier New" pitchFamily="49" charset="0"/>
            </a:endParaRPr>
          </a:p>
        </p:txBody>
      </p:sp>
      <p:sp>
        <p:nvSpPr>
          <p:cNvPr id="28719" name="Text Box 7"/>
          <p:cNvSpPr txBox="1">
            <a:spLocks noChangeArrowheads="1"/>
          </p:cNvSpPr>
          <p:nvPr/>
        </p:nvSpPr>
        <p:spPr bwMode="auto">
          <a:xfrm>
            <a:off x="4797425" y="6000750"/>
            <a:ext cx="685800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endParaRPr lang="en-US" sz="2000">
              <a:latin typeface="Courier New" pitchFamily="49" charset="0"/>
            </a:endParaRPr>
          </a:p>
        </p:txBody>
      </p:sp>
      <p:sp>
        <p:nvSpPr>
          <p:cNvPr id="28720" name="Text Box 7"/>
          <p:cNvSpPr txBox="1">
            <a:spLocks noChangeArrowheads="1"/>
          </p:cNvSpPr>
          <p:nvPr/>
        </p:nvSpPr>
        <p:spPr bwMode="auto">
          <a:xfrm>
            <a:off x="5592763" y="6000750"/>
            <a:ext cx="685800" cy="400050"/>
          </a:xfrm>
          <a:prstGeom prst="rect">
            <a:avLst/>
          </a:prstGeom>
          <a:solidFill>
            <a:srgbClr val="E7F4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endParaRPr lang="en-US" sz="2000">
              <a:latin typeface="Courier New" pitchFamily="49" charset="0"/>
            </a:endParaRPr>
          </a:p>
        </p:txBody>
      </p:sp>
      <p:sp>
        <p:nvSpPr>
          <p:cNvPr id="28721" name="Text Box 7"/>
          <p:cNvSpPr txBox="1">
            <a:spLocks noChangeArrowheads="1"/>
          </p:cNvSpPr>
          <p:nvPr/>
        </p:nvSpPr>
        <p:spPr bwMode="auto">
          <a:xfrm>
            <a:off x="6386513" y="6000750"/>
            <a:ext cx="685800" cy="400050"/>
          </a:xfrm>
          <a:prstGeom prst="rect">
            <a:avLst/>
          </a:prstGeom>
          <a:solidFill>
            <a:srgbClr val="E7F4B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endParaRPr lang="en-US" sz="2000">
              <a:latin typeface="Courier New" pitchFamily="49" charset="0"/>
            </a:endParaRPr>
          </a:p>
        </p:txBody>
      </p:sp>
      <p:sp>
        <p:nvSpPr>
          <p:cNvPr id="28722" name="TextBox 64"/>
          <p:cNvSpPr txBox="1">
            <a:spLocks noChangeArrowheads="1"/>
          </p:cNvSpPr>
          <p:nvPr/>
        </p:nvSpPr>
        <p:spPr bwMode="auto">
          <a:xfrm>
            <a:off x="7239000" y="6030913"/>
            <a:ext cx="19986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/>
              <a:t>d[i] = b[i] ? t[i] : f[i]</a:t>
            </a:r>
          </a:p>
        </p:txBody>
      </p:sp>
      <p:sp>
        <p:nvSpPr>
          <p:cNvPr id="66" name="Text Box 7"/>
          <p:cNvSpPr txBox="1">
            <a:spLocks noChangeArrowheads="1"/>
          </p:cNvSpPr>
          <p:nvPr/>
        </p:nvSpPr>
        <p:spPr bwMode="auto">
          <a:xfrm>
            <a:off x="823913" y="281940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100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67" name="Text Box 7"/>
          <p:cNvSpPr txBox="1">
            <a:spLocks noChangeArrowheads="1"/>
          </p:cNvSpPr>
          <p:nvPr/>
        </p:nvSpPr>
        <p:spPr bwMode="auto">
          <a:xfrm>
            <a:off x="1619250" y="281940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111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68" name="Text Box 7"/>
          <p:cNvSpPr txBox="1">
            <a:spLocks noChangeArrowheads="1"/>
          </p:cNvSpPr>
          <p:nvPr/>
        </p:nvSpPr>
        <p:spPr bwMode="auto">
          <a:xfrm>
            <a:off x="2414588" y="281940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010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69" name="Text Box 7"/>
          <p:cNvSpPr txBox="1">
            <a:spLocks noChangeArrowheads="1"/>
          </p:cNvSpPr>
          <p:nvPr/>
        </p:nvSpPr>
        <p:spPr bwMode="auto">
          <a:xfrm>
            <a:off x="3208338" y="2819400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110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70" name="Text Box 7"/>
          <p:cNvSpPr txBox="1">
            <a:spLocks noChangeArrowheads="1"/>
          </p:cNvSpPr>
          <p:nvPr/>
        </p:nvSpPr>
        <p:spPr bwMode="auto">
          <a:xfrm>
            <a:off x="4003675" y="2824163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011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71" name="Text Box 7"/>
          <p:cNvSpPr txBox="1">
            <a:spLocks noChangeArrowheads="1"/>
          </p:cNvSpPr>
          <p:nvPr/>
        </p:nvSpPr>
        <p:spPr bwMode="auto">
          <a:xfrm>
            <a:off x="4797425" y="2824163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101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72" name="Text Box 7"/>
          <p:cNvSpPr txBox="1">
            <a:spLocks noChangeArrowheads="1"/>
          </p:cNvSpPr>
          <p:nvPr/>
        </p:nvSpPr>
        <p:spPr bwMode="auto">
          <a:xfrm>
            <a:off x="5592763" y="2824163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001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73" name="Text Box 7"/>
          <p:cNvSpPr txBox="1">
            <a:spLocks noChangeArrowheads="1"/>
          </p:cNvSpPr>
          <p:nvPr/>
        </p:nvSpPr>
        <p:spPr bwMode="auto">
          <a:xfrm>
            <a:off x="6386513" y="2824163"/>
            <a:ext cx="685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2000" dirty="0" smtClean="0">
                <a:latin typeface="Courier New" pitchFamily="49" charset="0"/>
                <a:cs typeface="+mn-cs"/>
              </a:rPr>
              <a:t>000</a:t>
            </a:r>
            <a:endParaRPr lang="en-US" sz="2000" dirty="0">
              <a:latin typeface="Courier New" pitchFamily="49" charset="0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C3F615-E82D-4158-B7FC-AE38D907AC67}" type="slidenum">
              <a:rPr lang="en-US" smtClean="0"/>
              <a:pPr>
                <a:defRPr/>
              </a:pPr>
              <a:t>99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76872"/>
      </p:ext>
    </p:extLst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8524</TotalTime>
  <Words>6342</Words>
  <Application>Microsoft Macintosh PowerPoint</Application>
  <PresentationFormat>On-screen Show (4:3)</PresentationFormat>
  <Paragraphs>2666</Paragraphs>
  <Slides>105</Slides>
  <Notes>30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105</vt:i4>
      </vt:variant>
    </vt:vector>
  </HeadingPairs>
  <TitlesOfParts>
    <vt:vector size="106" baseType="lpstr">
      <vt:lpstr>Pixel</vt:lpstr>
      <vt:lpstr>Parallel Algorithms</vt:lpstr>
      <vt:lpstr>Review</vt:lpstr>
      <vt:lpstr>Agenda</vt:lpstr>
      <vt:lpstr>Parallel Reduction</vt:lpstr>
      <vt:lpstr>Parallel Reduction</vt:lpstr>
      <vt:lpstr>Parallel Reduction</vt:lpstr>
      <vt:lpstr>Parallel Reduction</vt:lpstr>
      <vt:lpstr>Parallel Reduction</vt:lpstr>
      <vt:lpstr>Parallel Reduction</vt:lpstr>
      <vt:lpstr>Parallel Reduction</vt:lpstr>
      <vt:lpstr>Parallel Reduction</vt:lpstr>
      <vt:lpstr>All-Prefix-Sums</vt:lpstr>
      <vt:lpstr>All-Prefix-Sums</vt:lpstr>
      <vt:lpstr>Scan</vt:lpstr>
      <vt:lpstr>Scan</vt:lpstr>
      <vt:lpstr>Scan</vt:lpstr>
      <vt:lpstr>Scan</vt:lpstr>
      <vt:lpstr>Scan</vt:lpstr>
      <vt:lpstr>Scan</vt:lpstr>
      <vt:lpstr>Scan</vt:lpstr>
      <vt:lpstr>Scan</vt:lpstr>
      <vt:lpstr>Scan</vt:lpstr>
      <vt:lpstr>Scan</vt:lpstr>
      <vt:lpstr>Scan</vt:lpstr>
      <vt:lpstr>Scan</vt:lpstr>
      <vt:lpstr>Scan</vt:lpstr>
      <vt:lpstr>Scan</vt:lpstr>
      <vt:lpstr>Scan</vt:lpstr>
      <vt:lpstr>Scan</vt:lpstr>
      <vt:lpstr>Scan</vt:lpstr>
      <vt:lpstr>Scan</vt:lpstr>
      <vt:lpstr>Scan</vt:lpstr>
      <vt:lpstr>Scan</vt:lpstr>
      <vt:lpstr>Scan</vt:lpstr>
      <vt:lpstr>Scan</vt:lpstr>
      <vt:lpstr>Scan</vt:lpstr>
      <vt:lpstr>Scan</vt:lpstr>
      <vt:lpstr>Stream Compaction</vt:lpstr>
      <vt:lpstr>Stream Compaction</vt:lpstr>
      <vt:lpstr>Stream Compaction</vt:lpstr>
      <vt:lpstr>Stream Compaction</vt:lpstr>
      <vt:lpstr>Stream Compaction</vt:lpstr>
      <vt:lpstr>Stream Compaction</vt:lpstr>
      <vt:lpstr>Stream Compaction</vt:lpstr>
      <vt:lpstr>Stream Compaction</vt:lpstr>
      <vt:lpstr>Stream Compaction</vt:lpstr>
      <vt:lpstr>Stream Compaction</vt:lpstr>
      <vt:lpstr>Stream Compaction</vt:lpstr>
      <vt:lpstr>Stream Compaction</vt:lpstr>
      <vt:lpstr>Stream Compaction</vt:lpstr>
      <vt:lpstr>Stream Compaction</vt:lpstr>
      <vt:lpstr>Stream Compaction</vt:lpstr>
      <vt:lpstr>Stream Compaction</vt:lpstr>
      <vt:lpstr>Stream Compaction</vt:lpstr>
      <vt:lpstr>Stream Compaction</vt:lpstr>
      <vt:lpstr>Stream Compaction</vt:lpstr>
      <vt:lpstr>Stream Compaction</vt:lpstr>
      <vt:lpstr>Summed Area Table</vt:lpstr>
      <vt:lpstr>Summed Area Table</vt:lpstr>
      <vt:lpstr>Summed Area Table</vt:lpstr>
      <vt:lpstr>Summed Area Table</vt:lpstr>
      <vt:lpstr>Summed Area Table</vt:lpstr>
      <vt:lpstr>Summed Area Table</vt:lpstr>
      <vt:lpstr>Summed Area Table</vt:lpstr>
      <vt:lpstr>Summed Area Table</vt:lpstr>
      <vt:lpstr>Summed Area Table</vt:lpstr>
      <vt:lpstr>Summed Area Table</vt:lpstr>
      <vt:lpstr>Summed Area Table</vt:lpstr>
      <vt:lpstr>Summed Area Table</vt:lpstr>
      <vt:lpstr>Summed Area Table</vt:lpstr>
      <vt:lpstr>Summed Area Table</vt:lpstr>
      <vt:lpstr>Summed Area Table</vt:lpstr>
      <vt:lpstr>Summed Area Table</vt:lpstr>
      <vt:lpstr>Summed Area Table</vt:lpstr>
      <vt:lpstr>Summed Area Table</vt:lpstr>
      <vt:lpstr>Summed Area Table</vt:lpstr>
      <vt:lpstr>Radix Sort</vt:lpstr>
      <vt:lpstr>Radix Sort</vt:lpstr>
      <vt:lpstr>Radix Sort</vt:lpstr>
      <vt:lpstr>Radix Sort</vt:lpstr>
      <vt:lpstr>Radix Sort</vt:lpstr>
      <vt:lpstr>Radix Sort</vt:lpstr>
      <vt:lpstr>Radix Sort</vt:lpstr>
      <vt:lpstr>Radix Sort</vt:lpstr>
      <vt:lpstr>Parallel Radix Sort</vt:lpstr>
      <vt:lpstr>Parallel Radix Sort</vt:lpstr>
      <vt:lpstr>Parallel Radix Sort</vt:lpstr>
      <vt:lpstr>Parallel Radix Sort</vt:lpstr>
      <vt:lpstr>Parallel Radix Sort</vt:lpstr>
      <vt:lpstr>Parallel Radix Sort</vt:lpstr>
      <vt:lpstr>Parallel Radix Sort</vt:lpstr>
      <vt:lpstr>Parallel Radix Sort</vt:lpstr>
      <vt:lpstr>Parallel Radix Sort</vt:lpstr>
      <vt:lpstr>Parallel Radix Sort</vt:lpstr>
      <vt:lpstr>Parallel Radix Sort</vt:lpstr>
      <vt:lpstr>Parallel Radix Sort</vt:lpstr>
      <vt:lpstr>Parallel Radix Sort</vt:lpstr>
      <vt:lpstr>Parallel Radix Sort</vt:lpstr>
      <vt:lpstr>Parallel Radix Sort</vt:lpstr>
      <vt:lpstr>Parallel Radix Sort</vt:lpstr>
      <vt:lpstr>Parallel Radix Sort</vt:lpstr>
      <vt:lpstr>Parallel Radix Sort</vt:lpstr>
      <vt:lpstr>Parallel Radix Sort</vt:lpstr>
      <vt:lpstr>Parallel Radix Sort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CozzDogg</dc:creator>
  <cp:lastModifiedBy>AGI</cp:lastModifiedBy>
  <cp:revision>290</cp:revision>
  <cp:lastPrinted>2012-01-29T21:57:59Z</cp:lastPrinted>
  <dcterms:created xsi:type="dcterms:W3CDTF">2011-01-14T02:17:40Z</dcterms:created>
  <dcterms:modified xsi:type="dcterms:W3CDTF">2014-09-15T21:32:17Z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6</vt:i4>
  </property>
</Properties>
</file>