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4"/>
  </p:sldMasterIdLst>
  <p:notesMasterIdLst>
    <p:notesMasterId r:id="rId51"/>
  </p:notesMasterIdLst>
  <p:handoutMasterIdLst>
    <p:handoutMasterId r:id="rId52"/>
  </p:handoutMasterIdLst>
  <p:sldIdLst>
    <p:sldId id="258" r:id="rId5"/>
    <p:sldId id="304" r:id="rId6"/>
    <p:sldId id="305" r:id="rId7"/>
    <p:sldId id="302" r:id="rId8"/>
    <p:sldId id="259" r:id="rId9"/>
    <p:sldId id="275" r:id="rId10"/>
    <p:sldId id="276" r:id="rId11"/>
    <p:sldId id="285" r:id="rId12"/>
    <p:sldId id="279" r:id="rId13"/>
    <p:sldId id="277" r:id="rId14"/>
    <p:sldId id="278" r:id="rId15"/>
    <p:sldId id="280" r:id="rId16"/>
    <p:sldId id="282" r:id="rId17"/>
    <p:sldId id="284" r:id="rId18"/>
    <p:sldId id="283" r:id="rId19"/>
    <p:sldId id="287" r:id="rId20"/>
    <p:sldId id="288" r:id="rId21"/>
    <p:sldId id="318" r:id="rId22"/>
    <p:sldId id="286" r:id="rId23"/>
    <p:sldId id="291" r:id="rId24"/>
    <p:sldId id="289" r:id="rId25"/>
    <p:sldId id="294" r:id="rId26"/>
    <p:sldId id="295" r:id="rId27"/>
    <p:sldId id="293" r:id="rId28"/>
    <p:sldId id="296" r:id="rId29"/>
    <p:sldId id="290" r:id="rId30"/>
    <p:sldId id="298" r:id="rId31"/>
    <p:sldId id="297" r:id="rId32"/>
    <p:sldId id="299" r:id="rId33"/>
    <p:sldId id="300" r:id="rId34"/>
    <p:sldId id="301" r:id="rId35"/>
    <p:sldId id="303" r:id="rId36"/>
    <p:sldId id="307" r:id="rId37"/>
    <p:sldId id="308" r:id="rId38"/>
    <p:sldId id="309" r:id="rId39"/>
    <p:sldId id="310" r:id="rId40"/>
    <p:sldId id="311" r:id="rId41"/>
    <p:sldId id="315" r:id="rId42"/>
    <p:sldId id="312" r:id="rId43"/>
    <p:sldId id="313" r:id="rId44"/>
    <p:sldId id="314" r:id="rId45"/>
    <p:sldId id="316" r:id="rId46"/>
    <p:sldId id="319" r:id="rId47"/>
    <p:sldId id="320" r:id="rId48"/>
    <p:sldId id="321" r:id="rId49"/>
    <p:sldId id="31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F7D"/>
    <a:srgbClr val="30A6CD"/>
    <a:srgbClr val="FF5050"/>
    <a:srgbClr val="CC3300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63" autoAdjust="0"/>
  </p:normalViewPr>
  <p:slideViewPr>
    <p:cSldViewPr snapToGrid="0" snapToObjects="1">
      <p:cViewPr varScale="1">
        <p:scale>
          <a:sx n="100" d="100"/>
          <a:sy n="100" d="100"/>
        </p:scale>
        <p:origin x="102" y="2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1" d="100"/>
          <a:sy n="161" d="100"/>
        </p:scale>
        <p:origin x="-96" y="-4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Power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2012 - Student</c:v>
                </c:pt>
                <c:pt idx="1">
                  <c:v>2013 - TA</c:v>
                </c:pt>
                <c:pt idx="2">
                  <c:v>2014 - Guest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Responsibility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2012 - Student</c:v>
                </c:pt>
                <c:pt idx="1">
                  <c:v>2013 - TA</c:v>
                </c:pt>
                <c:pt idx="2">
                  <c:v>2014 - Guest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951696"/>
        <c:axId val="250950520"/>
      </c:barChart>
      <c:catAx>
        <c:axId val="25095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950520"/>
        <c:crosses val="autoZero"/>
        <c:auto val="1"/>
        <c:lblAlgn val="ctr"/>
        <c:lblOffset val="100"/>
        <c:noMultiLvlLbl val="0"/>
      </c:catAx>
      <c:valAx>
        <c:axId val="2509505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5095169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60C47-9B33-4CCB-8CE5-9EAAF5A00AA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E869D-F68A-4088-BC0F-9D9387A62501}">
      <dgm:prSet phldrT="[Text]"/>
      <dgm:spPr/>
      <dgm:t>
        <a:bodyPr/>
        <a:lstStyle/>
        <a:p>
          <a:r>
            <a:rPr lang="en-US" dirty="0" smtClean="0"/>
            <a:t>Generate Rays for Each Pixel</a:t>
          </a:r>
          <a:endParaRPr lang="en-US" dirty="0"/>
        </a:p>
      </dgm:t>
    </dgm:pt>
    <dgm:pt modelId="{A5BC8A9F-3204-493F-9A74-019CDBE53E27}" type="parTrans" cxnId="{A7A6AA89-4158-48D2-8FB1-7644F9A473EB}">
      <dgm:prSet/>
      <dgm:spPr/>
      <dgm:t>
        <a:bodyPr/>
        <a:lstStyle/>
        <a:p>
          <a:endParaRPr lang="en-US"/>
        </a:p>
      </dgm:t>
    </dgm:pt>
    <dgm:pt modelId="{69DFAD5B-7C7A-490D-8B80-9E20C1B8BF4E}" type="sibTrans" cxnId="{A7A6AA89-4158-48D2-8FB1-7644F9A473EB}">
      <dgm:prSet/>
      <dgm:spPr/>
      <dgm:t>
        <a:bodyPr/>
        <a:lstStyle/>
        <a:p>
          <a:endParaRPr lang="en-US"/>
        </a:p>
      </dgm:t>
    </dgm:pt>
    <dgm:pt modelId="{553EC422-E80A-49AC-880B-C51DE6B4029C}">
      <dgm:prSet phldrT="[Text]"/>
      <dgm:spPr/>
      <dgm:t>
        <a:bodyPr/>
        <a:lstStyle/>
        <a:p>
          <a:r>
            <a:rPr lang="en-US" dirty="0" smtClean="0"/>
            <a:t>Intersect Rays with Earth Model</a:t>
          </a:r>
          <a:endParaRPr lang="en-US" dirty="0"/>
        </a:p>
      </dgm:t>
    </dgm:pt>
    <dgm:pt modelId="{D99B89E7-ADAF-41AB-8006-F447BBE42523}" type="parTrans" cxnId="{8CD29273-BD99-4F1C-9D69-352380F531B1}">
      <dgm:prSet/>
      <dgm:spPr/>
      <dgm:t>
        <a:bodyPr/>
        <a:lstStyle/>
        <a:p>
          <a:endParaRPr lang="en-US"/>
        </a:p>
      </dgm:t>
    </dgm:pt>
    <dgm:pt modelId="{4F23A4FD-F368-405B-9719-938A3ECC54A3}" type="sibTrans" cxnId="{8CD29273-BD99-4F1C-9D69-352380F531B1}">
      <dgm:prSet/>
      <dgm:spPr/>
      <dgm:t>
        <a:bodyPr/>
        <a:lstStyle/>
        <a:p>
          <a:endParaRPr lang="en-US"/>
        </a:p>
      </dgm:t>
    </dgm:pt>
    <dgm:pt modelId="{7C74E0A3-3AE7-41E0-8CC0-5D13CE518603}">
      <dgm:prSet phldrT="[Text]"/>
      <dgm:spPr/>
      <dgm:t>
        <a:bodyPr/>
        <a:lstStyle/>
        <a:p>
          <a:r>
            <a:rPr lang="en-US" dirty="0" smtClean="0"/>
            <a:t>Calculate Intensities</a:t>
          </a:r>
          <a:endParaRPr lang="en-US" dirty="0"/>
        </a:p>
      </dgm:t>
    </dgm:pt>
    <dgm:pt modelId="{C7CF6C10-8DDC-40C0-B952-611771547983}" type="parTrans" cxnId="{D398F4C9-BCA3-4F31-8C61-98EE39543FDD}">
      <dgm:prSet/>
      <dgm:spPr/>
      <dgm:t>
        <a:bodyPr/>
        <a:lstStyle/>
        <a:p>
          <a:endParaRPr lang="en-US"/>
        </a:p>
      </dgm:t>
    </dgm:pt>
    <dgm:pt modelId="{B65C05B8-F662-48E2-ABDC-23303BBA97FE}" type="sibTrans" cxnId="{D398F4C9-BCA3-4F31-8C61-98EE39543FDD}">
      <dgm:prSet/>
      <dgm:spPr/>
      <dgm:t>
        <a:bodyPr/>
        <a:lstStyle/>
        <a:p>
          <a:endParaRPr lang="en-US"/>
        </a:p>
      </dgm:t>
    </dgm:pt>
    <dgm:pt modelId="{16053021-CD1F-48BE-A7BA-1E35D765E255}" type="pres">
      <dgm:prSet presAssocID="{8D560C47-9B33-4CCB-8CE5-9EAAF5A00A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7F5415-471C-4954-9BDC-1ED8AAE51695}" type="pres">
      <dgm:prSet presAssocID="{A64E869D-F68A-4088-BC0F-9D9387A62501}" presName="composite" presStyleCnt="0"/>
      <dgm:spPr/>
    </dgm:pt>
    <dgm:pt modelId="{69E443C3-8A8B-4003-95AF-246A19A4C7D2}" type="pres">
      <dgm:prSet presAssocID="{A64E869D-F68A-4088-BC0F-9D9387A62501}" presName="bentUpArrow1" presStyleLbl="alignImgPlace1" presStyleIdx="0" presStyleCnt="2"/>
      <dgm:spPr/>
    </dgm:pt>
    <dgm:pt modelId="{93C82AB1-419A-44F7-8093-4A6C4100B4CA}" type="pres">
      <dgm:prSet presAssocID="{A64E869D-F68A-4088-BC0F-9D9387A6250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450A4-1ECB-4733-9291-09F057026D88}" type="pres">
      <dgm:prSet presAssocID="{A64E869D-F68A-4088-BC0F-9D9387A6250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954B1-2517-4A18-A0E5-1A185CD088CE}" type="pres">
      <dgm:prSet presAssocID="{69DFAD5B-7C7A-490D-8B80-9E20C1B8BF4E}" presName="sibTrans" presStyleCnt="0"/>
      <dgm:spPr/>
    </dgm:pt>
    <dgm:pt modelId="{0405E897-A0A8-49CE-B439-EFD7D98AA6AF}" type="pres">
      <dgm:prSet presAssocID="{553EC422-E80A-49AC-880B-C51DE6B4029C}" presName="composite" presStyleCnt="0"/>
      <dgm:spPr/>
    </dgm:pt>
    <dgm:pt modelId="{FE3869DE-2914-46CA-8FF2-E9083EFAE8A4}" type="pres">
      <dgm:prSet presAssocID="{553EC422-E80A-49AC-880B-C51DE6B4029C}" presName="bentUpArrow1" presStyleLbl="alignImgPlace1" presStyleIdx="1" presStyleCnt="2"/>
      <dgm:spPr/>
      <dgm:t>
        <a:bodyPr/>
        <a:lstStyle/>
        <a:p>
          <a:endParaRPr lang="en-US"/>
        </a:p>
      </dgm:t>
    </dgm:pt>
    <dgm:pt modelId="{499F1DE9-63E7-4E67-BB89-07507AAB9EC9}" type="pres">
      <dgm:prSet presAssocID="{553EC422-E80A-49AC-880B-C51DE6B4029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33CB4-404F-4D6B-AEDA-63B026E7F5FB}" type="pres">
      <dgm:prSet presAssocID="{553EC422-E80A-49AC-880B-C51DE6B4029C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FBB79-6C72-440A-9ABB-FE502DEFDDF5}" type="pres">
      <dgm:prSet presAssocID="{4F23A4FD-F368-405B-9719-938A3ECC54A3}" presName="sibTrans" presStyleCnt="0"/>
      <dgm:spPr/>
    </dgm:pt>
    <dgm:pt modelId="{6A186056-9949-4D57-B5CD-6871DC981503}" type="pres">
      <dgm:prSet presAssocID="{7C74E0A3-3AE7-41E0-8CC0-5D13CE518603}" presName="composite" presStyleCnt="0"/>
      <dgm:spPr/>
    </dgm:pt>
    <dgm:pt modelId="{454C3414-8855-486E-A3F6-9EDDE6A5B1A1}" type="pres">
      <dgm:prSet presAssocID="{7C74E0A3-3AE7-41E0-8CC0-5D13CE51860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70C90F-13F3-4BC4-A29F-84CB345A5356}" type="presOf" srcId="{7C74E0A3-3AE7-41E0-8CC0-5D13CE518603}" destId="{454C3414-8855-486E-A3F6-9EDDE6A5B1A1}" srcOrd="0" destOrd="0" presId="urn:microsoft.com/office/officeart/2005/8/layout/StepDownProcess"/>
    <dgm:cxn modelId="{79D88EDE-7944-423D-A60A-2162800594F5}" type="presOf" srcId="{A64E869D-F68A-4088-BC0F-9D9387A62501}" destId="{93C82AB1-419A-44F7-8093-4A6C4100B4CA}" srcOrd="0" destOrd="0" presId="urn:microsoft.com/office/officeart/2005/8/layout/StepDownProcess"/>
    <dgm:cxn modelId="{D398F4C9-BCA3-4F31-8C61-98EE39543FDD}" srcId="{8D560C47-9B33-4CCB-8CE5-9EAAF5A00AA0}" destId="{7C74E0A3-3AE7-41E0-8CC0-5D13CE518603}" srcOrd="2" destOrd="0" parTransId="{C7CF6C10-8DDC-40C0-B952-611771547983}" sibTransId="{B65C05B8-F662-48E2-ABDC-23303BBA97FE}"/>
    <dgm:cxn modelId="{44235F5B-B657-43F9-BCA7-C91143D1A68D}" type="presOf" srcId="{553EC422-E80A-49AC-880B-C51DE6B4029C}" destId="{499F1DE9-63E7-4E67-BB89-07507AAB9EC9}" srcOrd="0" destOrd="0" presId="urn:microsoft.com/office/officeart/2005/8/layout/StepDownProcess"/>
    <dgm:cxn modelId="{0F12CB7B-6318-4F59-A731-CAF332025908}" type="presOf" srcId="{8D560C47-9B33-4CCB-8CE5-9EAAF5A00AA0}" destId="{16053021-CD1F-48BE-A7BA-1E35D765E255}" srcOrd="0" destOrd="0" presId="urn:microsoft.com/office/officeart/2005/8/layout/StepDownProcess"/>
    <dgm:cxn modelId="{8CD29273-BD99-4F1C-9D69-352380F531B1}" srcId="{8D560C47-9B33-4CCB-8CE5-9EAAF5A00AA0}" destId="{553EC422-E80A-49AC-880B-C51DE6B4029C}" srcOrd="1" destOrd="0" parTransId="{D99B89E7-ADAF-41AB-8006-F447BBE42523}" sibTransId="{4F23A4FD-F368-405B-9719-938A3ECC54A3}"/>
    <dgm:cxn modelId="{A7A6AA89-4158-48D2-8FB1-7644F9A473EB}" srcId="{8D560C47-9B33-4CCB-8CE5-9EAAF5A00AA0}" destId="{A64E869D-F68A-4088-BC0F-9D9387A62501}" srcOrd="0" destOrd="0" parTransId="{A5BC8A9F-3204-493F-9A74-019CDBE53E27}" sibTransId="{69DFAD5B-7C7A-490D-8B80-9E20C1B8BF4E}"/>
    <dgm:cxn modelId="{F8AB6D15-8FBF-400F-892D-6A75CD120B65}" type="presParOf" srcId="{16053021-CD1F-48BE-A7BA-1E35D765E255}" destId="{727F5415-471C-4954-9BDC-1ED8AAE51695}" srcOrd="0" destOrd="0" presId="urn:microsoft.com/office/officeart/2005/8/layout/StepDownProcess"/>
    <dgm:cxn modelId="{7217CB15-BD67-412B-8862-8D14EE37C276}" type="presParOf" srcId="{727F5415-471C-4954-9BDC-1ED8AAE51695}" destId="{69E443C3-8A8B-4003-95AF-246A19A4C7D2}" srcOrd="0" destOrd="0" presId="urn:microsoft.com/office/officeart/2005/8/layout/StepDownProcess"/>
    <dgm:cxn modelId="{CEEA8200-8831-4923-8BC9-69C42F099B5B}" type="presParOf" srcId="{727F5415-471C-4954-9BDC-1ED8AAE51695}" destId="{93C82AB1-419A-44F7-8093-4A6C4100B4CA}" srcOrd="1" destOrd="0" presId="urn:microsoft.com/office/officeart/2005/8/layout/StepDownProcess"/>
    <dgm:cxn modelId="{C3A6FF81-E878-4356-96DA-05A2D58F5418}" type="presParOf" srcId="{727F5415-471C-4954-9BDC-1ED8AAE51695}" destId="{310450A4-1ECB-4733-9291-09F057026D88}" srcOrd="2" destOrd="0" presId="urn:microsoft.com/office/officeart/2005/8/layout/StepDownProcess"/>
    <dgm:cxn modelId="{0671C40F-6FC6-4286-948B-2056B699578C}" type="presParOf" srcId="{16053021-CD1F-48BE-A7BA-1E35D765E255}" destId="{C3B954B1-2517-4A18-A0E5-1A185CD088CE}" srcOrd="1" destOrd="0" presId="urn:microsoft.com/office/officeart/2005/8/layout/StepDownProcess"/>
    <dgm:cxn modelId="{BA5CC836-3708-42BB-A1E5-46BF42D450B8}" type="presParOf" srcId="{16053021-CD1F-48BE-A7BA-1E35D765E255}" destId="{0405E897-A0A8-49CE-B439-EFD7D98AA6AF}" srcOrd="2" destOrd="0" presId="urn:microsoft.com/office/officeart/2005/8/layout/StepDownProcess"/>
    <dgm:cxn modelId="{293ADBDE-AC70-4E40-91C4-A9B02E205980}" type="presParOf" srcId="{0405E897-A0A8-49CE-B439-EFD7D98AA6AF}" destId="{FE3869DE-2914-46CA-8FF2-E9083EFAE8A4}" srcOrd="0" destOrd="0" presId="urn:microsoft.com/office/officeart/2005/8/layout/StepDownProcess"/>
    <dgm:cxn modelId="{96D58C0F-830E-4ACD-893F-A562CE9E228E}" type="presParOf" srcId="{0405E897-A0A8-49CE-B439-EFD7D98AA6AF}" destId="{499F1DE9-63E7-4E67-BB89-07507AAB9EC9}" srcOrd="1" destOrd="0" presId="urn:microsoft.com/office/officeart/2005/8/layout/StepDownProcess"/>
    <dgm:cxn modelId="{A0AE2ED7-0D30-4318-89BF-C2606C007335}" type="presParOf" srcId="{0405E897-A0A8-49CE-B439-EFD7D98AA6AF}" destId="{D0533CB4-404F-4D6B-AEDA-63B026E7F5FB}" srcOrd="2" destOrd="0" presId="urn:microsoft.com/office/officeart/2005/8/layout/StepDownProcess"/>
    <dgm:cxn modelId="{46AFFC70-74F4-443C-A79D-C66BFD75506C}" type="presParOf" srcId="{16053021-CD1F-48BE-A7BA-1E35D765E255}" destId="{DA3FBB79-6C72-440A-9ABB-FE502DEFDDF5}" srcOrd="3" destOrd="0" presId="urn:microsoft.com/office/officeart/2005/8/layout/StepDownProcess"/>
    <dgm:cxn modelId="{1076EBE1-5394-4392-AF41-3D9219300587}" type="presParOf" srcId="{16053021-CD1F-48BE-A7BA-1E35D765E255}" destId="{6A186056-9949-4D57-B5CD-6871DC981503}" srcOrd="4" destOrd="0" presId="urn:microsoft.com/office/officeart/2005/8/layout/StepDownProcess"/>
    <dgm:cxn modelId="{65E7C7D1-5329-4EF0-8F0E-EA6809B04519}" type="presParOf" srcId="{6A186056-9949-4D57-B5CD-6871DC981503}" destId="{454C3414-8855-486E-A3F6-9EDDE6A5B1A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6B8120-D415-4242-AD20-36F6675D135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6065B04-70C7-4BC4-83EE-DF2B84DDEA2F}">
      <dgm:prSet phldrT="[Text]"/>
      <dgm:spPr/>
      <dgm:t>
        <a:bodyPr/>
        <a:lstStyle/>
        <a:p>
          <a:r>
            <a:rPr lang="en-US" dirty="0" smtClean="0"/>
            <a:t>Terrain Reflectance</a:t>
          </a:r>
          <a:endParaRPr lang="en-US" dirty="0"/>
        </a:p>
      </dgm:t>
    </dgm:pt>
    <dgm:pt modelId="{012B3656-9373-4FB9-BBB0-8AEE35D592BB}" type="parTrans" cxnId="{C890CCF1-616A-4F9C-8C85-DB11ECC4810C}">
      <dgm:prSet/>
      <dgm:spPr/>
      <dgm:t>
        <a:bodyPr/>
        <a:lstStyle/>
        <a:p>
          <a:endParaRPr lang="en-US"/>
        </a:p>
      </dgm:t>
    </dgm:pt>
    <dgm:pt modelId="{8035FA5A-EA89-4936-8A11-1358690612E6}" type="sibTrans" cxnId="{C890CCF1-616A-4F9C-8C85-DB11ECC4810C}">
      <dgm:prSet/>
      <dgm:spPr/>
      <dgm:t>
        <a:bodyPr/>
        <a:lstStyle/>
        <a:p>
          <a:endParaRPr lang="en-US"/>
        </a:p>
      </dgm:t>
    </dgm:pt>
    <dgm:pt modelId="{ADA7AA71-8EA6-422C-A303-B82E7BF9B137}">
      <dgm:prSet phldrT="[Text]"/>
      <dgm:spPr/>
      <dgm:t>
        <a:bodyPr/>
        <a:lstStyle/>
        <a:p>
          <a:r>
            <a:rPr lang="en-US" dirty="0" smtClean="0"/>
            <a:t>Cloud Obscuration</a:t>
          </a:r>
          <a:endParaRPr lang="en-US" dirty="0"/>
        </a:p>
      </dgm:t>
    </dgm:pt>
    <dgm:pt modelId="{7EE4DE00-B291-4777-A226-220FD9131D1D}" type="parTrans" cxnId="{719B4FEC-66BB-4803-AB96-271FF3EA7533}">
      <dgm:prSet/>
      <dgm:spPr/>
      <dgm:t>
        <a:bodyPr/>
        <a:lstStyle/>
        <a:p>
          <a:endParaRPr lang="en-US"/>
        </a:p>
      </dgm:t>
    </dgm:pt>
    <dgm:pt modelId="{9F2EA55B-9318-4800-A682-A8405672EE2D}" type="sibTrans" cxnId="{719B4FEC-66BB-4803-AB96-271FF3EA7533}">
      <dgm:prSet/>
      <dgm:spPr/>
      <dgm:t>
        <a:bodyPr/>
        <a:lstStyle/>
        <a:p>
          <a:endParaRPr lang="en-US"/>
        </a:p>
      </dgm:t>
    </dgm:pt>
    <dgm:pt modelId="{C44C3C11-C4CA-47D4-9C62-B9DFE847596B}">
      <dgm:prSet phldrT="[Text]"/>
      <dgm:spPr/>
      <dgm:t>
        <a:bodyPr/>
        <a:lstStyle/>
        <a:p>
          <a:r>
            <a:rPr lang="en-US" dirty="0" smtClean="0"/>
            <a:t>Atmospheric Attenuation</a:t>
          </a:r>
          <a:endParaRPr lang="en-US" dirty="0"/>
        </a:p>
      </dgm:t>
    </dgm:pt>
    <dgm:pt modelId="{75BA0469-88E7-4357-A422-752E6F6A68B0}" type="parTrans" cxnId="{6F28E3BC-6F93-4480-B7C7-961A9AF2DB1E}">
      <dgm:prSet/>
      <dgm:spPr/>
      <dgm:t>
        <a:bodyPr/>
        <a:lstStyle/>
        <a:p>
          <a:endParaRPr lang="en-US"/>
        </a:p>
      </dgm:t>
    </dgm:pt>
    <dgm:pt modelId="{D3053A92-B2D3-417E-8A64-F6D30E8FED0D}" type="sibTrans" cxnId="{6F28E3BC-6F93-4480-B7C7-961A9AF2DB1E}">
      <dgm:prSet/>
      <dgm:spPr/>
      <dgm:t>
        <a:bodyPr/>
        <a:lstStyle/>
        <a:p>
          <a:endParaRPr lang="en-US"/>
        </a:p>
      </dgm:t>
    </dgm:pt>
    <dgm:pt modelId="{4DA6332C-466B-448F-9480-526A24495EAE}">
      <dgm:prSet phldrT="[Text]"/>
      <dgm:spPr/>
      <dgm:t>
        <a:bodyPr/>
        <a:lstStyle/>
        <a:p>
          <a:r>
            <a:rPr lang="en-US" dirty="0" smtClean="0"/>
            <a:t>Noise</a:t>
          </a:r>
          <a:endParaRPr lang="en-US" dirty="0"/>
        </a:p>
      </dgm:t>
    </dgm:pt>
    <dgm:pt modelId="{D13CBEC1-681B-4087-BF02-671EEAA8E792}" type="parTrans" cxnId="{E9C3E5C5-48A7-4179-9E2F-9626EC7721CC}">
      <dgm:prSet/>
      <dgm:spPr/>
      <dgm:t>
        <a:bodyPr/>
        <a:lstStyle/>
        <a:p>
          <a:endParaRPr lang="en-US"/>
        </a:p>
      </dgm:t>
    </dgm:pt>
    <dgm:pt modelId="{42BA7E04-674B-4066-9D09-4B4E77A0587A}" type="sibTrans" cxnId="{E9C3E5C5-48A7-4179-9E2F-9626EC7721CC}">
      <dgm:prSet/>
      <dgm:spPr/>
      <dgm:t>
        <a:bodyPr/>
        <a:lstStyle/>
        <a:p>
          <a:endParaRPr lang="en-US"/>
        </a:p>
      </dgm:t>
    </dgm:pt>
    <dgm:pt modelId="{8F7621ED-E27B-4D51-9E76-9EA84FC8FE77}" type="pres">
      <dgm:prSet presAssocID="{646B8120-D415-4242-AD20-36F6675D1352}" presName="CompostProcess" presStyleCnt="0">
        <dgm:presLayoutVars>
          <dgm:dir/>
          <dgm:resizeHandles val="exact"/>
        </dgm:presLayoutVars>
      </dgm:prSet>
      <dgm:spPr/>
    </dgm:pt>
    <dgm:pt modelId="{FD763F47-716F-4A8F-A7A6-30DE2D3481AB}" type="pres">
      <dgm:prSet presAssocID="{646B8120-D415-4242-AD20-36F6675D1352}" presName="arrow" presStyleLbl="bgShp" presStyleIdx="0" presStyleCnt="1"/>
      <dgm:spPr/>
    </dgm:pt>
    <dgm:pt modelId="{0F8AF73A-C87A-4D93-9932-B1C2C9726885}" type="pres">
      <dgm:prSet presAssocID="{646B8120-D415-4242-AD20-36F6675D1352}" presName="linearProcess" presStyleCnt="0"/>
      <dgm:spPr/>
    </dgm:pt>
    <dgm:pt modelId="{B264BFD9-ABC1-4CB2-BFC6-BD8B4D4629F2}" type="pres">
      <dgm:prSet presAssocID="{86065B04-70C7-4BC4-83EE-DF2B84DDEA2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BC9BD-3000-4342-867C-F200690C691E}" type="pres">
      <dgm:prSet presAssocID="{8035FA5A-EA89-4936-8A11-1358690612E6}" presName="sibTrans" presStyleCnt="0"/>
      <dgm:spPr/>
    </dgm:pt>
    <dgm:pt modelId="{BBC05064-B2F8-4D79-B6F8-8EEE308F197B}" type="pres">
      <dgm:prSet presAssocID="{ADA7AA71-8EA6-422C-A303-B82E7BF9B13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618F-2826-41FD-ADFC-AAA244CAD150}" type="pres">
      <dgm:prSet presAssocID="{9F2EA55B-9318-4800-A682-A8405672EE2D}" presName="sibTrans" presStyleCnt="0"/>
      <dgm:spPr/>
    </dgm:pt>
    <dgm:pt modelId="{12F78949-6F71-4C26-BFB1-8597A7CDDD38}" type="pres">
      <dgm:prSet presAssocID="{C44C3C11-C4CA-47D4-9C62-B9DFE847596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01998-0624-4F60-B850-A7785B2F2E1C}" type="pres">
      <dgm:prSet presAssocID="{D3053A92-B2D3-417E-8A64-F6D30E8FED0D}" presName="sibTrans" presStyleCnt="0"/>
      <dgm:spPr/>
    </dgm:pt>
    <dgm:pt modelId="{0C5382A0-860E-44BE-A74F-9C5DCE777670}" type="pres">
      <dgm:prSet presAssocID="{4DA6332C-466B-448F-9480-526A24495EA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7834DF-33C8-4AA9-85CA-C378150F11D2}" type="presOf" srcId="{86065B04-70C7-4BC4-83EE-DF2B84DDEA2F}" destId="{B264BFD9-ABC1-4CB2-BFC6-BD8B4D4629F2}" srcOrd="0" destOrd="0" presId="urn:microsoft.com/office/officeart/2005/8/layout/hProcess9"/>
    <dgm:cxn modelId="{719B4FEC-66BB-4803-AB96-271FF3EA7533}" srcId="{646B8120-D415-4242-AD20-36F6675D1352}" destId="{ADA7AA71-8EA6-422C-A303-B82E7BF9B137}" srcOrd="1" destOrd="0" parTransId="{7EE4DE00-B291-4777-A226-220FD9131D1D}" sibTransId="{9F2EA55B-9318-4800-A682-A8405672EE2D}"/>
    <dgm:cxn modelId="{E9C3E5C5-48A7-4179-9E2F-9626EC7721CC}" srcId="{646B8120-D415-4242-AD20-36F6675D1352}" destId="{4DA6332C-466B-448F-9480-526A24495EAE}" srcOrd="3" destOrd="0" parTransId="{D13CBEC1-681B-4087-BF02-671EEAA8E792}" sibTransId="{42BA7E04-674B-4066-9D09-4B4E77A0587A}"/>
    <dgm:cxn modelId="{EEEC711F-C6C5-4046-B48E-3BF736DC3FAC}" type="presOf" srcId="{4DA6332C-466B-448F-9480-526A24495EAE}" destId="{0C5382A0-860E-44BE-A74F-9C5DCE777670}" srcOrd="0" destOrd="0" presId="urn:microsoft.com/office/officeart/2005/8/layout/hProcess9"/>
    <dgm:cxn modelId="{C890CCF1-616A-4F9C-8C85-DB11ECC4810C}" srcId="{646B8120-D415-4242-AD20-36F6675D1352}" destId="{86065B04-70C7-4BC4-83EE-DF2B84DDEA2F}" srcOrd="0" destOrd="0" parTransId="{012B3656-9373-4FB9-BBB0-8AEE35D592BB}" sibTransId="{8035FA5A-EA89-4936-8A11-1358690612E6}"/>
    <dgm:cxn modelId="{6F28E3BC-6F93-4480-B7C7-961A9AF2DB1E}" srcId="{646B8120-D415-4242-AD20-36F6675D1352}" destId="{C44C3C11-C4CA-47D4-9C62-B9DFE847596B}" srcOrd="2" destOrd="0" parTransId="{75BA0469-88E7-4357-A422-752E6F6A68B0}" sibTransId="{D3053A92-B2D3-417E-8A64-F6D30E8FED0D}"/>
    <dgm:cxn modelId="{5679DD40-8F55-4050-BA75-982C18029266}" type="presOf" srcId="{ADA7AA71-8EA6-422C-A303-B82E7BF9B137}" destId="{BBC05064-B2F8-4D79-B6F8-8EEE308F197B}" srcOrd="0" destOrd="0" presId="urn:microsoft.com/office/officeart/2005/8/layout/hProcess9"/>
    <dgm:cxn modelId="{7F91FDE2-E39A-47EC-85C7-FCDC84F1102C}" type="presOf" srcId="{C44C3C11-C4CA-47D4-9C62-B9DFE847596B}" destId="{12F78949-6F71-4C26-BFB1-8597A7CDDD38}" srcOrd="0" destOrd="0" presId="urn:microsoft.com/office/officeart/2005/8/layout/hProcess9"/>
    <dgm:cxn modelId="{3A51034A-858C-4A05-91F5-C3C5E5F5358D}" type="presOf" srcId="{646B8120-D415-4242-AD20-36F6675D1352}" destId="{8F7621ED-E27B-4D51-9E76-9EA84FC8FE77}" srcOrd="0" destOrd="0" presId="urn:microsoft.com/office/officeart/2005/8/layout/hProcess9"/>
    <dgm:cxn modelId="{31CF51B2-2575-4B6C-A665-BEC14D1592C9}" type="presParOf" srcId="{8F7621ED-E27B-4D51-9E76-9EA84FC8FE77}" destId="{FD763F47-716F-4A8F-A7A6-30DE2D3481AB}" srcOrd="0" destOrd="0" presId="urn:microsoft.com/office/officeart/2005/8/layout/hProcess9"/>
    <dgm:cxn modelId="{4165B6C2-1355-4C0A-A2A5-32B24C01E643}" type="presParOf" srcId="{8F7621ED-E27B-4D51-9E76-9EA84FC8FE77}" destId="{0F8AF73A-C87A-4D93-9932-B1C2C9726885}" srcOrd="1" destOrd="0" presId="urn:microsoft.com/office/officeart/2005/8/layout/hProcess9"/>
    <dgm:cxn modelId="{FFE7F01B-D585-4736-85CC-3A458A2DB377}" type="presParOf" srcId="{0F8AF73A-C87A-4D93-9932-B1C2C9726885}" destId="{B264BFD9-ABC1-4CB2-BFC6-BD8B4D4629F2}" srcOrd="0" destOrd="0" presId="urn:microsoft.com/office/officeart/2005/8/layout/hProcess9"/>
    <dgm:cxn modelId="{2011B212-B4C0-412F-8466-7780543304EA}" type="presParOf" srcId="{0F8AF73A-C87A-4D93-9932-B1C2C9726885}" destId="{F9FBC9BD-3000-4342-867C-F200690C691E}" srcOrd="1" destOrd="0" presId="urn:microsoft.com/office/officeart/2005/8/layout/hProcess9"/>
    <dgm:cxn modelId="{630DE513-A901-4532-AF00-3D47406C689F}" type="presParOf" srcId="{0F8AF73A-C87A-4D93-9932-B1C2C9726885}" destId="{BBC05064-B2F8-4D79-B6F8-8EEE308F197B}" srcOrd="2" destOrd="0" presId="urn:microsoft.com/office/officeart/2005/8/layout/hProcess9"/>
    <dgm:cxn modelId="{7ABF3178-CCB0-42C4-84C3-8BD5DD9A5C3B}" type="presParOf" srcId="{0F8AF73A-C87A-4D93-9932-B1C2C9726885}" destId="{3780618F-2826-41FD-ADFC-AAA244CAD150}" srcOrd="3" destOrd="0" presId="urn:microsoft.com/office/officeart/2005/8/layout/hProcess9"/>
    <dgm:cxn modelId="{A137F930-E09F-4699-A840-8A9128A275AE}" type="presParOf" srcId="{0F8AF73A-C87A-4D93-9932-B1C2C9726885}" destId="{12F78949-6F71-4C26-BFB1-8597A7CDDD38}" srcOrd="4" destOrd="0" presId="urn:microsoft.com/office/officeart/2005/8/layout/hProcess9"/>
    <dgm:cxn modelId="{F6BADC97-AA7F-41D3-9DAF-D1F3BAD545BC}" type="presParOf" srcId="{0F8AF73A-C87A-4D93-9932-B1C2C9726885}" destId="{CB101998-0624-4F60-B850-A7785B2F2E1C}" srcOrd="5" destOrd="0" presId="urn:microsoft.com/office/officeart/2005/8/layout/hProcess9"/>
    <dgm:cxn modelId="{B6161B04-1BB3-44FF-867C-5D37C9808B97}" type="presParOf" srcId="{0F8AF73A-C87A-4D93-9932-B1C2C9726885}" destId="{0C5382A0-860E-44BE-A74F-9C5DCE77767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443C3-8A8B-4003-95AF-246A19A4C7D2}">
      <dsp:nvSpPr>
        <dsp:cNvPr id="0" name=""/>
        <dsp:cNvSpPr/>
      </dsp:nvSpPr>
      <dsp:spPr>
        <a:xfrm rot="5400000">
          <a:off x="1363186" y="1402587"/>
          <a:ext cx="1240467" cy="1412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82AB1-419A-44F7-8093-4A6C4100B4CA}">
      <dsp:nvSpPr>
        <dsp:cNvPr id="0" name=""/>
        <dsp:cNvSpPr/>
      </dsp:nvSpPr>
      <dsp:spPr>
        <a:xfrm>
          <a:off x="1034537" y="27504"/>
          <a:ext cx="2088217" cy="14616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Generate Rays for Each Pixel</a:t>
          </a:r>
          <a:endParaRPr lang="en-US" sz="2600" kern="1200" dirty="0"/>
        </a:p>
      </dsp:txBody>
      <dsp:txXfrm>
        <a:off x="1105903" y="98870"/>
        <a:ext cx="1945485" cy="1318952"/>
      </dsp:txXfrm>
    </dsp:sp>
    <dsp:sp modelId="{310450A4-1ECB-4733-9291-09F057026D88}">
      <dsp:nvSpPr>
        <dsp:cNvPr id="0" name=""/>
        <dsp:cNvSpPr/>
      </dsp:nvSpPr>
      <dsp:spPr>
        <a:xfrm>
          <a:off x="3122754" y="166909"/>
          <a:ext cx="1518770" cy="118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869DE-2914-46CA-8FF2-E9083EFAE8A4}">
      <dsp:nvSpPr>
        <dsp:cNvPr id="0" name=""/>
        <dsp:cNvSpPr/>
      </dsp:nvSpPr>
      <dsp:spPr>
        <a:xfrm rot="5400000">
          <a:off x="3094540" y="3044541"/>
          <a:ext cx="1240467" cy="1412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F1DE9-63E7-4E67-BB89-07507AAB9EC9}">
      <dsp:nvSpPr>
        <dsp:cNvPr id="0" name=""/>
        <dsp:cNvSpPr/>
      </dsp:nvSpPr>
      <dsp:spPr>
        <a:xfrm>
          <a:off x="2765891" y="1669457"/>
          <a:ext cx="2088217" cy="14616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Intersect Rays with Earth Model</a:t>
          </a:r>
          <a:endParaRPr lang="en-US" sz="2600" kern="1200" dirty="0"/>
        </a:p>
      </dsp:txBody>
      <dsp:txXfrm>
        <a:off x="2837257" y="1740823"/>
        <a:ext cx="1945485" cy="1318952"/>
      </dsp:txXfrm>
    </dsp:sp>
    <dsp:sp modelId="{D0533CB4-404F-4D6B-AEDA-63B026E7F5FB}">
      <dsp:nvSpPr>
        <dsp:cNvPr id="0" name=""/>
        <dsp:cNvSpPr/>
      </dsp:nvSpPr>
      <dsp:spPr>
        <a:xfrm>
          <a:off x="4854108" y="1808862"/>
          <a:ext cx="1518770" cy="118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C3414-8855-486E-A3F6-9EDDE6A5B1A1}">
      <dsp:nvSpPr>
        <dsp:cNvPr id="0" name=""/>
        <dsp:cNvSpPr/>
      </dsp:nvSpPr>
      <dsp:spPr>
        <a:xfrm>
          <a:off x="4497245" y="3311411"/>
          <a:ext cx="2088217" cy="14616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Calculate Intensities</a:t>
          </a:r>
          <a:endParaRPr lang="en-US" sz="2600" kern="1200" dirty="0"/>
        </a:p>
      </dsp:txBody>
      <dsp:txXfrm>
        <a:off x="4568611" y="3382777"/>
        <a:ext cx="1945485" cy="1318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63F47-716F-4A8F-A7A6-30DE2D3481AB}">
      <dsp:nvSpPr>
        <dsp:cNvPr id="0" name=""/>
        <dsp:cNvSpPr/>
      </dsp:nvSpPr>
      <dsp:spPr>
        <a:xfrm>
          <a:off x="571499" y="0"/>
          <a:ext cx="6477000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4BFD9-ABC1-4CB2-BFC6-BD8B4D4629F2}">
      <dsp:nvSpPr>
        <dsp:cNvPr id="0" name=""/>
        <dsp:cNvSpPr/>
      </dsp:nvSpPr>
      <dsp:spPr>
        <a:xfrm>
          <a:off x="3813" y="1440179"/>
          <a:ext cx="1834306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Terrain Reflectance</a:t>
          </a:r>
          <a:endParaRPr lang="en-US" sz="2200" kern="1200" dirty="0"/>
        </a:p>
      </dsp:txBody>
      <dsp:txXfrm>
        <a:off x="93356" y="1529722"/>
        <a:ext cx="1655220" cy="1741154"/>
      </dsp:txXfrm>
    </dsp:sp>
    <dsp:sp modelId="{BBC05064-B2F8-4D79-B6F8-8EEE308F197B}">
      <dsp:nvSpPr>
        <dsp:cNvPr id="0" name=""/>
        <dsp:cNvSpPr/>
      </dsp:nvSpPr>
      <dsp:spPr>
        <a:xfrm>
          <a:off x="1929835" y="1440179"/>
          <a:ext cx="1834306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Cloud Obscuration</a:t>
          </a:r>
          <a:endParaRPr lang="en-US" sz="2200" kern="1200" dirty="0"/>
        </a:p>
      </dsp:txBody>
      <dsp:txXfrm>
        <a:off x="2019378" y="1529722"/>
        <a:ext cx="1655220" cy="1741154"/>
      </dsp:txXfrm>
    </dsp:sp>
    <dsp:sp modelId="{12F78949-6F71-4C26-BFB1-8597A7CDDD38}">
      <dsp:nvSpPr>
        <dsp:cNvPr id="0" name=""/>
        <dsp:cNvSpPr/>
      </dsp:nvSpPr>
      <dsp:spPr>
        <a:xfrm>
          <a:off x="3855857" y="1440179"/>
          <a:ext cx="1834306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Atmospheric Attenuation</a:t>
          </a:r>
          <a:endParaRPr lang="en-US" sz="2200" kern="1200" dirty="0"/>
        </a:p>
      </dsp:txBody>
      <dsp:txXfrm>
        <a:off x="3945400" y="1529722"/>
        <a:ext cx="1655220" cy="1741154"/>
      </dsp:txXfrm>
    </dsp:sp>
    <dsp:sp modelId="{0C5382A0-860E-44BE-A74F-9C5DCE777670}">
      <dsp:nvSpPr>
        <dsp:cNvPr id="0" name=""/>
        <dsp:cNvSpPr/>
      </dsp:nvSpPr>
      <dsp:spPr>
        <a:xfrm>
          <a:off x="5781879" y="1440179"/>
          <a:ext cx="1834306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Noise</a:t>
          </a:r>
          <a:endParaRPr lang="en-US" sz="2200" kern="1200" dirty="0"/>
        </a:p>
      </dsp:txBody>
      <dsp:txXfrm>
        <a:off x="5871422" y="1529722"/>
        <a:ext cx="1655220" cy="1741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31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954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A50CD-FDE8-487D-A25F-6A126E0F6DE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474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800350" y="6552744"/>
            <a:ext cx="5555030" cy="287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8" name="Picture 13" descr="NNSAlogo_Blac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8025" y="65389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NNSAlogo_Black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875366" y="65346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flipH="1">
            <a:off x="132043" y="1498400"/>
            <a:ext cx="7313612" cy="365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flipH="1">
            <a:off x="132043" y="1498400"/>
            <a:ext cx="7313612" cy="365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flipH="1">
            <a:off x="132043" y="1498400"/>
            <a:ext cx="7313612" cy="365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 flipH="1">
            <a:off x="132043" y="1498400"/>
            <a:ext cx="7313612" cy="365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flipH="1">
            <a:off x="132043" y="1498400"/>
            <a:ext cx="7313612" cy="365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 flipH="1">
            <a:off x="132043" y="5403650"/>
            <a:ext cx="7313612" cy="365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326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 flipH="1">
            <a:off x="132043" y="5403650"/>
            <a:ext cx="7313612" cy="365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0" y="6564324"/>
            <a:ext cx="609600" cy="2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5E55A7B-7854-E145-92D9-B491DF4BAE2D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21" y="6569895"/>
            <a:ext cx="647690" cy="24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s://sharepoint.sandia.gov/sites/5500internal/resources/Logos/DSS%20Transparent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09" y="152011"/>
            <a:ext cx="1225296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modis.gsfc.nasa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483773" y="1905000"/>
            <a:ext cx="7841512" cy="2593975"/>
          </a:xfrm>
        </p:spPr>
        <p:txBody>
          <a:bodyPr/>
          <a:lstStyle/>
          <a:p>
            <a:r>
              <a:rPr lang="en-US" dirty="0" smtClean="0"/>
              <a:t>Realistically Bad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149" y="4572000"/>
            <a:ext cx="6371383" cy="1066800"/>
          </a:xfrm>
        </p:spPr>
        <p:txBody>
          <a:bodyPr/>
          <a:lstStyle/>
          <a:p>
            <a:r>
              <a:rPr lang="en-US" sz="2000" dirty="0" smtClean="0"/>
              <a:t>Liam </a:t>
            </a:r>
            <a:r>
              <a:rPr lang="en-US" sz="2000" dirty="0" smtClean="0"/>
              <a:t>Boone</a:t>
            </a:r>
          </a:p>
          <a:p>
            <a:r>
              <a:rPr lang="en-US" sz="1400" dirty="0" smtClean="0"/>
              <a:t>September 29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, 2014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98847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285981" y="2589493"/>
            <a:ext cx="3607497" cy="360749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Model (Simple)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Earth Model</a:t>
            </a:r>
          </a:p>
          <a:p>
            <a:pPr lvl="1"/>
            <a:r>
              <a:rPr lang="en-US" dirty="0" smtClean="0"/>
              <a:t>Two concentric spheres</a:t>
            </a:r>
          </a:p>
          <a:p>
            <a:pPr lvl="1"/>
            <a:r>
              <a:rPr lang="en-US" dirty="0" smtClean="0"/>
              <a:t>Inner sphere represents the surface of the earth</a:t>
            </a:r>
          </a:p>
          <a:p>
            <a:pPr lvl="1"/>
            <a:r>
              <a:rPr lang="en-US" dirty="0" smtClean="0"/>
              <a:t>Outer sphere is the cloud layer</a:t>
            </a:r>
          </a:p>
          <a:p>
            <a:r>
              <a:rPr lang="en-US" dirty="0"/>
              <a:t>D</a:t>
            </a:r>
            <a:r>
              <a:rPr lang="en-US" dirty="0" smtClean="0"/>
              <a:t>etails are represented by textures</a:t>
            </a:r>
          </a:p>
          <a:p>
            <a:pPr lvl="1"/>
            <a:r>
              <a:rPr lang="en-US" dirty="0" smtClean="0"/>
              <a:t>No height data involved</a:t>
            </a:r>
          </a:p>
          <a:p>
            <a:pPr lvl="1"/>
            <a:r>
              <a:rPr lang="en-US" dirty="0" smtClean="0"/>
              <a:t>Intensity values from NASA MODIS</a:t>
            </a:r>
          </a:p>
          <a:p>
            <a:pPr lvl="1"/>
            <a:r>
              <a:rPr lang="en-US" dirty="0" smtClean="0"/>
              <a:t>Clouds are “flattened” into one layer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Easy to code</a:t>
            </a:r>
          </a:p>
          <a:p>
            <a:pPr lvl="1"/>
            <a:r>
              <a:rPr lang="en-US" dirty="0" smtClean="0"/>
              <a:t>Fast</a:t>
            </a:r>
          </a:p>
        </p:txBody>
      </p:sp>
      <p:pic>
        <p:nvPicPr>
          <p:cNvPr id="5" name="Picture 3" descr="C:\Users\wjboone\AppData\Local\Microsoft\Windows\Temporary Internet Files\Content.IE5\YVHY14DC\MC9102163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77" y="3051289"/>
            <a:ext cx="2683904" cy="26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21679" y="268195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38322" y="222016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21" y="6569895"/>
            <a:ext cx="647690" cy="24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https://sharepoint.sandia.gov/sites/5500internal/resources/Logos/DSS%20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09" y="152011"/>
            <a:ext cx="1225296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2817726" y="4895936"/>
            <a:ext cx="5252484" cy="1716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</a:t>
            </a:r>
          </a:p>
          <a:p>
            <a:pPr lvl="1"/>
            <a:r>
              <a:rPr lang="en-US" dirty="0"/>
              <a:t>Not very realistic</a:t>
            </a:r>
          </a:p>
          <a:p>
            <a:pPr lvl="1"/>
            <a:r>
              <a:rPr lang="en-US" dirty="0"/>
              <a:t>Some test cases </a:t>
            </a:r>
            <a:br>
              <a:rPr lang="en-US" dirty="0"/>
            </a:br>
            <a:r>
              <a:rPr lang="en-US" dirty="0"/>
              <a:t>hard to represent</a:t>
            </a:r>
          </a:p>
          <a:p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950979" y="4836709"/>
            <a:ext cx="0" cy="1715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8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461896" y="2760474"/>
            <a:ext cx="4211415" cy="4211415"/>
          </a:xfrm>
          <a:prstGeom prst="ellipse">
            <a:avLst/>
          </a:prstGeom>
          <a:gradFill flip="none" rotWithShape="1">
            <a:gsLst>
              <a:gs pos="54000">
                <a:schemeClr val="accent1">
                  <a:lumMod val="60000"/>
                  <a:lumOff val="40000"/>
                </a:scheme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994752" y="3293331"/>
            <a:ext cx="3145703" cy="31457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3" descr="C:\Users\wjboone\AppData\Local\Microsoft\Windows\Temporary Internet Files\Content.IE5\YVHY14DC\MC9102163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80" y="3728759"/>
            <a:ext cx="2274843" cy="22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26322" y="3359427"/>
            <a:ext cx="68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59478" y="29561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Model (Complex)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Earth Model</a:t>
            </a:r>
          </a:p>
          <a:p>
            <a:pPr lvl="1"/>
            <a:r>
              <a:rPr lang="en-US" dirty="0" smtClean="0"/>
              <a:t>Three concentric spheres</a:t>
            </a:r>
          </a:p>
          <a:p>
            <a:pPr lvl="1"/>
            <a:r>
              <a:rPr lang="en-US" dirty="0" smtClean="0"/>
              <a:t>Inner two spheres as before</a:t>
            </a:r>
          </a:p>
          <a:p>
            <a:pPr lvl="1"/>
            <a:r>
              <a:rPr lang="en-US" dirty="0" smtClean="0"/>
              <a:t>Outer sphere is the extent of the atmosphere</a:t>
            </a:r>
          </a:p>
          <a:p>
            <a:r>
              <a:rPr lang="en-US" dirty="0" smtClean="0"/>
              <a:t>Atmosphere layer contributes scattering</a:t>
            </a:r>
          </a:p>
          <a:p>
            <a:pPr lvl="1"/>
            <a:r>
              <a:rPr lang="en-US" dirty="0" smtClean="0"/>
              <a:t>Rayleigh and Mie scattering</a:t>
            </a:r>
          </a:p>
          <a:p>
            <a:pPr lvl="1"/>
            <a:r>
              <a:rPr lang="en-US" dirty="0" smtClean="0"/>
              <a:t>Must evaluate a double integral per pixel</a:t>
            </a:r>
          </a:p>
          <a:p>
            <a:pPr lvl="1"/>
            <a:r>
              <a:rPr lang="en-US" dirty="0" smtClean="0"/>
              <a:t>Wavelength dependent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More accuracy</a:t>
            </a:r>
          </a:p>
          <a:p>
            <a:pPr lvl="1"/>
            <a:r>
              <a:rPr lang="en-US" dirty="0" smtClean="0"/>
              <a:t>More test cases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4444" y="2391142"/>
            <a:ext cx="142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21" y="6569895"/>
            <a:ext cx="647690" cy="24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https://sharepoint.sandia.gov/sites/5500internal/resources/Logos/DSS%20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09" y="152011"/>
            <a:ext cx="1225296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2950979" y="4836709"/>
            <a:ext cx="0" cy="1715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2817726" y="4895936"/>
            <a:ext cx="5252484" cy="1716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</a:t>
            </a:r>
          </a:p>
          <a:p>
            <a:pPr lvl="1"/>
            <a:r>
              <a:rPr lang="en-US" dirty="0"/>
              <a:t>Still not perfect</a:t>
            </a:r>
          </a:p>
          <a:p>
            <a:pPr lvl="1"/>
            <a:r>
              <a:rPr lang="en-US" dirty="0"/>
              <a:t>Requires much </a:t>
            </a:r>
            <a:br>
              <a:rPr lang="en-US" dirty="0"/>
            </a:br>
            <a:r>
              <a:rPr lang="en-US" dirty="0"/>
              <a:t>more computation</a:t>
            </a:r>
          </a:p>
        </p:txBody>
      </p:sp>
    </p:spTree>
    <p:extLst>
      <p:ext uri="{BB962C8B-B14F-4D97-AF65-F5344CB8AC3E}">
        <p14:creationId xmlns:p14="http://schemas.microsoft.com/office/powerpoint/2010/main" val="9620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calculation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76165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4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ray/sphere intersection point determine a </a:t>
            </a:r>
            <a:r>
              <a:rPr lang="en-US" dirty="0" err="1" smtClean="0"/>
              <a:t>Lat</a:t>
            </a:r>
            <a:r>
              <a:rPr lang="en-US" dirty="0" smtClean="0"/>
              <a:t>/Lon coordinate</a:t>
            </a:r>
          </a:p>
          <a:p>
            <a:r>
              <a:rPr lang="en-US" dirty="0" smtClean="0"/>
              <a:t>Sample from an image representing the surface of the earth to get the base intensity</a:t>
            </a:r>
          </a:p>
          <a:p>
            <a:r>
              <a:rPr lang="en-US" dirty="0" smtClean="0"/>
              <a:t>Sample from a binary image representing whether a given coordinate is water or not to get the specular coefficient</a:t>
            </a:r>
          </a:p>
          <a:p>
            <a:r>
              <a:rPr lang="en-US" dirty="0" smtClean="0"/>
              <a:t>Use simple </a:t>
            </a:r>
            <a:r>
              <a:rPr lang="en-US" dirty="0" err="1" smtClean="0"/>
              <a:t>Phong</a:t>
            </a:r>
            <a:r>
              <a:rPr lang="en-US" dirty="0" smtClean="0"/>
              <a:t> lighting model to apply diffuse and specular components of the sun’s light</a:t>
            </a:r>
          </a:p>
        </p:txBody>
      </p:sp>
    </p:spTree>
    <p:extLst>
      <p:ext uri="{BB962C8B-B14F-4D97-AF65-F5344CB8AC3E}">
        <p14:creationId xmlns:p14="http://schemas.microsoft.com/office/powerpoint/2010/main" val="20248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ray/sphere intersection point determine a </a:t>
            </a:r>
            <a:r>
              <a:rPr lang="en-US" dirty="0" smtClean="0"/>
              <a:t>lookup coordinate</a:t>
            </a:r>
            <a:endParaRPr lang="en-US" dirty="0"/>
          </a:p>
          <a:p>
            <a:r>
              <a:rPr lang="en-US" dirty="0" smtClean="0"/>
              <a:t>Sample the cloud image to determine a cloud density value</a:t>
            </a:r>
          </a:p>
          <a:p>
            <a:r>
              <a:rPr lang="en-US" dirty="0" smtClean="0"/>
              <a:t>Use the density value to attenuate the intensity of the ground</a:t>
            </a:r>
          </a:p>
          <a:p>
            <a:r>
              <a:rPr lang="en-US" dirty="0" smtClean="0"/>
              <a:t>Can also use a second ray cast to the sun to determine if the clouds will cast a shadow on the surface of the earth</a:t>
            </a:r>
            <a:endParaRPr lang="en-US" dirty="0"/>
          </a:p>
        </p:txBody>
      </p:sp>
      <p:pic>
        <p:nvPicPr>
          <p:cNvPr id="6146" name="Picture 2" descr="C:\Users\wjboone\AppData\Local\Microsoft\Windows\Temporary Internet Files\Content.IE5\YVHY14DC\MC9102163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31" y="5166848"/>
            <a:ext cx="1135161" cy="11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hoto"/>
          <p:cNvSpPr>
            <a:spLocks noEditPoints="1" noChangeArrowheads="1"/>
          </p:cNvSpPr>
          <p:nvPr/>
        </p:nvSpPr>
        <p:spPr bwMode="auto">
          <a:xfrm>
            <a:off x="3557036" y="5624048"/>
            <a:ext cx="686857" cy="516950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 descr="C:\Users\wjboone\AppData\Local\Microsoft\Windows\Temporary Internet Files\Content.IE5\AOOO78L3\MC9004404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5" y="4022806"/>
            <a:ext cx="670142" cy="6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219677" y="4495395"/>
            <a:ext cx="5630449" cy="1516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:\Users\wjboone\AppData\Local\Microsoft\Windows\Temporary Internet Files\Content.IE5\72PSFOLO\MC90043259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22" y="465771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900464" y="5882523"/>
            <a:ext cx="2949662" cy="129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00464" y="5422320"/>
            <a:ext cx="2949662" cy="460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219678" y="4495397"/>
            <a:ext cx="4040944" cy="671451"/>
          </a:xfrm>
          <a:prstGeom prst="straightConnector1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09708" y="5302753"/>
            <a:ext cx="740418" cy="119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9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r>
              <a:rPr lang="en-US" dirty="0"/>
              <a:t>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Attenuation based on distance light travels through the atmosphere</a:t>
            </a:r>
          </a:p>
          <a:p>
            <a:r>
              <a:rPr lang="en-US" dirty="0" smtClean="0"/>
              <a:t>Calculated with a double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2422" y="2747989"/>
                <a:ext cx="6538586" cy="410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Attenuation Factor: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r>
                  <a:rPr lang="en-US" b="0" dirty="0" smtClean="0"/>
                  <a:t>Phase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3(1−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)(1+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2(2+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r>
                  <a:rPr lang="en-US" b="0" dirty="0" smtClean="0"/>
                  <a:t>Out-Scattering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box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𝑑𝑠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In-Scattering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K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d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l-GR" i="1">
                                              <a:latin typeface="Cambria Math"/>
                                              <a:ea typeface="Cambria Math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𝑃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l-GR" i="1">
                                              <a:latin typeface="Cambria Math"/>
                                              <a:ea typeface="Cambria Math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2" y="2747989"/>
                <a:ext cx="6538586" cy="4102213"/>
              </a:xfrm>
              <a:prstGeom prst="rect">
                <a:avLst/>
              </a:prstGeom>
              <a:blipFill rotWithShape="1">
                <a:blip r:embed="rId2"/>
                <a:stretch>
                  <a:fillRect l="-746" t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0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 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Molecular density at sea level</a:t>
                </a:r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: Wavelength of detectable light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: Angle between incident light and viewing vector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: Scattering parameter</a:t>
                </a:r>
              </a:p>
              <a:p>
                <a:pPr lvl="1"/>
                <a:r>
                  <a:rPr lang="en-US" dirty="0" smtClean="0"/>
                  <a:t>0 for Rayleigh</a:t>
                </a:r>
              </a:p>
              <a:p>
                <a:pPr lvl="1"/>
                <a:r>
                  <a:rPr lang="en-US" dirty="0" smtClean="0"/>
                  <a:t>Between -0.75 and -0.999 for Mie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Scale height of the atmosphere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Height above surface of the earth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Points (see figure on next slide)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 III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323806" y="1928160"/>
            <a:ext cx="5382410" cy="5382410"/>
          </a:xfrm>
          <a:prstGeom prst="ellipse">
            <a:avLst/>
          </a:prstGeom>
          <a:gradFill flip="none" rotWithShape="1">
            <a:gsLst>
              <a:gs pos="47000">
                <a:schemeClr val="accent1">
                  <a:lumMod val="60000"/>
                  <a:lumOff val="40000"/>
                </a:schemeClr>
              </a:gs>
              <a:gs pos="6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3" descr="C:\Users\wjboone\AppData\Local\Microsoft\Windows\Temporary Internet Files\Content.IE5\YVHY14DC\MC9102163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60" y="3632414"/>
            <a:ext cx="1973902" cy="19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hoto"/>
          <p:cNvSpPr>
            <a:spLocks noEditPoints="1" noChangeArrowheads="1"/>
          </p:cNvSpPr>
          <p:nvPr/>
        </p:nvSpPr>
        <p:spPr bwMode="auto">
          <a:xfrm>
            <a:off x="2323134" y="5778298"/>
            <a:ext cx="686857" cy="516950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5" descr="C:\Users\wjboone\AppData\Local\Microsoft\Windows\Temporary Internet Files\Content.IE5\AOOO78L3\MC9004404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8" y="2579406"/>
            <a:ext cx="670142" cy="6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endCxn id="6" idx="1"/>
          </p:cNvCxnSpPr>
          <p:nvPr/>
        </p:nvCxnSpPr>
        <p:spPr>
          <a:xfrm flipV="1">
            <a:off x="2666562" y="4619365"/>
            <a:ext cx="3361498" cy="1417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428770" y="3048817"/>
            <a:ext cx="4599290" cy="1570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428773" y="3048819"/>
            <a:ext cx="3943160" cy="1819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428771" y="3048819"/>
            <a:ext cx="3467173" cy="2054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90890" y="5361787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890" y="5361787"/>
                <a:ext cx="46583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74927" y="4651906"/>
                <a:ext cx="481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927" y="4651906"/>
                <a:ext cx="48167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79461" y="5731119"/>
                <a:ext cx="397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61" y="5731119"/>
                <a:ext cx="39709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64890" y="4432903"/>
                <a:ext cx="446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90" y="4432903"/>
                <a:ext cx="44621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4270933" y="4712465"/>
            <a:ext cx="102977" cy="10297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85547" y="4351299"/>
            <a:ext cx="102977" cy="10297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48177" y="4013097"/>
            <a:ext cx="102977" cy="10297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60703" y="5240645"/>
            <a:ext cx="102977" cy="10297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11639" y="5052755"/>
            <a:ext cx="102977" cy="10297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287627" y="4852339"/>
            <a:ext cx="102977" cy="10297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976557" y="4576767"/>
            <a:ext cx="102977" cy="10297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>
            <a:off x="3728415" y="3958566"/>
            <a:ext cx="594006" cy="996749"/>
          </a:xfrm>
          <a:prstGeom prst="leftBrace">
            <a:avLst>
              <a:gd name="adj1" fmla="val 8798"/>
              <a:gd name="adj2" fmla="val 7262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/>
          <p:cNvSpPr/>
          <p:nvPr/>
        </p:nvSpPr>
        <p:spPr>
          <a:xfrm rot="14810171">
            <a:off x="4990624" y="4983477"/>
            <a:ext cx="594006" cy="996749"/>
          </a:xfrm>
          <a:prstGeom prst="leftBrace">
            <a:avLst>
              <a:gd name="adj1" fmla="val 8798"/>
              <a:gd name="adj2" fmla="val 7262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21" y="6569895"/>
            <a:ext cx="647690" cy="24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 descr="https://sharepoint.sandia.gov/sites/5500internal/resources/Logos/DSS%20Transparen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09" y="152011"/>
            <a:ext cx="1225296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Results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2631"/>
            <a:ext cx="3657600" cy="3657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  <p:sp>
        <p:nvSpPr>
          <p:cNvPr id="5" name="Text Placeholder 8"/>
          <p:cNvSpPr txBox="1">
            <a:spLocks/>
          </p:cNvSpPr>
          <p:nvPr/>
        </p:nvSpPr>
        <p:spPr>
          <a:xfrm>
            <a:off x="4073652" y="6578727"/>
            <a:ext cx="4384548" cy="27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200" dirty="0" smtClean="0"/>
              <a:t>All world and cloud textures courtesy of NASA’s MODIS datasets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6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Calculation (Noise)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Shot noise</a:t>
            </a:r>
          </a:p>
          <a:p>
            <a:pPr lvl="1"/>
            <a:r>
              <a:rPr lang="en-US" dirty="0" smtClean="0"/>
              <a:t>Simulates a more grainy image</a:t>
            </a:r>
          </a:p>
          <a:p>
            <a:pPr lvl="1"/>
            <a:r>
              <a:rPr lang="en-US" dirty="0" smtClean="0"/>
              <a:t>Use a Poisson distribution centered on the pixel value</a:t>
            </a:r>
          </a:p>
          <a:p>
            <a:pPr lvl="1"/>
            <a:r>
              <a:rPr lang="en-US" dirty="0" smtClean="0"/>
              <a:t>Variable with time</a:t>
            </a:r>
          </a:p>
          <a:p>
            <a:r>
              <a:rPr lang="en-US" dirty="0" smtClean="0"/>
              <a:t>Popcorn noise</a:t>
            </a:r>
          </a:p>
          <a:p>
            <a:pPr lvl="1"/>
            <a:r>
              <a:rPr lang="en-US" dirty="0" smtClean="0"/>
              <a:t>Simulates under/over-excited pixels </a:t>
            </a:r>
          </a:p>
          <a:p>
            <a:pPr lvl="1"/>
            <a:r>
              <a:rPr lang="en-US" dirty="0" smtClean="0"/>
              <a:t>Sample a uniform distribution and saturate or zero the pixel if the sample is above or below some threshold respectively</a:t>
            </a:r>
          </a:p>
          <a:p>
            <a:pPr lvl="1"/>
            <a:r>
              <a:rPr lang="en-US" dirty="0" smtClean="0"/>
              <a:t>Variable with time</a:t>
            </a:r>
          </a:p>
          <a:p>
            <a:r>
              <a:rPr lang="en-US" dirty="0"/>
              <a:t>Fixed pattern noise</a:t>
            </a:r>
          </a:p>
          <a:p>
            <a:pPr lvl="1"/>
            <a:r>
              <a:rPr lang="en-US" dirty="0"/>
              <a:t>Simplest noise type</a:t>
            </a:r>
          </a:p>
          <a:p>
            <a:pPr lvl="1"/>
            <a:r>
              <a:rPr lang="en-US" dirty="0"/>
              <a:t>Defines a fixed pattern of dead/under-excitable pixels</a:t>
            </a:r>
          </a:p>
          <a:p>
            <a:pPr lvl="1"/>
            <a:r>
              <a:rPr lang="en-US" dirty="0"/>
              <a:t>Constant over the lifetime of the simulation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Pennsylvania State University (2007 – 2012)</a:t>
            </a:r>
          </a:p>
          <a:p>
            <a:pPr lvl="1"/>
            <a:r>
              <a:rPr lang="en-US" dirty="0" smtClean="0"/>
              <a:t>B.S. in Electrical Engineering</a:t>
            </a:r>
          </a:p>
          <a:p>
            <a:pPr lvl="1"/>
            <a:r>
              <a:rPr lang="en-US" dirty="0"/>
              <a:t>B.S. in </a:t>
            </a:r>
            <a:r>
              <a:rPr lang="en-US" dirty="0" smtClean="0"/>
              <a:t>Computer Engineering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University of Pennsylvania (2012 – 2014)</a:t>
            </a:r>
          </a:p>
          <a:p>
            <a:pPr lvl="1"/>
            <a:r>
              <a:rPr lang="en-US" dirty="0" smtClean="0"/>
              <a:t>M.S.E. in Computer &amp; Information Science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Sandia National Labs (2012 – </a:t>
            </a:r>
            <a:r>
              <a:rPr lang="en-US" dirty="0" smtClean="0"/>
              <a:t>Now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Knuth’s Poisson sampling algorithm: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Can be parameterized by multiplying </a:t>
            </a:r>
            <a:r>
              <a:rPr lang="el-GR" dirty="0" smtClean="0"/>
              <a:t>λ</a:t>
            </a:r>
            <a:r>
              <a:rPr lang="en-US" dirty="0" smtClean="0"/>
              <a:t> by some constant s before sampling and then dividing by the same constant afterwards</a:t>
            </a:r>
          </a:p>
          <a:p>
            <a:pPr lvl="1"/>
            <a:r>
              <a:rPr lang="en-US" dirty="0" smtClean="0"/>
              <a:t>Small values of s lead to more grainy images</a:t>
            </a:r>
          </a:p>
          <a:p>
            <a:pPr lvl="1"/>
            <a:r>
              <a:rPr lang="en-US" dirty="0" smtClean="0"/>
              <a:t>Large values of s cause the algorithm to perform slower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8994" y="2052818"/>
            <a:ext cx="64267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Poisson(</a:t>
            </a:r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Let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 ←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(−</a:t>
            </a:r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λ),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k ← 0 and p ← 1.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do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	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← k + 1.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	Generate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uniform random number u in [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0,1].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let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← p × u.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while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&gt; L.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return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k − 1.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0534" y="6276840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Poisson(</a:t>
            </a:r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λ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*s)/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803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Noise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Pattern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1719"/>
            <a:ext cx="3657600" cy="36576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Noise (s=2)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21719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13972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Noise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Pattern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1719"/>
            <a:ext cx="3657600" cy="36576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Noise (s=1)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21719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8928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Noise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Pattern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1719"/>
            <a:ext cx="3657600" cy="36576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Noise (s=0.1)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21719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4928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Popcorn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Popcorn sampling algorithm: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0388" y="2542784"/>
            <a:ext cx="59650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Popcorn(x, t):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Generate uniform random number u in [0,1].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If u &gt; (1-t):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return 255.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u &lt; 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return 0.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return x.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Popcorn Noise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Pattern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1719"/>
            <a:ext cx="3657600" cy="36576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Noise (t=0.001)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21719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197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Popcorn Noise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Pattern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1719"/>
            <a:ext cx="3657600" cy="36576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Noise (t=0.1)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21719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42254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Pattern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pattern noise is simply a constant offset or attenuation applied to the whole FPA</a:t>
            </a:r>
          </a:p>
          <a:p>
            <a:r>
              <a:rPr lang="en-US" dirty="0" smtClean="0"/>
              <a:t>Simulates manufacturing defects and errors present in the hardware</a:t>
            </a:r>
          </a:p>
        </p:txBody>
      </p:sp>
    </p:spTree>
    <p:extLst>
      <p:ext uri="{BB962C8B-B14F-4D97-AF65-F5344CB8AC3E}">
        <p14:creationId xmlns:p14="http://schemas.microsoft.com/office/powerpoint/2010/main" val="7289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Pattern Noise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Pattern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1719"/>
            <a:ext cx="3657600" cy="3657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Noise (Horizontal Bars)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21719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27024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Together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Pattern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1719"/>
            <a:ext cx="3657600" cy="3657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Noise (p=0.1, t = 0.01, Bars)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21719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5502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History with CIS 565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11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0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 b="2759"/>
          <a:stretch>
            <a:fillRect/>
          </a:stretch>
        </p:blipFill>
        <p:spPr/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Terrain Rendering</a:t>
            </a:r>
            <a:endParaRPr lang="en-US" sz="40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4" descr="https://sharepoint.sandia.gov/sites/5500internal/resources/Logos/DSS%20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09" y="152011"/>
            <a:ext cx="1225296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Atmospherics and sensor noise are great first steps</a:t>
            </a:r>
          </a:p>
          <a:p>
            <a:r>
              <a:rPr lang="en-US" dirty="0" smtClean="0"/>
              <a:t>Good enough for some situations</a:t>
            </a:r>
          </a:p>
          <a:p>
            <a:r>
              <a:rPr lang="en-US" dirty="0" smtClean="0"/>
              <a:t>Sometimes necessary to fully model the terrain</a:t>
            </a:r>
          </a:p>
          <a:p>
            <a:pPr lvl="1"/>
            <a:r>
              <a:rPr lang="en-US" dirty="0" smtClean="0"/>
              <a:t>Need terrain data to answer questions about where mountain shadows lie</a:t>
            </a:r>
          </a:p>
          <a:p>
            <a:pPr lvl="1"/>
            <a:r>
              <a:rPr lang="en-US" dirty="0" smtClean="0"/>
              <a:t>Is a particular asset’s view obstructed by terrain in any way?</a:t>
            </a:r>
          </a:p>
          <a:p>
            <a:r>
              <a:rPr lang="en-US" dirty="0" smtClean="0"/>
              <a:t>Current dataset chosen is DTED level 1</a:t>
            </a:r>
          </a:p>
          <a:p>
            <a:pPr lvl="1"/>
            <a:r>
              <a:rPr lang="en-US" dirty="0" smtClean="0"/>
              <a:t>Partial global coverage</a:t>
            </a:r>
          </a:p>
          <a:p>
            <a:pPr lvl="1"/>
            <a:r>
              <a:rPr lang="en-US" dirty="0" smtClean="0"/>
              <a:t>90m post spacing in most of the world</a:t>
            </a:r>
          </a:p>
        </p:txBody>
      </p:sp>
    </p:spTree>
    <p:extLst>
      <p:ext uri="{BB962C8B-B14F-4D97-AF65-F5344CB8AC3E}">
        <p14:creationId xmlns:p14="http://schemas.microsoft.com/office/powerpoint/2010/main" val="21291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 data into a chunked maximum </a:t>
            </a:r>
            <a:r>
              <a:rPr lang="en-US" dirty="0" err="1" smtClean="0"/>
              <a:t>mipmap</a:t>
            </a:r>
            <a:r>
              <a:rPr lang="en-US" dirty="0" smtClean="0"/>
              <a:t> format</a:t>
            </a:r>
          </a:p>
          <a:p>
            <a:pPr lvl="1"/>
            <a:r>
              <a:rPr lang="en-US" dirty="0" smtClean="0"/>
              <a:t>Each entry in each level of the </a:t>
            </a:r>
            <a:r>
              <a:rPr lang="en-US" dirty="0" err="1" smtClean="0"/>
              <a:t>mipmap</a:t>
            </a:r>
            <a:r>
              <a:rPr lang="en-US" dirty="0" smtClean="0"/>
              <a:t> </a:t>
            </a:r>
            <a:r>
              <a:rPr lang="en-US" dirty="0" smtClean="0"/>
              <a:t>represents the maximum height of the four entries in the next finer level</a:t>
            </a:r>
          </a:p>
          <a:p>
            <a:pPr lvl="1"/>
            <a:r>
              <a:rPr lang="en-US" dirty="0" smtClean="0"/>
              <a:t>A 513x513 chunk of elevation posts give a 512x512 initial level</a:t>
            </a:r>
          </a:p>
          <a:p>
            <a:pPr lvl="1"/>
            <a:r>
              <a:rPr lang="en-US" dirty="0" smtClean="0"/>
              <a:t>Generate coarser levels until one value is reached</a:t>
            </a:r>
          </a:p>
          <a:p>
            <a:pPr lvl="1"/>
            <a:r>
              <a:rPr lang="en-US" dirty="0" smtClean="0"/>
              <a:t>Chunk edges will share posts</a:t>
            </a:r>
          </a:p>
          <a:p>
            <a:r>
              <a:rPr lang="en-US" dirty="0" smtClean="0"/>
              <a:t>Ray march through the </a:t>
            </a:r>
            <a:r>
              <a:rPr lang="en-US" dirty="0" err="1" smtClean="0"/>
              <a:t>mipmap</a:t>
            </a:r>
            <a:r>
              <a:rPr lang="en-US" dirty="0" smtClean="0"/>
              <a:t> structure</a:t>
            </a:r>
          </a:p>
          <a:p>
            <a:pPr lvl="1"/>
            <a:r>
              <a:rPr lang="en-US" dirty="0" smtClean="0"/>
              <a:t>Step through progressively finer levels of the </a:t>
            </a:r>
            <a:r>
              <a:rPr lang="en-US" dirty="0" err="1" smtClean="0"/>
              <a:t>mipmap</a:t>
            </a:r>
            <a:r>
              <a:rPr lang="en-US" dirty="0" smtClean="0"/>
              <a:t> until the finest layer is encountered or the ray steps off of the chunk</a:t>
            </a:r>
          </a:p>
          <a:p>
            <a:r>
              <a:rPr lang="en-US" dirty="0" smtClean="0"/>
              <a:t>Intersect the ray with a bilinear patch to determine the final elevation of the terrain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</a:t>
            </a:r>
            <a:r>
              <a:rPr lang="en-US" dirty="0" err="1" smtClean="0"/>
              <a:t>Mipmap</a:t>
            </a:r>
            <a:r>
              <a:rPr lang="en-US" dirty="0" smtClean="0"/>
              <a:t> (2D)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725" b="-548"/>
          <a:stretch/>
        </p:blipFill>
        <p:spPr>
          <a:xfrm>
            <a:off x="457200" y="2617761"/>
            <a:ext cx="7680960" cy="393192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6" y="1635974"/>
            <a:ext cx="695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6688" y="1897911"/>
            <a:ext cx="1127543" cy="7977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</a:t>
            </a:r>
            <a:r>
              <a:rPr lang="en-US" dirty="0" err="1" smtClean="0"/>
              <a:t>Mipmap</a:t>
            </a:r>
            <a:r>
              <a:rPr lang="en-US" dirty="0" smtClean="0"/>
              <a:t> (2D)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725" b="-548"/>
          <a:stretch/>
        </p:blipFill>
        <p:spPr>
          <a:xfrm>
            <a:off x="457200" y="2617761"/>
            <a:ext cx="7680960" cy="393192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6" y="1635974"/>
            <a:ext cx="695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6688" y="1897911"/>
            <a:ext cx="3293325" cy="23311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45709" r="54367" b="380"/>
          <a:stretch/>
        </p:blipFill>
        <p:spPr>
          <a:xfrm>
            <a:off x="457200" y="4224528"/>
            <a:ext cx="384048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</a:t>
            </a:r>
            <a:r>
              <a:rPr lang="en-US" dirty="0" err="1" smtClean="0"/>
              <a:t>Mipmap</a:t>
            </a:r>
            <a:r>
              <a:rPr lang="en-US" dirty="0" smtClean="0"/>
              <a:t> (2D)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725" b="-548"/>
          <a:stretch/>
        </p:blipFill>
        <p:spPr>
          <a:xfrm>
            <a:off x="457200" y="2617761"/>
            <a:ext cx="7680960" cy="393192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6" y="1635974"/>
            <a:ext cx="695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6688" y="1897911"/>
            <a:ext cx="3690993" cy="261455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7" t="8630" r="8613" b="795"/>
          <a:stretch/>
        </p:blipFill>
        <p:spPr>
          <a:xfrm>
            <a:off x="4315968" y="2651760"/>
            <a:ext cx="384048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</a:t>
            </a:r>
            <a:r>
              <a:rPr lang="en-US" dirty="0" err="1" smtClean="0"/>
              <a:t>Mipmap</a:t>
            </a:r>
            <a:r>
              <a:rPr lang="en-US" dirty="0" smtClean="0"/>
              <a:t> (2D)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725" b="-548"/>
          <a:stretch/>
        </p:blipFill>
        <p:spPr>
          <a:xfrm>
            <a:off x="457200" y="2617761"/>
            <a:ext cx="7680960" cy="393192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6" y="1635974"/>
            <a:ext cx="695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6688" y="1897911"/>
            <a:ext cx="4943531" cy="34956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4" t="73545" r="31561" b="-1577"/>
          <a:stretch/>
        </p:blipFill>
        <p:spPr>
          <a:xfrm>
            <a:off x="4315968" y="5404104"/>
            <a:ext cx="1901952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</a:t>
            </a:r>
            <a:r>
              <a:rPr lang="en-US" dirty="0" err="1" smtClean="0"/>
              <a:t>Mipmap</a:t>
            </a:r>
            <a:r>
              <a:rPr lang="en-US" dirty="0" smtClean="0"/>
              <a:t> (2D)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725" b="-548"/>
          <a:stretch/>
        </p:blipFill>
        <p:spPr>
          <a:xfrm>
            <a:off x="457200" y="2617761"/>
            <a:ext cx="7680960" cy="393192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6" y="1635974"/>
            <a:ext cx="695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6688" y="1897911"/>
            <a:ext cx="5307862" cy="37551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9" t="79583" r="31668" b="1009"/>
          <a:stretch/>
        </p:blipFill>
        <p:spPr>
          <a:xfrm>
            <a:off x="5266944" y="5660136"/>
            <a:ext cx="94183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</a:t>
            </a:r>
            <a:r>
              <a:rPr lang="en-US" dirty="0" err="1" smtClean="0"/>
              <a:t>Mipmap</a:t>
            </a:r>
            <a:r>
              <a:rPr lang="en-US" dirty="0" smtClean="0"/>
              <a:t> (2D)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725" b="-548"/>
          <a:stretch/>
        </p:blipFill>
        <p:spPr>
          <a:xfrm>
            <a:off x="457200" y="2617761"/>
            <a:ext cx="7680960" cy="393192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6" y="1635974"/>
            <a:ext cx="695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6688" y="1897911"/>
            <a:ext cx="5307862" cy="37551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2" t="79583" r="31776" b="1009"/>
          <a:stretch/>
        </p:blipFill>
        <p:spPr>
          <a:xfrm>
            <a:off x="5742432" y="5660136"/>
            <a:ext cx="4572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</a:t>
            </a:r>
            <a:r>
              <a:rPr lang="en-US" dirty="0" err="1" smtClean="0"/>
              <a:t>Mipmap</a:t>
            </a:r>
            <a:r>
              <a:rPr lang="en-US" dirty="0" smtClean="0"/>
              <a:t> (2D)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725" b="-548"/>
          <a:stretch/>
        </p:blipFill>
        <p:spPr>
          <a:xfrm>
            <a:off x="457200" y="2617761"/>
            <a:ext cx="7680960" cy="393192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6" y="1635974"/>
            <a:ext cx="695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6688" y="1897911"/>
            <a:ext cx="5365012" cy="37932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7" t="79583" r="31560" b="1009"/>
          <a:stretch/>
        </p:blipFill>
        <p:spPr>
          <a:xfrm>
            <a:off x="5980176" y="5660136"/>
            <a:ext cx="23774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Globe Rendering</a:t>
            </a:r>
            <a:endParaRPr lang="en-US" sz="40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6" b="18506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073652" y="6578727"/>
            <a:ext cx="4384548" cy="279273"/>
          </a:xfrm>
        </p:spPr>
        <p:txBody>
          <a:bodyPr>
            <a:normAutofit/>
          </a:bodyPr>
          <a:lstStyle/>
          <a:p>
            <a:r>
              <a:rPr lang="en-US" sz="1200" dirty="0" smtClean="0"/>
              <a:t>All world and cloud textures courtesy of NASA’s MODIS datasets</a:t>
            </a:r>
            <a:endParaRPr lang="en-US" sz="1200" dirty="0"/>
          </a:p>
        </p:txBody>
      </p:sp>
      <p:pic>
        <p:nvPicPr>
          <p:cNvPr id="11" name="Picture 4" descr="https://sharepoint.sandia.gov/sites/5500internal/resources/Logos/DSS%20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09" y="152011"/>
            <a:ext cx="1225296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</a:t>
            </a:r>
            <a:r>
              <a:rPr lang="en-US" dirty="0" err="1" smtClean="0"/>
              <a:t>Mipmap</a:t>
            </a:r>
            <a:r>
              <a:rPr lang="en-US" dirty="0" smtClean="0"/>
              <a:t> (2D)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725" b="-548"/>
          <a:stretch/>
        </p:blipFill>
        <p:spPr>
          <a:xfrm>
            <a:off x="457200" y="2617761"/>
            <a:ext cx="7680960" cy="393192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6" y="1635974"/>
            <a:ext cx="695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6688" y="1897911"/>
            <a:ext cx="5481693" cy="38766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0" t="79583" r="31557" b="1009"/>
          <a:stretch/>
        </p:blipFill>
        <p:spPr>
          <a:xfrm>
            <a:off x="6099048" y="5660136"/>
            <a:ext cx="11887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</a:t>
            </a:r>
            <a:r>
              <a:rPr lang="en-US" dirty="0" err="1" smtClean="0"/>
              <a:t>Mipmap</a:t>
            </a:r>
            <a:r>
              <a:rPr lang="en-US" dirty="0" smtClean="0"/>
              <a:t> (2D)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725" b="-548"/>
          <a:stretch/>
        </p:blipFill>
        <p:spPr>
          <a:xfrm>
            <a:off x="457200" y="2617761"/>
            <a:ext cx="7680960" cy="393192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6" y="1635974"/>
            <a:ext cx="695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6688" y="1897911"/>
            <a:ext cx="5539563" cy="39180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Patch Intersection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Intersect a ray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with a bilinear surface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𝑥𝑦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 ∈[0,1]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Substitute </a:t>
                </a:r>
                <a:r>
                  <a:rPr lang="en-US" dirty="0"/>
                  <a:t>r</a:t>
                </a:r>
                <a:r>
                  <a:rPr lang="en-US" dirty="0" smtClean="0"/>
                  <a:t>ay equation into patch equation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+</m:t>
                    </m:r>
                    <m:r>
                      <a:rPr lang="en-US" sz="1400" b="0" i="1" smtClean="0">
                        <a:latin typeface="Cambria Math"/>
                      </a:rPr>
                      <m:t>𝑡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00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+</m:t>
                        </m:r>
                        <m:r>
                          <a:rPr lang="en-US" sz="1400" i="1">
                            <a:latin typeface="Cambria Math"/>
                          </a:rPr>
                          <m:t>𝑡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+</m:t>
                        </m:r>
                        <m:r>
                          <a:rPr lang="en-US" sz="1400" i="1">
                            <a:latin typeface="Cambria Math"/>
                          </a:rPr>
                          <m:t>𝑡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+</m:t>
                        </m:r>
                        <m:r>
                          <a:rPr lang="en-US" sz="1400" i="1">
                            <a:latin typeface="Cambria Math"/>
                          </a:rPr>
                          <m:t>𝑡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+</m:t>
                        </m:r>
                        <m:r>
                          <a:rPr lang="en-US" sz="1400" i="1">
                            <a:latin typeface="Cambria Math"/>
                          </a:rPr>
                          <m:t>𝑡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 smtClean="0"/>
              </a:p>
              <a:p>
                <a:r>
                  <a:rPr lang="en-US" dirty="0" smtClean="0"/>
                  <a:t>Solve for 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=0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Solve like sphere intersection</a:t>
                </a:r>
              </a:p>
              <a:p>
                <a:pPr lvl="1"/>
                <a:r>
                  <a:rPr lang="en-US" dirty="0" smtClean="0"/>
                  <a:t>Make sure to stay inside of patch bounds</a:t>
                </a:r>
              </a:p>
              <a:p>
                <a:pPr lvl="1"/>
                <a:r>
                  <a:rPr lang="en-US" dirty="0" smtClean="0"/>
                  <a:t>Ray can have 0, 1, or 2 intersection points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8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Maximum </a:t>
            </a:r>
            <a:r>
              <a:rPr lang="en-US" dirty="0" err="1" smtClean="0"/>
              <a:t>Mipmap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Green channel used to indicate number of steps before surface intersection</a:t>
            </a:r>
          </a:p>
          <a:p>
            <a:r>
              <a:rPr lang="en-US" dirty="0" smtClean="0"/>
              <a:t>Blue channel indicates height of terrain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4" y="381000"/>
            <a:ext cx="7415212" cy="4943475"/>
          </a:xfrm>
        </p:spPr>
      </p:pic>
    </p:spTree>
    <p:extLst>
      <p:ext uri="{BB962C8B-B14F-4D97-AF65-F5344CB8AC3E}">
        <p14:creationId xmlns:p14="http://schemas.microsoft.com/office/powerpoint/2010/main" val="1282847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226" y="-2990850"/>
            <a:ext cx="9696450" cy="96964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Bilinear Patch Intersection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Color represents intersection position</a:t>
            </a:r>
          </a:p>
          <a:p>
            <a:r>
              <a:rPr lang="en-US" dirty="0" smtClean="0"/>
              <a:t>Shading based on patch </a:t>
            </a:r>
            <a:r>
              <a:rPr lang="en-US" dirty="0" err="1" smtClean="0"/>
              <a:t>normals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4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Schafhitzel</a:t>
            </a:r>
            <a:r>
              <a:rPr lang="en-US" dirty="0"/>
              <a:t>, Tobias, Martin Falk, and Thomas </a:t>
            </a:r>
            <a:r>
              <a:rPr lang="en-US" dirty="0" err="1"/>
              <a:t>Ertl</a:t>
            </a:r>
            <a:r>
              <a:rPr lang="en-US" dirty="0"/>
              <a:t>. "Real-time rendering of planets with atmospheres." (2007).</a:t>
            </a:r>
            <a:endParaRPr lang="en-US" dirty="0" smtClean="0"/>
          </a:p>
          <a:p>
            <a:r>
              <a:rPr lang="en-US" dirty="0"/>
              <a:t>O’Neil, Sean. "Accurate atmospheric scattering." GPU Gems 2 (2005): 253-268</a:t>
            </a:r>
            <a:r>
              <a:rPr lang="en-US" dirty="0" smtClean="0"/>
              <a:t>.</a:t>
            </a:r>
          </a:p>
          <a:p>
            <a:r>
              <a:rPr lang="en-US" dirty="0"/>
              <a:t>Dick, Christian, Jens </a:t>
            </a:r>
            <a:r>
              <a:rPr lang="en-US" dirty="0" err="1"/>
              <a:t>Krüger</a:t>
            </a:r>
            <a:r>
              <a:rPr lang="en-US" dirty="0"/>
              <a:t>, and </a:t>
            </a:r>
            <a:r>
              <a:rPr lang="en-US" dirty="0" err="1"/>
              <a:t>Rüdiger</a:t>
            </a:r>
            <a:r>
              <a:rPr lang="en-US" dirty="0"/>
              <a:t> </a:t>
            </a:r>
            <a:r>
              <a:rPr lang="en-US" dirty="0" err="1"/>
              <a:t>Westermann</a:t>
            </a:r>
            <a:r>
              <a:rPr lang="en-US" dirty="0"/>
              <a:t>. "GPU ray-casting for scalable terrain rendering." </a:t>
            </a:r>
            <a:r>
              <a:rPr lang="en-US" i="1" dirty="0"/>
              <a:t>Proceedings of EUROGRAPHICS</a:t>
            </a:r>
            <a:r>
              <a:rPr lang="en-US" dirty="0"/>
              <a:t>. Vol. 50. 2009.</a:t>
            </a:r>
          </a:p>
          <a:p>
            <a:r>
              <a:rPr lang="en-US" dirty="0" err="1"/>
              <a:t>Tevs</a:t>
            </a:r>
            <a:r>
              <a:rPr lang="en-US" dirty="0"/>
              <a:t>, Art, Ivo </a:t>
            </a:r>
            <a:r>
              <a:rPr lang="en-US" dirty="0" err="1"/>
              <a:t>Ihrke</a:t>
            </a:r>
            <a:r>
              <a:rPr lang="en-US" dirty="0"/>
              <a:t>, and Hans-Peter Seidel. "Maximum </a:t>
            </a:r>
            <a:r>
              <a:rPr lang="en-US" dirty="0" err="1"/>
              <a:t>mipmaps</a:t>
            </a:r>
            <a:r>
              <a:rPr lang="en-US" dirty="0"/>
              <a:t> for fast, accurate, and scalable dynamic height field rendering." Proceedings of the 2008 symposium on Interactive 3D graphics and games. ACM, 2008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http://modis.gsfc.nasa.gov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- MODIS Texture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0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need for payload agnostic simulation of real-time data</a:t>
            </a:r>
          </a:p>
          <a:p>
            <a:r>
              <a:rPr lang="en-US" dirty="0" smtClean="0"/>
              <a:t>Introduce more dynamic scene elements to allow greater flexibility for algorithm developers</a:t>
            </a:r>
          </a:p>
          <a:p>
            <a:pPr lvl="1"/>
            <a:r>
              <a:rPr lang="en-US" dirty="0" smtClean="0"/>
              <a:t>Current test data has static backgrounds and little to no bad pixels</a:t>
            </a:r>
          </a:p>
          <a:p>
            <a:pPr lvl="1"/>
            <a:r>
              <a:rPr lang="en-US" dirty="0" smtClean="0"/>
              <a:t>Would allow developers to test on realistic scenes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Faster development cycles and fewer bugs in software</a:t>
            </a:r>
          </a:p>
          <a:p>
            <a:pPr lvl="1"/>
            <a:r>
              <a:rPr lang="en-US" dirty="0" smtClean="0"/>
              <a:t>Dynamically produce realistic scenes to provide developers with a larger library of test scenarios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Flow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16155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30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Rays form a one-to-one correspondence with Pixels in the simulated </a:t>
            </a:r>
            <a:r>
              <a:rPr lang="en-US" dirty="0" smtClean="0"/>
              <a:t>focal plane</a:t>
            </a:r>
            <a:endParaRPr lang="en-US" dirty="0" smtClean="0"/>
          </a:p>
          <a:p>
            <a:pPr lvl="1"/>
            <a:r>
              <a:rPr lang="en-US" dirty="0" smtClean="0"/>
              <a:t>Each Ray originates at the center of an idealized camera </a:t>
            </a:r>
            <a:r>
              <a:rPr lang="en-US" dirty="0" smtClean="0"/>
              <a:t>located </a:t>
            </a:r>
            <a:r>
              <a:rPr lang="en-US" dirty="0" smtClean="0"/>
              <a:t>at some position in space and extends through an imaginary </a:t>
            </a:r>
            <a:r>
              <a:rPr lang="en-US" dirty="0" smtClean="0"/>
              <a:t>focal plane </a:t>
            </a:r>
            <a:r>
              <a:rPr lang="en-US" dirty="0" smtClean="0"/>
              <a:t>located </a:t>
            </a:r>
            <a:r>
              <a:rPr lang="en-US" dirty="0" smtClean="0"/>
              <a:t>some distance in front of </a:t>
            </a:r>
            <a:r>
              <a:rPr lang="en-US" dirty="0" smtClean="0"/>
              <a:t>the idealized camera</a:t>
            </a:r>
            <a:endParaRPr lang="en-US" dirty="0" smtClean="0"/>
          </a:p>
          <a:p>
            <a:pPr lvl="1"/>
            <a:r>
              <a:rPr lang="en-US" dirty="0" smtClean="0"/>
              <a:t>For this we need to know:</a:t>
            </a:r>
          </a:p>
          <a:p>
            <a:pPr lvl="2"/>
            <a:r>
              <a:rPr lang="en-US" dirty="0" smtClean="0"/>
              <a:t>Position of the camera</a:t>
            </a:r>
          </a:p>
          <a:p>
            <a:pPr lvl="2"/>
            <a:r>
              <a:rPr lang="en-US" dirty="0" smtClean="0"/>
              <a:t>Rotation of the camera (to determine where it is looking)</a:t>
            </a:r>
          </a:p>
          <a:p>
            <a:pPr lvl="2"/>
            <a:r>
              <a:rPr lang="en-US" dirty="0" smtClean="0"/>
              <a:t>Resolution of the </a:t>
            </a:r>
            <a:r>
              <a:rPr lang="en-US" dirty="0" smtClean="0"/>
              <a:t>focal plane</a:t>
            </a:r>
            <a:r>
              <a:rPr lang="en-US" dirty="0" smtClean="0"/>
              <a:t> </a:t>
            </a:r>
            <a:r>
              <a:rPr lang="en-US" dirty="0" smtClean="0"/>
              <a:t>(number of pixels wide/tall)</a:t>
            </a:r>
          </a:p>
          <a:p>
            <a:pPr lvl="2"/>
            <a:r>
              <a:rPr lang="en-US" dirty="0" smtClean="0"/>
              <a:t>Field of view of the camera</a:t>
            </a:r>
          </a:p>
          <a:p>
            <a:endParaRPr lang="en-US" dirty="0" smtClean="0"/>
          </a:p>
        </p:txBody>
      </p:sp>
      <p:sp>
        <p:nvSpPr>
          <p:cNvPr id="5" name="Photo"/>
          <p:cNvSpPr>
            <a:spLocks noEditPoints="1" noChangeArrowheads="1"/>
          </p:cNvSpPr>
          <p:nvPr/>
        </p:nvSpPr>
        <p:spPr bwMode="auto">
          <a:xfrm>
            <a:off x="591258" y="5386515"/>
            <a:ext cx="686857" cy="516950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 descr="C:\Users\wjboone\AppData\Local\Microsoft\Windows\Temporary Internet Files\Content.IE5\YVHY14DC\MC9102163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41" y="4711309"/>
            <a:ext cx="1580976" cy="15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934686" y="5186661"/>
            <a:ext cx="5888053" cy="458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34686" y="5644990"/>
            <a:ext cx="5938157" cy="258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123" idx="1"/>
          </p:cNvCxnSpPr>
          <p:nvPr/>
        </p:nvCxnSpPr>
        <p:spPr>
          <a:xfrm flipV="1">
            <a:off x="934686" y="5501797"/>
            <a:ext cx="5781755" cy="143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75999" y="5415825"/>
            <a:ext cx="0" cy="487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5272" y="592295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Focal Point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4001" y="5913209"/>
            <a:ext cx="124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Focal plane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81453" y="5369401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Rays</a:t>
            </a:r>
            <a:endParaRPr lang="en-US" dirty="0"/>
          </a:p>
        </p:txBody>
      </p:sp>
      <p:sp>
        <p:nvSpPr>
          <p:cNvPr id="21" name="Arc 20"/>
          <p:cNvSpPr/>
          <p:nvPr/>
        </p:nvSpPr>
        <p:spPr>
          <a:xfrm>
            <a:off x="4646270" y="4334892"/>
            <a:ext cx="1386995" cy="2373738"/>
          </a:xfrm>
          <a:prstGeom prst="arc">
            <a:avLst>
              <a:gd name="adj1" fmla="val 19343647"/>
              <a:gd name="adj2" fmla="val 23172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94146" y="6060275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of View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48415" y="629182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camera is not perfect and will move from frame to frame</a:t>
            </a:r>
          </a:p>
          <a:p>
            <a:r>
              <a:rPr lang="en-US" dirty="0" smtClean="0"/>
              <a:t>Represented as a rotation from true pointing direction</a:t>
            </a:r>
          </a:p>
          <a:p>
            <a:pPr lvl="1"/>
            <a:r>
              <a:rPr lang="en-US" dirty="0" smtClean="0"/>
              <a:t>Euler angles (Roll, Pitch, Yaw)</a:t>
            </a:r>
          </a:p>
          <a:p>
            <a:pPr lvl="1"/>
            <a:r>
              <a:rPr lang="en-US" dirty="0" smtClean="0"/>
              <a:t>Very small</a:t>
            </a:r>
          </a:p>
          <a:p>
            <a:pPr lvl="1"/>
            <a:r>
              <a:rPr lang="en-US" dirty="0" smtClean="0"/>
              <a:t>Random values sampled from N-D Gaussian distribution</a:t>
            </a:r>
          </a:p>
          <a:p>
            <a:pPr lvl="1"/>
            <a:r>
              <a:rPr lang="en-US" dirty="0" smtClean="0"/>
              <a:t>Over time the look angle will walk off from where it should be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Photo"/>
          <p:cNvSpPr>
            <a:spLocks noEditPoints="1" noChangeArrowheads="1"/>
          </p:cNvSpPr>
          <p:nvPr/>
        </p:nvSpPr>
        <p:spPr bwMode="auto">
          <a:xfrm>
            <a:off x="3664203" y="4741969"/>
            <a:ext cx="686857" cy="516950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ircular Arrow 7"/>
          <p:cNvSpPr/>
          <p:nvPr/>
        </p:nvSpPr>
        <p:spPr>
          <a:xfrm rot="18498938">
            <a:off x="3061915" y="4070468"/>
            <a:ext cx="1891430" cy="1859949"/>
          </a:xfrm>
          <a:prstGeom prst="circular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5400000" flipV="1">
            <a:off x="3522835" y="5328208"/>
            <a:ext cx="1046392" cy="1227553"/>
          </a:xfrm>
          <a:prstGeom prst="curvedLef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flipV="1">
            <a:off x="4351060" y="4345081"/>
            <a:ext cx="1046392" cy="1252603"/>
          </a:xfrm>
          <a:prstGeom prst="curvedLef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350616">
            <a:off x="2981318" y="421319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24100" y="4889587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5442" y="609584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Intersection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All models use simple spheres as primitives</a:t>
                </a:r>
              </a:p>
              <a:p>
                <a:pPr lvl="1"/>
                <a:r>
                  <a:rPr lang="en-US" dirty="0" smtClean="0"/>
                  <a:t>Straight-forward intersection routine</a:t>
                </a:r>
              </a:p>
              <a:p>
                <a:pPr lvl="1"/>
                <a:r>
                  <a:rPr lang="en-US" dirty="0" smtClean="0"/>
                  <a:t>Use formula for sphere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 </a:t>
                </a:r>
                <a:br>
                  <a:rPr lang="en-US" dirty="0" smtClean="0"/>
                </a:br>
                <a:r>
                  <a:rPr lang="en-US" dirty="0" smtClean="0"/>
                  <a:t>and ray 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) to derive an intersection point</a:t>
                </a:r>
              </a:p>
              <a:p>
                <a:pPr lvl="1"/>
                <a:r>
                  <a:rPr lang="en-US" dirty="0" smtClean="0"/>
                  <a:t>Boils down to a familiar quadratic equation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𝐵𝑡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Helps with computational complexity</a:t>
                </a:r>
              </a:p>
              <a:p>
                <a:pPr lvl="1"/>
                <a:r>
                  <a:rPr lang="en-US" dirty="0" smtClean="0"/>
                  <a:t>Code reuse</a:t>
                </a:r>
              </a:p>
              <a:p>
                <a:pPr lvl="1"/>
                <a:r>
                  <a:rPr lang="en-US" dirty="0" smtClean="0"/>
                  <a:t>Easy to manage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6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810CD15F2BD94AA6C937466F21B5CB" ma:contentTypeVersion="0" ma:contentTypeDescription="Create a new document." ma:contentTypeScope="" ma:versionID="6ff9c8278ffecb8a42031a6db19ceb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D0F865-6075-4768-98F1-1FD47A695FED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FE7B0A-0C44-45F6-AD4A-B7B8C830C9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5A41A6-E917-49CA-A4B4-8E3A3BBAC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34962</TotalTime>
  <Words>1161</Words>
  <Application>Microsoft Office PowerPoint</Application>
  <PresentationFormat>On-screen Show (4:3)</PresentationFormat>
  <Paragraphs>250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</vt:lpstr>
      <vt:lpstr>Cambria Math</vt:lpstr>
      <vt:lpstr>Consolas</vt:lpstr>
      <vt:lpstr>Adjacency</vt:lpstr>
      <vt:lpstr>Realistically Bad Data</vt:lpstr>
      <vt:lpstr>About Me</vt:lpstr>
      <vt:lpstr>My History with CIS 565</vt:lpstr>
      <vt:lpstr>Globe Rendering</vt:lpstr>
      <vt:lpstr>Motivation</vt:lpstr>
      <vt:lpstr>Processing Flow</vt:lpstr>
      <vt:lpstr>Generate Rays</vt:lpstr>
      <vt:lpstr>Sensor Jitter</vt:lpstr>
      <vt:lpstr>Ray Intersection </vt:lpstr>
      <vt:lpstr>Earth Model (Simple)</vt:lpstr>
      <vt:lpstr>Earth Model (Complex)</vt:lpstr>
      <vt:lpstr>Intensity calculation</vt:lpstr>
      <vt:lpstr>Terrain</vt:lpstr>
      <vt:lpstr>Clouds</vt:lpstr>
      <vt:lpstr>Atmosphere I</vt:lpstr>
      <vt:lpstr>Atmosphere II</vt:lpstr>
      <vt:lpstr>Atmosphere III</vt:lpstr>
      <vt:lpstr>Scattering Results</vt:lpstr>
      <vt:lpstr>Intensity Calculation (Noise)</vt:lpstr>
      <vt:lpstr>Shot Noise</vt:lpstr>
      <vt:lpstr>Shot Noise</vt:lpstr>
      <vt:lpstr>Shot Noise</vt:lpstr>
      <vt:lpstr>Shot Noise</vt:lpstr>
      <vt:lpstr>Popcorn Noise</vt:lpstr>
      <vt:lpstr>Popcorn Noise</vt:lpstr>
      <vt:lpstr>Popcorn Noise</vt:lpstr>
      <vt:lpstr>Fixed Pattern Noise</vt:lpstr>
      <vt:lpstr>Fixed Pattern Noise</vt:lpstr>
      <vt:lpstr>All Together</vt:lpstr>
      <vt:lpstr>Terrain Rendering</vt:lpstr>
      <vt:lpstr>Overview</vt:lpstr>
      <vt:lpstr>Algorithm</vt:lpstr>
      <vt:lpstr>Maximum Mipmap (2D)</vt:lpstr>
      <vt:lpstr>Maximum Mipmap (2D)</vt:lpstr>
      <vt:lpstr>Maximum Mipmap (2D)</vt:lpstr>
      <vt:lpstr>Maximum Mipmap (2D)</vt:lpstr>
      <vt:lpstr>Maximum Mipmap (2D)</vt:lpstr>
      <vt:lpstr>Maximum Mipmap (2D)</vt:lpstr>
      <vt:lpstr>Maximum Mipmap (2D)</vt:lpstr>
      <vt:lpstr>Maximum Mipmap (2D)</vt:lpstr>
      <vt:lpstr>Maximum Mipmap (2D)</vt:lpstr>
      <vt:lpstr>Bilinear Patch Intersection</vt:lpstr>
      <vt:lpstr>Results – Maximum Mipmap</vt:lpstr>
      <vt:lpstr>Results – Bilinear Patch Intersection</vt:lpstr>
      <vt:lpstr>Questions?</vt:lpstr>
      <vt:lpstr>References</vt:lpstr>
    </vt:vector>
  </TitlesOfParts>
  <Company>Sandia National Labs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Boone, William Joseph</cp:lastModifiedBy>
  <cp:revision>220</cp:revision>
  <dcterms:created xsi:type="dcterms:W3CDTF">2011-10-03T16:15:05Z</dcterms:created>
  <dcterms:modified xsi:type="dcterms:W3CDTF">2014-09-11T22:18:04Z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0x010100A3810CD15F2BD94AA6C937466F21B5CB</vt:lpwstr>
  </property>
</Properties>
</file>