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82"/>
  </p:notesMasterIdLst>
  <p:handoutMasterIdLst>
    <p:handoutMasterId r:id="rId83"/>
  </p:handoutMasterIdLst>
  <p:sldIdLst>
    <p:sldId id="420" r:id="rId2"/>
    <p:sldId id="394" r:id="rId3"/>
    <p:sldId id="395" r:id="rId4"/>
    <p:sldId id="400" r:id="rId5"/>
    <p:sldId id="331" r:id="rId6"/>
    <p:sldId id="332" r:id="rId7"/>
    <p:sldId id="330" r:id="rId8"/>
    <p:sldId id="333" r:id="rId9"/>
    <p:sldId id="334" r:id="rId10"/>
    <p:sldId id="335" r:id="rId11"/>
    <p:sldId id="337" r:id="rId12"/>
    <p:sldId id="339" r:id="rId13"/>
    <p:sldId id="340" r:id="rId14"/>
    <p:sldId id="341" r:id="rId15"/>
    <p:sldId id="338" r:id="rId16"/>
    <p:sldId id="342" r:id="rId17"/>
    <p:sldId id="343" r:id="rId18"/>
    <p:sldId id="345" r:id="rId19"/>
    <p:sldId id="346" r:id="rId20"/>
    <p:sldId id="349" r:id="rId21"/>
    <p:sldId id="348" r:id="rId22"/>
    <p:sldId id="350" r:id="rId23"/>
    <p:sldId id="366" r:id="rId24"/>
    <p:sldId id="367" r:id="rId25"/>
    <p:sldId id="352" r:id="rId26"/>
    <p:sldId id="353" r:id="rId27"/>
    <p:sldId id="355" r:id="rId28"/>
    <p:sldId id="356" r:id="rId29"/>
    <p:sldId id="357" r:id="rId30"/>
    <p:sldId id="358" r:id="rId31"/>
    <p:sldId id="359" r:id="rId32"/>
    <p:sldId id="360" r:id="rId33"/>
    <p:sldId id="361" r:id="rId34"/>
    <p:sldId id="362" r:id="rId35"/>
    <p:sldId id="363" r:id="rId36"/>
    <p:sldId id="364" r:id="rId37"/>
    <p:sldId id="365" r:id="rId38"/>
    <p:sldId id="368" r:id="rId39"/>
    <p:sldId id="369" r:id="rId40"/>
    <p:sldId id="370" r:id="rId41"/>
    <p:sldId id="402" r:id="rId42"/>
    <p:sldId id="371" r:id="rId43"/>
    <p:sldId id="381" r:id="rId44"/>
    <p:sldId id="373" r:id="rId45"/>
    <p:sldId id="374" r:id="rId46"/>
    <p:sldId id="378" r:id="rId47"/>
    <p:sldId id="375" r:id="rId48"/>
    <p:sldId id="376" r:id="rId49"/>
    <p:sldId id="390" r:id="rId50"/>
    <p:sldId id="379" r:id="rId51"/>
    <p:sldId id="385" r:id="rId52"/>
    <p:sldId id="386" r:id="rId53"/>
    <p:sldId id="387" r:id="rId54"/>
    <p:sldId id="382" r:id="rId55"/>
    <p:sldId id="383" r:id="rId56"/>
    <p:sldId id="384" r:id="rId57"/>
    <p:sldId id="391" r:id="rId58"/>
    <p:sldId id="392" r:id="rId59"/>
    <p:sldId id="393" r:id="rId60"/>
    <p:sldId id="284" r:id="rId61"/>
    <p:sldId id="259" r:id="rId62"/>
    <p:sldId id="296" r:id="rId63"/>
    <p:sldId id="411" r:id="rId64"/>
    <p:sldId id="315" r:id="rId65"/>
    <p:sldId id="316" r:id="rId66"/>
    <p:sldId id="412" r:id="rId67"/>
    <p:sldId id="413" r:id="rId68"/>
    <p:sldId id="414" r:id="rId69"/>
    <p:sldId id="415" r:id="rId70"/>
    <p:sldId id="416" r:id="rId71"/>
    <p:sldId id="419" r:id="rId72"/>
    <p:sldId id="417" r:id="rId73"/>
    <p:sldId id="307" r:id="rId74"/>
    <p:sldId id="418" r:id="rId75"/>
    <p:sldId id="314" r:id="rId76"/>
    <p:sldId id="309" r:id="rId77"/>
    <p:sldId id="262" r:id="rId78"/>
    <p:sldId id="263" r:id="rId79"/>
    <p:sldId id="260" r:id="rId80"/>
    <p:sldId id="319" r:id="rId81"/>
  </p:sldIdLst>
  <p:sldSz cx="9144000" cy="6858000" type="screen4x3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FF6600"/>
    <a:srgbClr val="A6A6A6"/>
    <a:srgbClr val="FFFF66"/>
    <a:srgbClr val="CC3300"/>
    <a:srgbClr val="FF9933"/>
    <a:srgbClr val="CC0099"/>
    <a:srgbClr val="FF33CC"/>
    <a:srgbClr val="66FF33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041" autoAdjust="0"/>
  </p:normalViewPr>
  <p:slideViewPr>
    <p:cSldViewPr>
      <p:cViewPr varScale="1">
        <p:scale>
          <a:sx n="130" d="100"/>
          <a:sy n="130" d="100"/>
        </p:scale>
        <p:origin x="269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/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/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fld id="{5DA32154-D5D3-49CA-8919-ED1817062E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03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/>
            </a:lvl1pPr>
          </a:lstStyle>
          <a:p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endParaRPr lang="en-US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8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/>
            </a:lvl1pPr>
          </a:lstStyle>
          <a:p>
            <a:endParaRPr lang="en-US"/>
          </a:p>
        </p:txBody>
      </p:sp>
      <p:sp>
        <p:nvSpPr>
          <p:cNvPr id="88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fld id="{077CF80A-7368-494B-B045-ED5395A94C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5011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F9C4CAF-98CE-4B4B-B10E-3F0FC7A6A02A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9187" cy="2743200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895351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what coordinate system do you move the vertex?  Model coordinates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 [0.0, 1.0] the right displacement range?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Scale and bias sin() from -1.0 to 1.0.</a:t>
            </a:r>
          </a:p>
          <a:p>
            <a:endParaRPr lang="en-US" dirty="0" smtClean="0"/>
          </a:p>
          <a:p>
            <a:r>
              <a:rPr lang="en-US" dirty="0" smtClean="0"/>
              <a:t>Amplitude may not be enough or too much.  Same</a:t>
            </a:r>
            <a:r>
              <a:rPr lang="en-US" baseline="0" dirty="0" smtClean="0"/>
              <a:t> for frequency.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Only </a:t>
            </a:r>
            <a:r>
              <a:rPr lang="en-US" dirty="0" err="1" smtClean="0"/>
              <a:t>position.y</a:t>
            </a:r>
            <a:r>
              <a:rPr lang="en-US" dirty="0" smtClean="0"/>
              <a:t> varies per-vertex.  </a:t>
            </a:r>
            <a:r>
              <a:rPr lang="en-US" dirty="0" err="1" smtClean="0"/>
              <a:t>u_scaleFactor</a:t>
            </a:r>
            <a:r>
              <a:rPr lang="en-US" baseline="0" dirty="0" smtClean="0"/>
              <a:t> * 0.5 can be pre-computed.  </a:t>
            </a:r>
            <a:r>
              <a:rPr lang="en-US" baseline="0" dirty="0" err="1" smtClean="0"/>
              <a:t>u_frequency</a:t>
            </a:r>
            <a:r>
              <a:rPr lang="en-US" baseline="0" dirty="0" smtClean="0"/>
              <a:t> * </a:t>
            </a:r>
            <a:r>
              <a:rPr lang="en-US" baseline="0" dirty="0" err="1" smtClean="0"/>
              <a:t>u_time</a:t>
            </a:r>
            <a:r>
              <a:rPr lang="en-US" baseline="0" dirty="0" smtClean="0"/>
              <a:t> can be pre-computed.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Perhaps vertices are processed one at a time.  Primitive assembly needs to buffer them to form primitives after all vertices for a primitive have been processed</a:t>
            </a:r>
          </a:p>
          <a:p>
            <a:endParaRPr lang="en-US" dirty="0" smtClean="0"/>
          </a:p>
          <a:p>
            <a:r>
              <a:rPr lang="en-US" dirty="0" smtClean="0"/>
              <a:t>Also called triangle setup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Perhaps vertices are processed in parallel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4137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the z</a:t>
            </a:r>
            <a:r>
              <a:rPr lang="en-US" baseline="0" dirty="0" smtClean="0"/>
              <a:t> component of window coordinates used for?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Clipping may happen sooner in the pipeline, but GL 4.2 shows it as happening after the viewport transform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Rasterization can be done</a:t>
            </a:r>
            <a:r>
              <a:rPr lang="en-US" baseline="0" dirty="0" smtClean="0"/>
              <a:t> with a </a:t>
            </a:r>
            <a:r>
              <a:rPr lang="en-US" baseline="0" dirty="0" err="1" smtClean="0"/>
              <a:t>scanline</a:t>
            </a:r>
            <a:r>
              <a:rPr lang="en-US" baseline="0" dirty="0" smtClean="0"/>
              <a:t> algorithm, recursive flood fill, or hierarchically.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Attributes are interpolated across the primitive (unless explicitly told otherwise).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There are usually many more fragments than triangles creating an irregular workload.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Fragment input:  (</a:t>
            </a:r>
            <a:r>
              <a:rPr lang="en-US" dirty="0" err="1" smtClean="0"/>
              <a:t>x_window</a:t>
            </a:r>
            <a:r>
              <a:rPr lang="en-US" dirty="0" smtClean="0"/>
              <a:t>, </a:t>
            </a:r>
            <a:r>
              <a:rPr lang="en-US" dirty="0" err="1" smtClean="0"/>
              <a:t>y_window</a:t>
            </a:r>
            <a:r>
              <a:rPr lang="en-US" dirty="0" smtClean="0"/>
              <a:t>, </a:t>
            </a:r>
            <a:r>
              <a:rPr lang="en-US" dirty="0" err="1" smtClean="0"/>
              <a:t>z_window</a:t>
            </a:r>
            <a:r>
              <a:rPr lang="en-US" baseline="0" dirty="0" smtClean="0"/>
              <a:t> a.k.a. depth) and interpolated </a:t>
            </a:r>
            <a:r>
              <a:rPr lang="en-US" baseline="0" dirty="0" err="1" smtClean="0"/>
              <a:t>varyings</a:t>
            </a:r>
            <a:r>
              <a:rPr lang="en-US" baseline="0" dirty="0" smtClean="0"/>
              <a:t> (attributes) from rasterization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Useful uniforms: lights, time, etc.</a:t>
            </a:r>
          </a:p>
          <a:p>
            <a:endParaRPr lang="en-US" baseline="0" dirty="0" smtClean="0"/>
          </a:p>
          <a:p>
            <a:r>
              <a:rPr lang="en-US" baseline="0" dirty="0" smtClean="0"/>
              <a:t>Useful textures:  diffuse map, bump map, specular, map, etc.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Diffuse light scatters in all directions; rough</a:t>
            </a:r>
            <a:r>
              <a:rPr lang="en-US" baseline="0" dirty="0" smtClean="0"/>
              <a:t> surfaces.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 = (V + L)</a:t>
            </a:r>
            <a:r>
              <a:rPr lang="en-US" baseline="0" dirty="0" smtClean="0"/>
              <a:t> / 2.  Constant for all fragments for a directional light source.</a:t>
            </a:r>
          </a:p>
          <a:p>
            <a:endParaRPr lang="en-US" dirty="0" smtClean="0"/>
          </a:p>
          <a:p>
            <a:r>
              <a:rPr lang="en-US" dirty="0" smtClean="0"/>
              <a:t>Specular light is for mirror reflection; shiny and smooth surfaces.  Shininess controls the tightest of the specular bump.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Per-fragment</a:t>
            </a:r>
            <a:r>
              <a:rPr lang="en-US" baseline="0" dirty="0" smtClean="0"/>
              <a:t> lighting on right.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dirty="0" smtClean="0"/>
              <a:t>Each attribute can come from a different buffer.  Multiple attributes can be interleaved in the same buffer.</a:t>
            </a:r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What are </a:t>
            </a:r>
            <a:r>
              <a:rPr lang="en-US" dirty="0" err="1" smtClean="0"/>
              <a:t>binormals</a:t>
            </a:r>
            <a:r>
              <a:rPr lang="en-US" dirty="0" smtClean="0"/>
              <a:t> and </a:t>
            </a:r>
            <a:r>
              <a:rPr lang="en-US" dirty="0" err="1" smtClean="0"/>
              <a:t>bitagents</a:t>
            </a:r>
            <a:r>
              <a:rPr lang="en-US" dirty="0" smtClean="0"/>
              <a:t>?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What</a:t>
            </a:r>
            <a:r>
              <a:rPr lang="en-US" baseline="0" dirty="0" smtClean="0"/>
              <a:t> are they used for?  Bump mapping, normal mapping.  Anything that needs to work in tangent space.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Why do we not need to store all three normal, binormal, and bitagent in the buffer?  Because we can compute one from the other two with a cross product.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Multiple layers of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Scissor out area that affects a light or a post-processing effect, e.g., fixing cracks in screen-space.  Project bounding volume onto near plane.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Multi-pass</a:t>
            </a:r>
            <a:r>
              <a:rPr lang="en-US" baseline="0" dirty="0" smtClean="0"/>
              <a:t> avoid z-fighting (decaling)</a:t>
            </a:r>
          </a:p>
          <a:p>
            <a:r>
              <a:rPr lang="en-US" baseline="0" dirty="0" smtClean="0"/>
              <a:t>Stencil shadow volumes – </a:t>
            </a:r>
            <a:r>
              <a:rPr lang="en-US" baseline="0" dirty="0" err="1" smtClean="0"/>
              <a:t>inc</a:t>
            </a:r>
            <a:r>
              <a:rPr lang="en-US" baseline="0" dirty="0" smtClean="0"/>
              <a:t> on entrance, </a:t>
            </a:r>
            <a:r>
              <a:rPr lang="en-US" baseline="0" dirty="0" err="1" smtClean="0"/>
              <a:t>dec</a:t>
            </a:r>
            <a:r>
              <a:rPr lang="en-US" baseline="0" dirty="0" smtClean="0"/>
              <a:t> on exit.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Memory densities went up.  Cost went down.  Z-buffer is efficient to implement in hardware.  Has lots of optimizations.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Alpha Blending requires sorting back to front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Wolf</a:t>
            </a:r>
            <a:r>
              <a:rPr lang="en-US" baseline="0" dirty="0" smtClean="0"/>
              <a:t> 3D – 2.5D.  No ceiling and floor height changes (or textures).  No rolling walls.  No lighting.  Enemies always face viewer.  Ray casting.  Pre-computed texture coordinates.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Doom – Based on BSP tree (Bruce Naylor).  Texture mapped all surfaces.  Lighting.  Varying floor altitudes.  Rolling walls.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74669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Voodoo was started by SGI alums in 1994.  IP</a:t>
            </a:r>
            <a:r>
              <a:rPr lang="en-US" baseline="0" dirty="0" smtClean="0"/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acquired by </a:t>
            </a:r>
            <a:r>
              <a:rPr lang="en-US" dirty="0" smtClean="0"/>
              <a:t>NVIDIA in 2002.</a:t>
            </a:r>
          </a:p>
          <a:p>
            <a:endParaRPr lang="en-US" dirty="0" smtClean="0"/>
          </a:p>
          <a:p>
            <a:r>
              <a:rPr lang="en-US" dirty="0" smtClean="0"/>
              <a:t>Could only read from one texture</a:t>
            </a:r>
          </a:p>
          <a:p>
            <a:endParaRPr lang="en-US" dirty="0" smtClean="0"/>
          </a:p>
          <a:p>
            <a:r>
              <a:rPr lang="en-US" dirty="0" smtClean="0"/>
              <a:t>Required separate VGA card for 2D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37821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Release Dec, 1996 (Japan).  Same era as Voodoo</a:t>
            </a:r>
          </a:p>
          <a:p>
            <a:endParaRPr lang="en-US" dirty="0" smtClean="0"/>
          </a:p>
          <a:p>
            <a:r>
              <a:rPr lang="en-US" dirty="0" smtClean="0"/>
              <a:t>Used SGI chip.  Even though the vertex load is low, it is done in hardware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4765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all games use hardware T&amp;L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37821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Fragment shader was sort-of</a:t>
            </a:r>
            <a:r>
              <a:rPr lang="en-US" baseline="0" dirty="0" smtClean="0"/>
              <a:t> programmable with register combiners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378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dirty="0" smtClean="0"/>
              <a:t>Lots more on buffer</a:t>
            </a:r>
            <a:r>
              <a:rPr lang="en-US" baseline="0" dirty="0" smtClean="0"/>
              <a:t> organization after spring break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37821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37821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Application only renders a single quad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Pixel shader calculates intersection between view ray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and bounding box, discards pixels outside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Marches along ray between far and near intersection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points, accumulating color and opacity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Looks up in 3D texture, or evaluates procedural function at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each sample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Compiles to REP/ENDREP loop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Allows us to exceed the 512 instruction PS2.0 limit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All blending is done at fp32 precision in the shader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100 steps is interactive on 6800 Ultra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37821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37821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84315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378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4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60" name="Group 2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9938" name="Rectangle 2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9942" name="Rectangle 6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39958" name="Group 22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39943" name="Rectangle 7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9944" name="Rectangle 8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9945" name="Rectangle 9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9946" name="Rectangle 10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9947" name="Rectangle 11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9948" name="Rectangle 12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9949" name="Rectangle 13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9950" name="Rectangle 14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9951" name="Rectangle 15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9952" name="Rectangle 16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39939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51C2117-5E01-4D5F-851D-FBBFF199E93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9953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9954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EE17D74-E82D-4944-8D32-A57669F312E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21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7285A2-8232-4F13-BC2A-58A29B510B1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1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48D3C82-491F-4F02-A89C-B40ED79CC88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604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72C570-AD5C-43F6-B650-9A25EFDF729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872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755EB3-214F-41CB-8AC1-28C1B3C77FB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40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8FE5B2-0E7A-4F03-A0A4-74DF57191F7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088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1FD4BFB-3211-4503-92AD-E45A8DAC040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57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E5AA19-44CB-445D-9F06-B8698D97E25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77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465DB09-0BB3-4C6A-BE9D-8B5ED54745A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023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F904275-1EF4-4F06-A43A-5591606EEC3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269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4A7E55A4-E05A-4446-958F-1C32F51CFE4E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38947" name="Group 35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3891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891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891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3892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3892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3892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3892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892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3892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3892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89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892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sdn.microsoft.com/en-us/library/windows/desktop/bb206365(v=vs.85).aspx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altimerendering.com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altimerendering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http.developer.nvidia.com/CgTutorial/cg_tutorial_chapter06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://http.developer.nvidia.com/CgTutorial/cg_tutorial_chapter06.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http.developer.nvidia.com/CgTutorial/cg_tutorial_chapter06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http.developer.nvidia.com/CgTutorial/cg_tutorial_chapter06.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http.developer.nvidia.com/CgTutorial/cg_tutorial_chapter06.htm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http.developer.nvidia.com/CgTutorial/cg_tutorial_chapter06.htm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developer.nvidia.com/content/vertex-texture-fetch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http://developer.amd.com/archive/gpu/rendermonkey/pages/default.aspx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ealtimerendering.com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ealtimerendering.com/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http.developer.nvidia.com/CgTutorial/cg_tutorial_chapter05.html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http.developer.nvidia.com/CgTutorial/cg_tutorial_chapter05.html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http.developer.nvidia.com/CgTutorial/cg_tutorial_chapter05.html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http.developer.nvidia.com/CgTutorial/cg_tutorial_chapter05.html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ealtimerendering.com/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rtualglobebook.com/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http.developer.nvidia.com/GPUGems3/gpugems3_ch14.html" TargetMode="Externa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developer.amd.com/archive/gpu/rendermonkey/pages/default.aspx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afs/cs.cmu.edu/academic/class/15869-f11/www/lectures/01_intro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rtualglobebook.com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rtualglobebook.com/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http.developer.nvidia.com/GPUGems/gpugems_ch06.html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afs/cs.cmu.edu/academic/class/15869-f11/www/lectures/01_intro.pdf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virtualglobebook.com/" TargetMode="Externa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09.idav.ucdavis.edu/talks/01-BPS-SIGGRAPH09-mhouston.pdf" TargetMode="Externa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dodgegarage.com/3dfx/v1.htm" TargetMode="Externa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amespot.com/users/my_shoe/" TargetMode="Externa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wii.ign.com/dor/objects/949580/mario-kart-wii/images/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VisionTek_GeForce_256.jpg" TargetMode="Externa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ftp://download.nvidia.com/developer/presentations/2004/GPU_Jackpot/Shader_Model_3.pdf" TargetMode="Externa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ftp://download.nvidia.com/developer/presentations/2004/GPU_Jackpot/Shader_Model_3.pdf" TargetMode="Externa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://developer.amd.com/media/gpu_assets/03_Clever_Shader_Tricks.pdf" TargetMode="Externa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http.developer.nvidia.com/GPUGems2/gpugems2_chapter30.html" TargetMode="Externa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://s08.idav.ucdavis.edu/luebke-nvidia-gpu-architecture.pdf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://s08.idav.ucdavis.edu/luebke-nvidia-gpu-architecture.pdf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://s08.idav.ucdavis.edu/luebke-nvidia-gpu-architecture.pdf" TargetMode="Externa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Graphics Pipeline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Patrick Cozzi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University of Pennsylvania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CIS 565 - Fall 2013</a:t>
            </a:r>
          </a:p>
        </p:txBody>
      </p:sp>
      <p:pic>
        <p:nvPicPr>
          <p:cNvPr id="5" name="Picture 2" descr="Student Projec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-1"/>
            <a:ext cx="6096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59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57600" y="5955268"/>
            <a:ext cx="4307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baseline="-25000" dirty="0" smtClean="0">
                <a:latin typeface="Courier New" pitchFamily="49" charset="0"/>
                <a:cs typeface="Courier New" pitchFamily="49" charset="0"/>
              </a:rPr>
              <a:t>clip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= (M</a:t>
            </a:r>
            <a:r>
              <a:rPr lang="en-US" baseline="-25000" dirty="0" smtClean="0">
                <a:latin typeface="Courier New" pitchFamily="49" charset="0"/>
                <a:cs typeface="Courier New" pitchFamily="49" charset="0"/>
              </a:rPr>
              <a:t>model-view-projection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)(P</a:t>
            </a:r>
            <a:r>
              <a:rPr lang="en-US" baseline="-25000" dirty="0" smtClean="0">
                <a:latin typeface="Courier New" pitchFamily="49" charset="0"/>
                <a:cs typeface="Courier New" pitchFamily="49" charset="0"/>
              </a:rPr>
              <a:t>model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819400" y="1764268"/>
            <a:ext cx="5943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Transform incoming vertex position from </a:t>
            </a:r>
            <a:r>
              <a:rPr lang="en-US" i="1" dirty="0" smtClean="0">
                <a:solidFill>
                  <a:srgbClr val="FFC000"/>
                </a:solidFill>
              </a:rPr>
              <a:t>model</a:t>
            </a:r>
            <a:r>
              <a:rPr lang="en-US" dirty="0" smtClean="0"/>
              <a:t> to </a:t>
            </a:r>
            <a:r>
              <a:rPr lang="en-US" i="1" dirty="0" smtClean="0">
                <a:solidFill>
                  <a:srgbClr val="FFC000"/>
                </a:solidFill>
              </a:rPr>
              <a:t>clip</a:t>
            </a:r>
            <a:r>
              <a:rPr lang="en-US" dirty="0" smtClean="0"/>
              <a:t> coordinates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Perform additional per-vertex computations; modify, add, or remove attributes passed down the pipeline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Formerly called the </a:t>
            </a:r>
            <a:r>
              <a:rPr lang="en-US" i="1" dirty="0" smtClean="0">
                <a:solidFill>
                  <a:srgbClr val="FFC000"/>
                </a:solidFill>
              </a:rPr>
              <a:t>Transform and Lighting</a:t>
            </a:r>
            <a:r>
              <a:rPr lang="en-US" dirty="0" smtClean="0"/>
              <a:t> (T&amp;L) stage.  Why?</a:t>
            </a:r>
          </a:p>
          <a:p>
            <a:pPr marL="285750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354331" y="4497517"/>
            <a:ext cx="164666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44" name="Down Arrow 43"/>
          <p:cNvSpPr/>
          <p:nvPr/>
        </p:nvSpPr>
        <p:spPr bwMode="auto">
          <a:xfrm>
            <a:off x="7062474" y="4243421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Down Arrow 44"/>
          <p:cNvSpPr/>
          <p:nvPr/>
        </p:nvSpPr>
        <p:spPr bwMode="auto">
          <a:xfrm>
            <a:off x="7062474" y="4853021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783968" y="381000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baseline="-25000" dirty="0" smtClean="0">
                <a:latin typeface="Courier New" pitchFamily="49" charset="0"/>
                <a:cs typeface="Courier New" pitchFamily="49" charset="0"/>
              </a:rPr>
              <a:t>model</a:t>
            </a:r>
            <a:endParaRPr lang="en-US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830455" y="5176451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baseline="-25000" dirty="0" smtClean="0">
                <a:latin typeface="Courier New" pitchFamily="49" charset="0"/>
                <a:cs typeface="Courier New" pitchFamily="49" charset="0"/>
              </a:rPr>
              <a:t>clip</a:t>
            </a:r>
            <a:endParaRPr lang="en-US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802403" y="4497517"/>
            <a:ext cx="164666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49" name="Down Arrow 48"/>
          <p:cNvSpPr/>
          <p:nvPr/>
        </p:nvSpPr>
        <p:spPr bwMode="auto">
          <a:xfrm>
            <a:off x="4510546" y="4243421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Down Arrow 49"/>
          <p:cNvSpPr/>
          <p:nvPr/>
        </p:nvSpPr>
        <p:spPr bwMode="auto">
          <a:xfrm>
            <a:off x="4510546" y="4853021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119830" y="381000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latin typeface="Courier New" pitchFamily="49" charset="0"/>
                <a:cs typeface="Courier New" pitchFamily="49" charset="0"/>
              </a:rPr>
              <a:t>vertex</a:t>
            </a:r>
            <a:endParaRPr lang="en-US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499467" y="5176451"/>
            <a:ext cx="2252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latin typeface="Courier New" pitchFamily="49" charset="0"/>
                <a:cs typeface="Courier New" pitchFamily="49" charset="0"/>
              </a:rPr>
              <a:t>modified vertex</a:t>
            </a:r>
            <a:endParaRPr lang="en-US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015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503336" y="5657334"/>
            <a:ext cx="164666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49" name="Down Arrow 48"/>
          <p:cNvSpPr/>
          <p:nvPr/>
        </p:nvSpPr>
        <p:spPr bwMode="auto">
          <a:xfrm>
            <a:off x="4211479" y="5403238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Down Arrow 49"/>
          <p:cNvSpPr/>
          <p:nvPr/>
        </p:nvSpPr>
        <p:spPr bwMode="auto">
          <a:xfrm>
            <a:off x="4211479" y="6012838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820763" y="4969817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latin typeface="Courier New" pitchFamily="49" charset="0"/>
                <a:cs typeface="Courier New" pitchFamily="49" charset="0"/>
              </a:rPr>
              <a:t>vertex</a:t>
            </a:r>
            <a:endParaRPr lang="en-US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200400" y="6336268"/>
            <a:ext cx="2252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latin typeface="Courier New" pitchFamily="49" charset="0"/>
                <a:cs typeface="Courier New" pitchFamily="49" charset="0"/>
              </a:rPr>
              <a:t>modified vertex</a:t>
            </a:r>
            <a:endParaRPr lang="en-US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642580" y="5617035"/>
            <a:ext cx="2390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latin typeface="Courier New" pitchFamily="49" charset="0"/>
                <a:cs typeface="Courier New" pitchFamily="49" charset="0"/>
              </a:rPr>
              <a:t>uniforms, e.g., </a:t>
            </a:r>
          </a:p>
          <a:p>
            <a:pPr algn="r"/>
            <a:r>
              <a:rPr lang="en-US" dirty="0" smtClean="0">
                <a:latin typeface="Courier New" pitchFamily="49" charset="0"/>
                <a:cs typeface="Courier New" pitchFamily="49" charset="0"/>
              </a:rPr>
              <a:t>matrices, etc.</a:t>
            </a:r>
            <a:endParaRPr lang="en-US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1" name="Down Arrow 40"/>
          <p:cNvSpPr/>
          <p:nvPr/>
        </p:nvSpPr>
        <p:spPr bwMode="auto">
          <a:xfrm rot="5400000">
            <a:off x="5301973" y="5571395"/>
            <a:ext cx="230382" cy="507228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230816" y="3581400"/>
            <a:ext cx="323678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baseline="-25000" dirty="0">
                <a:latin typeface="Courier New" pitchFamily="49" charset="0"/>
                <a:cs typeface="Courier New" pitchFamily="49" charset="0"/>
              </a:rPr>
              <a:t>world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 (M</a:t>
            </a:r>
            <a:r>
              <a:rPr lang="en-US" baseline="-25000" dirty="0">
                <a:latin typeface="Courier New" pitchFamily="49" charset="0"/>
                <a:cs typeface="Courier New" pitchFamily="49" charset="0"/>
              </a:rPr>
              <a:t>model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)(P</a:t>
            </a:r>
            <a:r>
              <a:rPr lang="en-US" baseline="-25000" dirty="0">
                <a:latin typeface="Courier New" pitchFamily="49" charset="0"/>
                <a:cs typeface="Courier New" pitchFamily="49" charset="0"/>
              </a:rPr>
              <a:t>model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</a:t>
            </a:r>
            <a:endParaRPr lang="en-US" baseline="-25000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baseline="-25000" dirty="0">
                <a:latin typeface="Courier New" pitchFamily="49" charset="0"/>
                <a:cs typeface="Courier New" pitchFamily="49" charset="0"/>
              </a:rPr>
              <a:t>eye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 (M</a:t>
            </a:r>
            <a:r>
              <a:rPr lang="en-US" baseline="-25000" dirty="0">
                <a:latin typeface="Courier New" pitchFamily="49" charset="0"/>
                <a:cs typeface="Courier New" pitchFamily="49" charset="0"/>
              </a:rPr>
              <a:t>view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 (P</a:t>
            </a:r>
            <a:r>
              <a:rPr lang="en-US" baseline="-25000" dirty="0">
                <a:latin typeface="Courier New" pitchFamily="49" charset="0"/>
                <a:cs typeface="Courier New" pitchFamily="49" charset="0"/>
              </a:rPr>
              <a:t>world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</a:t>
            </a:r>
            <a:endParaRPr lang="en-US" baseline="-25000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baseline="-25000" dirty="0" smtClean="0">
                <a:latin typeface="Courier New" pitchFamily="49" charset="0"/>
                <a:cs typeface="Courier New" pitchFamily="49" charset="0"/>
              </a:rPr>
              <a:t>clip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M</a:t>
            </a:r>
            <a:r>
              <a:rPr lang="en-US" baseline="-25000" dirty="0" smtClean="0">
                <a:latin typeface="Courier New" pitchFamily="49" charset="0"/>
                <a:cs typeface="Courier New" pitchFamily="49" charset="0"/>
              </a:rPr>
              <a:t>projection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 (P</a:t>
            </a:r>
            <a:r>
              <a:rPr lang="en-US" baseline="-25000" dirty="0" smtClean="0">
                <a:latin typeface="Courier New" pitchFamily="49" charset="0"/>
                <a:cs typeface="Courier New" pitchFamily="49" charset="0"/>
              </a:rPr>
              <a:t>eye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endParaRPr lang="en-US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819400" y="1764268"/>
            <a:ext cx="5943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Model to clip coordinates requires three transforms: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model to world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world to eye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eye to clip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Use 4x4 matrices passed to the vertex shader as uniforms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02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200400" y="2203030"/>
            <a:ext cx="2912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baseline="-25000" dirty="0">
                <a:latin typeface="Courier New" pitchFamily="49" charset="0"/>
                <a:cs typeface="Courier New" pitchFamily="49" charset="0"/>
              </a:rPr>
              <a:t>world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 (M</a:t>
            </a:r>
            <a:r>
              <a:rPr lang="en-US" baseline="-25000" dirty="0">
                <a:latin typeface="Courier New" pitchFamily="49" charset="0"/>
                <a:cs typeface="Courier New" pitchFamily="49" charset="0"/>
              </a:rPr>
              <a:t>model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)(P</a:t>
            </a:r>
            <a:r>
              <a:rPr lang="en-US" baseline="-25000" dirty="0">
                <a:latin typeface="Courier New" pitchFamily="49" charset="0"/>
                <a:cs typeface="Courier New" pitchFamily="49" charset="0"/>
              </a:rPr>
              <a:t>model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819400" y="1764268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Model to world:</a:t>
            </a:r>
            <a:endParaRPr lang="en-US" i="1" dirty="0">
              <a:solidFill>
                <a:srgbClr val="FFC000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pic>
        <p:nvPicPr>
          <p:cNvPr id="39" name="Picture 2" descr="Diagram of how world coordinates and local coordinates are relat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126252"/>
            <a:ext cx="3276600" cy="313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0" y="6629400"/>
            <a:ext cx="9144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000" dirty="0" smtClean="0"/>
              <a:t>Image from </a:t>
            </a:r>
            <a:r>
              <a:rPr lang="en-US" sz="1000" dirty="0">
                <a:hlinkClick r:id="rId4"/>
              </a:rPr>
              <a:t>http://msdn.microsoft.com/en-us/library/windows/desktop/bb206365(v=vs.85).aspx</a:t>
            </a:r>
            <a:endParaRPr lang="en-US" sz="1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778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200400" y="2203030"/>
            <a:ext cx="2771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baseline="-25000" dirty="0">
                <a:latin typeface="Courier New" pitchFamily="49" charset="0"/>
                <a:cs typeface="Courier New" pitchFamily="49" charset="0"/>
              </a:rPr>
              <a:t>eye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 (M</a:t>
            </a:r>
            <a:r>
              <a:rPr lang="en-US" baseline="-25000" dirty="0">
                <a:latin typeface="Courier New" pitchFamily="49" charset="0"/>
                <a:cs typeface="Courier New" pitchFamily="49" charset="0"/>
              </a:rPr>
              <a:t>view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 (P</a:t>
            </a:r>
            <a:r>
              <a:rPr lang="en-US" baseline="-25000" dirty="0">
                <a:latin typeface="Courier New" pitchFamily="49" charset="0"/>
                <a:cs typeface="Courier New" pitchFamily="49" charset="0"/>
              </a:rPr>
              <a:t>world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</a:t>
            </a:r>
            <a:endParaRPr lang="en-US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819400" y="1764268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dirty="0" smtClean="0"/>
              <a:t>World </a:t>
            </a:r>
            <a:r>
              <a:rPr lang="en-US" dirty="0"/>
              <a:t>to </a:t>
            </a:r>
            <a:r>
              <a:rPr lang="en-US" dirty="0" smtClean="0"/>
              <a:t>eye:</a:t>
            </a:r>
            <a:endParaRPr lang="en-US" i="1" dirty="0">
              <a:solidFill>
                <a:srgbClr val="FFC000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0" y="6629400"/>
            <a:ext cx="9144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000" dirty="0" smtClean="0"/>
              <a:t>Image </a:t>
            </a:r>
            <a:r>
              <a:rPr lang="en-US" sz="1000" dirty="0"/>
              <a:t>from </a:t>
            </a:r>
            <a:r>
              <a:rPr lang="en-US" sz="1000" dirty="0">
                <a:hlinkClick r:id="rId3"/>
              </a:rPr>
              <a:t>http://www.realtimerendering.com</a:t>
            </a:r>
            <a:r>
              <a:rPr lang="en-US" sz="1000" dirty="0" smtClean="0">
                <a:hlinkClick r:id="rId3"/>
              </a:rPr>
              <a:t>/</a:t>
            </a:r>
            <a:endParaRPr lang="en-US" sz="1000" dirty="0"/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233830"/>
            <a:ext cx="5776913" cy="1804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329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200400" y="2203030"/>
            <a:ext cx="323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baseline="-25000" dirty="0">
                <a:latin typeface="Courier New" pitchFamily="49" charset="0"/>
                <a:cs typeface="Courier New" pitchFamily="49" charset="0"/>
              </a:rPr>
              <a:t>clip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 (M</a:t>
            </a:r>
            <a:r>
              <a:rPr lang="en-US" baseline="-25000" dirty="0">
                <a:latin typeface="Courier New" pitchFamily="49" charset="0"/>
                <a:cs typeface="Courier New" pitchFamily="49" charset="0"/>
              </a:rPr>
              <a:t>projection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 (P</a:t>
            </a:r>
            <a:r>
              <a:rPr lang="en-US" baseline="-25000" dirty="0">
                <a:latin typeface="Courier New" pitchFamily="49" charset="0"/>
                <a:cs typeface="Courier New" pitchFamily="49" charset="0"/>
              </a:rPr>
              <a:t>eye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19400" y="1764268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dirty="0" smtClean="0"/>
              <a:t>Eye to clip coordinates:</a:t>
            </a:r>
            <a:endParaRPr lang="en-US" i="1" dirty="0">
              <a:solidFill>
                <a:srgbClr val="FFC000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0" y="6629400"/>
            <a:ext cx="9144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000" dirty="0" smtClean="0"/>
              <a:t>Image </a:t>
            </a:r>
            <a:r>
              <a:rPr lang="en-US" sz="1000" dirty="0"/>
              <a:t>from </a:t>
            </a:r>
            <a:r>
              <a:rPr lang="en-US" sz="1000" dirty="0">
                <a:hlinkClick r:id="rId3"/>
              </a:rPr>
              <a:t>http://www.realtimerendering.com</a:t>
            </a:r>
            <a:r>
              <a:rPr lang="en-US" sz="1000" dirty="0" smtClean="0">
                <a:hlinkClick r:id="rId3"/>
              </a:rPr>
              <a:t>/</a:t>
            </a:r>
            <a:endParaRPr lang="en-US" sz="1000" dirty="0"/>
          </a:p>
        </p:txBody>
      </p:sp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881037"/>
            <a:ext cx="3657600" cy="3434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110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05200" y="3200400"/>
            <a:ext cx="4307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baseline="-25000" dirty="0" smtClean="0">
                <a:latin typeface="Courier New" pitchFamily="49" charset="0"/>
                <a:cs typeface="Courier New" pitchFamily="49" charset="0"/>
              </a:rPr>
              <a:t>clip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= (M</a:t>
            </a:r>
            <a:r>
              <a:rPr lang="en-US" baseline="-25000" dirty="0" smtClean="0">
                <a:latin typeface="Courier New" pitchFamily="49" charset="0"/>
                <a:cs typeface="Courier New" pitchFamily="49" charset="0"/>
              </a:rPr>
              <a:t>model-view-projection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)(P</a:t>
            </a:r>
            <a:r>
              <a:rPr lang="en-US" baseline="-25000" dirty="0" smtClean="0">
                <a:latin typeface="Courier New" pitchFamily="49" charset="0"/>
                <a:cs typeface="Courier New" pitchFamily="49" charset="0"/>
              </a:rPr>
              <a:t>model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509409" y="2895600"/>
            <a:ext cx="4948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baseline="-25000" dirty="0" smtClean="0">
                <a:latin typeface="Courier New" pitchFamily="49" charset="0"/>
                <a:cs typeface="Courier New" pitchFamily="49" charset="0"/>
              </a:rPr>
              <a:t>clip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M</a:t>
            </a:r>
            <a:r>
              <a:rPr lang="en-US" baseline="-25000" dirty="0" smtClean="0">
                <a:latin typeface="Courier New" pitchFamily="49" charset="0"/>
                <a:cs typeface="Courier New" pitchFamily="49" charset="0"/>
              </a:rPr>
              <a:t>projection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)(M</a:t>
            </a:r>
            <a:r>
              <a:rPr lang="en-US" baseline="-25000" dirty="0" smtClean="0">
                <a:latin typeface="Courier New" pitchFamily="49" charset="0"/>
                <a:cs typeface="Courier New" pitchFamily="49" charset="0"/>
              </a:rPr>
              <a:t>view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)(M</a:t>
            </a:r>
            <a:r>
              <a:rPr lang="en-US" baseline="-25000" dirty="0" smtClean="0">
                <a:latin typeface="Courier New" pitchFamily="49" charset="0"/>
                <a:cs typeface="Courier New" pitchFamily="49" charset="0"/>
              </a:rPr>
              <a:t>model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)(P</a:t>
            </a:r>
            <a:r>
              <a:rPr lang="en-US" baseline="-25000" dirty="0" smtClean="0">
                <a:latin typeface="Courier New" pitchFamily="49" charset="0"/>
                <a:cs typeface="Courier New" pitchFamily="49" charset="0"/>
              </a:rPr>
              <a:t>model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819400" y="1764268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In practice, the model, view, and projection matrices are commonly burnt into one matrix?  Why?</a:t>
            </a:r>
          </a:p>
          <a:p>
            <a:pPr marL="285750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03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819400" y="1764268"/>
            <a:ext cx="5943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Model to clip coordinate transformation is just one use for the vertex shader.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Another use:  animation.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How would you implement pulsing?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pic>
        <p:nvPicPr>
          <p:cNvPr id="152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409950"/>
            <a:ext cx="474345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0" y="6629400"/>
            <a:ext cx="9144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000" dirty="0" smtClean="0"/>
              <a:t>Image </a:t>
            </a:r>
            <a:r>
              <a:rPr lang="en-US" sz="1000" dirty="0"/>
              <a:t>from </a:t>
            </a:r>
            <a:r>
              <a:rPr lang="en-US" sz="1000" dirty="0">
                <a:hlinkClick r:id="rId4"/>
              </a:rPr>
              <a:t>http://http.developer.nvidia.com/CgTutorial/cg_tutorial_chapter06.html</a:t>
            </a:r>
            <a:endParaRPr lang="en-US" sz="1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538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819400" y="1764268"/>
            <a:ext cx="59436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How would you implement pulsing?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Displace position along surface normal over time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How do we compute the displacement?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pic>
        <p:nvPicPr>
          <p:cNvPr id="152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133600"/>
            <a:ext cx="474345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0" y="6629400"/>
            <a:ext cx="9144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000" dirty="0" smtClean="0"/>
              <a:t>Image </a:t>
            </a:r>
            <a:r>
              <a:rPr lang="en-US" sz="1000" dirty="0"/>
              <a:t>from </a:t>
            </a:r>
            <a:r>
              <a:rPr lang="en-US" sz="1000" dirty="0">
                <a:hlinkClick r:id="rId4"/>
              </a:rPr>
              <a:t>http://http.developer.nvidia.com/CgTutorial/cg_tutorial_chapter06.html</a:t>
            </a:r>
            <a:endParaRPr lang="en-US" sz="1000" dirty="0"/>
          </a:p>
        </p:txBody>
      </p:sp>
      <p:pic>
        <p:nvPicPr>
          <p:cNvPr id="15360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724400"/>
            <a:ext cx="220980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668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819400" y="1764268"/>
            <a:ext cx="5943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How do we compute the displacement?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Consider: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What are the shortcomings?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0" y="6629400"/>
            <a:ext cx="9144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000" dirty="0" smtClean="0"/>
              <a:t>Image </a:t>
            </a:r>
            <a:r>
              <a:rPr lang="en-US" sz="1000" dirty="0"/>
              <a:t>from </a:t>
            </a:r>
            <a:r>
              <a:rPr lang="en-US" sz="1000" dirty="0">
                <a:hlinkClick r:id="rId3"/>
              </a:rPr>
              <a:t>http://http.developer.nvidia.com/CgTutorial/cg_tutorial_chapter06.html</a:t>
            </a:r>
            <a:endParaRPr lang="en-US" sz="1000" dirty="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133600"/>
            <a:ext cx="220980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2895600" y="3844716"/>
            <a:ext cx="6400800" cy="1336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7525" indent="-403225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  <a:cs typeface="+mn-cs"/>
              </a:rPr>
              <a:t>float </a:t>
            </a:r>
            <a:r>
              <a:rPr lang="en-US" sz="2800" kern="0" dirty="0" smtClean="0">
                <a:solidFill>
                  <a:schemeClr val="tx2"/>
                </a:solidFill>
                <a:latin typeface="Courier New" charset="0"/>
                <a:cs typeface="+mn-cs"/>
              </a:rPr>
              <a:t>displacement =</a:t>
            </a:r>
            <a:endParaRPr lang="en-US" sz="2800" kern="0" dirty="0">
              <a:solidFill>
                <a:schemeClr val="tx2"/>
              </a:solidFill>
              <a:latin typeface="Courier New" charset="0"/>
            </a:endParaRPr>
          </a:p>
          <a:p>
            <a:pPr marL="517525" indent="-403225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chemeClr val="tx2"/>
                </a:solidFill>
                <a:latin typeface="Courier New" charset="0"/>
              </a:rPr>
              <a:t> </a:t>
            </a:r>
            <a:r>
              <a:rPr lang="en-US" sz="2800" kern="0" dirty="0" smtClean="0">
                <a:solidFill>
                  <a:schemeClr val="tx2"/>
                </a:solidFill>
                <a:latin typeface="Courier New" charset="0"/>
              </a:rPr>
              <a:t> 0.5 * (</a:t>
            </a:r>
            <a:r>
              <a:rPr lang="en-US" sz="2800" kern="0" dirty="0" smtClean="0">
                <a:solidFill>
                  <a:srgbClr val="D60093"/>
                </a:solidFill>
                <a:latin typeface="Courier New" charset="0"/>
                <a:cs typeface="+mn-cs"/>
              </a:rPr>
              <a:t>sin</a:t>
            </a:r>
            <a:r>
              <a:rPr lang="en-US" sz="2800" kern="0" dirty="0" smtClean="0">
                <a:solidFill>
                  <a:schemeClr val="tx2"/>
                </a:solidFill>
                <a:latin typeface="Courier New" charset="0"/>
                <a:cs typeface="+mn-cs"/>
              </a:rPr>
              <a:t>(</a:t>
            </a:r>
            <a:r>
              <a:rPr lang="en-US" sz="2800" kern="0" dirty="0" err="1" smtClean="0">
                <a:solidFill>
                  <a:schemeClr val="tx2"/>
                </a:solidFill>
                <a:latin typeface="Courier New" charset="0"/>
                <a:cs typeface="+mn-cs"/>
              </a:rPr>
              <a:t>u_time</a:t>
            </a:r>
            <a:r>
              <a:rPr lang="en-US" sz="2800" kern="0" dirty="0" smtClean="0">
                <a:solidFill>
                  <a:schemeClr val="tx2"/>
                </a:solidFill>
                <a:latin typeface="Courier New" charset="0"/>
                <a:cs typeface="+mn-cs"/>
              </a:rPr>
              <a:t>) + 1.0);</a:t>
            </a:r>
            <a:endParaRPr lang="en-US" sz="2800" kern="0" dirty="0">
              <a:solidFill>
                <a:schemeClr val="tx2"/>
              </a:solidFill>
              <a:latin typeface="Courier New" charset="0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0451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819400" y="1764268"/>
            <a:ext cx="59436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How do we compute the displacement?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Consider: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What are the other shortcomings?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0" y="6629400"/>
            <a:ext cx="9144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000" dirty="0" smtClean="0"/>
              <a:t>Image </a:t>
            </a:r>
            <a:r>
              <a:rPr lang="en-US" sz="1000" dirty="0"/>
              <a:t>from </a:t>
            </a:r>
            <a:r>
              <a:rPr lang="en-US" sz="1000" dirty="0">
                <a:hlinkClick r:id="rId3"/>
              </a:rPr>
              <a:t>http://http.developer.nvidia.com/CgTutorial/cg_tutorial_chapter06.html</a:t>
            </a:r>
            <a:endParaRPr lang="en-US" sz="1000" dirty="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133600"/>
            <a:ext cx="220980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2895600" y="3844716"/>
            <a:ext cx="6400800" cy="1336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7525" indent="-403225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  <a:cs typeface="+mn-cs"/>
              </a:rPr>
              <a:t>float </a:t>
            </a:r>
            <a:r>
              <a:rPr lang="en-US" sz="2800" kern="0" dirty="0" smtClean="0">
                <a:solidFill>
                  <a:schemeClr val="tx2"/>
                </a:solidFill>
                <a:latin typeface="Courier New" charset="0"/>
                <a:cs typeface="+mn-cs"/>
              </a:rPr>
              <a:t>displacement =</a:t>
            </a:r>
            <a:endParaRPr lang="en-US" sz="2800" kern="0" dirty="0">
              <a:solidFill>
                <a:schemeClr val="tx2"/>
              </a:solidFill>
              <a:latin typeface="Courier New" charset="0"/>
            </a:endParaRPr>
          </a:p>
          <a:p>
            <a:pPr marL="517525" indent="-403225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chemeClr val="tx2"/>
                </a:solidFill>
                <a:latin typeface="Courier New" charset="0"/>
              </a:rPr>
              <a:t>  </a:t>
            </a:r>
            <a:r>
              <a:rPr lang="en-US" sz="2800" kern="0" dirty="0" err="1" smtClean="0">
                <a:solidFill>
                  <a:schemeClr val="tx2"/>
                </a:solidFill>
                <a:latin typeface="Courier New" charset="0"/>
              </a:rPr>
              <a:t>u_scaleFactor</a:t>
            </a:r>
            <a:r>
              <a:rPr lang="en-US" sz="2800" kern="0" dirty="0" smtClean="0">
                <a:solidFill>
                  <a:schemeClr val="tx2"/>
                </a:solidFill>
                <a:latin typeface="Courier New" charset="0"/>
              </a:rPr>
              <a:t> * 0.5 * (</a:t>
            </a:r>
            <a:r>
              <a:rPr lang="en-US" sz="2800" kern="0" dirty="0" smtClean="0">
                <a:solidFill>
                  <a:srgbClr val="D60093"/>
                </a:solidFill>
                <a:latin typeface="Courier New" charset="0"/>
                <a:cs typeface="+mn-cs"/>
              </a:rPr>
              <a:t>sin</a:t>
            </a:r>
            <a:r>
              <a:rPr lang="en-US" sz="2800" kern="0" dirty="0" smtClean="0">
                <a:solidFill>
                  <a:schemeClr val="tx2"/>
                </a:solidFill>
                <a:latin typeface="Courier New" charset="0"/>
              </a:rPr>
              <a:t>(</a:t>
            </a:r>
            <a:r>
              <a:rPr lang="en-US" sz="2800" kern="0" dirty="0" err="1" smtClean="0">
                <a:solidFill>
                  <a:schemeClr val="tx2"/>
                </a:solidFill>
                <a:latin typeface="Courier New" charset="0"/>
              </a:rPr>
              <a:t>u_frequency</a:t>
            </a:r>
            <a:r>
              <a:rPr lang="en-US" sz="2800" kern="0" dirty="0" smtClean="0">
                <a:solidFill>
                  <a:schemeClr val="tx2"/>
                </a:solidFill>
                <a:latin typeface="Courier New" charset="0"/>
              </a:rPr>
              <a:t> * </a:t>
            </a:r>
            <a:r>
              <a:rPr lang="en-US" sz="2800" kern="0" dirty="0" err="1" smtClean="0">
                <a:solidFill>
                  <a:schemeClr val="tx2"/>
                </a:solidFill>
                <a:latin typeface="Courier New" charset="0"/>
              </a:rPr>
              <a:t>u_time</a:t>
            </a:r>
            <a:r>
              <a:rPr lang="en-US" sz="2800" kern="0" dirty="0" smtClean="0">
                <a:solidFill>
                  <a:schemeClr val="tx2"/>
                </a:solidFill>
                <a:latin typeface="Courier New" charset="0"/>
                <a:cs typeface="+mn-cs"/>
              </a:rPr>
              <a:t>) + 1.0);</a:t>
            </a:r>
            <a:endParaRPr lang="en-US" sz="2800" kern="0" dirty="0">
              <a:solidFill>
                <a:schemeClr val="tx2"/>
              </a:solidFill>
              <a:latin typeface="Courier New" charset="0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649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Agenda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686800" cy="4572000"/>
          </a:xfrm>
        </p:spPr>
        <p:txBody>
          <a:bodyPr/>
          <a:lstStyle/>
          <a:p>
            <a:pPr eaLnBrk="1" hangingPunct="1"/>
            <a:r>
              <a:rPr lang="en-US" dirty="0" smtClean="0"/>
              <a:t>Graphics </a:t>
            </a:r>
            <a:r>
              <a:rPr lang="en-US" dirty="0" smtClean="0"/>
              <a:t>Pipeline</a:t>
            </a:r>
          </a:p>
          <a:p>
            <a:pPr eaLnBrk="1" hangingPunct="1"/>
            <a:r>
              <a:rPr lang="en-US" dirty="0" smtClean="0"/>
              <a:t>Mapping the Graphics Pipeline to Hardware</a:t>
            </a:r>
          </a:p>
          <a:p>
            <a:pPr eaLnBrk="1" hangingPunct="1"/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07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819400" y="1764268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How do we get the varying bulge?</a:t>
            </a:r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0" y="6629400"/>
            <a:ext cx="9144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000" dirty="0" smtClean="0"/>
              <a:t>Image </a:t>
            </a:r>
            <a:r>
              <a:rPr lang="en-US" sz="1000" dirty="0"/>
              <a:t>from </a:t>
            </a:r>
            <a:r>
              <a:rPr lang="en-US" sz="1000" dirty="0">
                <a:hlinkClick r:id="rId3"/>
              </a:rPr>
              <a:t>http://http.developer.nvidia.com/CgTutorial/cg_tutorial_chapter06.html</a:t>
            </a:r>
            <a:endParaRPr lang="en-US" sz="1000" dirty="0"/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133600"/>
            <a:ext cx="474345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7846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819400" y="1764268"/>
            <a:ext cx="5943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How do we get the varying bulge?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Consider</a:t>
            </a:r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0" y="6629400"/>
            <a:ext cx="9144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000" dirty="0" smtClean="0"/>
              <a:t>Image </a:t>
            </a:r>
            <a:r>
              <a:rPr lang="en-US" sz="1000" dirty="0"/>
              <a:t>from </a:t>
            </a:r>
            <a:r>
              <a:rPr lang="en-US" sz="1000" dirty="0">
                <a:hlinkClick r:id="rId3"/>
              </a:rPr>
              <a:t>http://http.developer.nvidia.com/CgTutorial/cg_tutorial_chapter06.html</a:t>
            </a:r>
            <a:endParaRPr lang="en-US" sz="1000" dirty="0"/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133600"/>
            <a:ext cx="474345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Rectangle 3"/>
          <p:cNvSpPr txBox="1">
            <a:spLocks noChangeArrowheads="1"/>
          </p:cNvSpPr>
          <p:nvPr/>
        </p:nvSpPr>
        <p:spPr bwMode="auto">
          <a:xfrm>
            <a:off x="2895600" y="4606716"/>
            <a:ext cx="6400800" cy="1336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7525" indent="-403225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float </a:t>
            </a:r>
            <a:r>
              <a:rPr lang="en-US" sz="2400" kern="0" dirty="0" smtClean="0">
                <a:solidFill>
                  <a:schemeClr val="tx2"/>
                </a:solidFill>
                <a:latin typeface="Courier New" charset="0"/>
              </a:rPr>
              <a:t>displacement =</a:t>
            </a:r>
            <a:endParaRPr lang="en-US" sz="2400" kern="0" dirty="0">
              <a:solidFill>
                <a:schemeClr val="tx2"/>
              </a:solidFill>
              <a:latin typeface="Courier New" charset="0"/>
            </a:endParaRPr>
          </a:p>
          <a:p>
            <a:pPr marL="517525" indent="-403225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400" kern="0" dirty="0">
                <a:solidFill>
                  <a:schemeClr val="tx2"/>
                </a:solidFill>
                <a:latin typeface="Courier New" charset="0"/>
              </a:rPr>
              <a:t>  </a:t>
            </a:r>
            <a:r>
              <a:rPr lang="en-US" sz="2400" kern="0" dirty="0" err="1" smtClean="0">
                <a:solidFill>
                  <a:schemeClr val="tx2"/>
                </a:solidFill>
                <a:latin typeface="Courier New" charset="0"/>
              </a:rPr>
              <a:t>u_scaleFactor</a:t>
            </a:r>
            <a:r>
              <a:rPr lang="en-US" sz="2400" kern="0" dirty="0" smtClean="0">
                <a:solidFill>
                  <a:schemeClr val="tx2"/>
                </a:solidFill>
                <a:latin typeface="Courier New" charset="0"/>
              </a:rPr>
              <a:t> * 0.5 * (</a:t>
            </a:r>
            <a:r>
              <a:rPr lang="en-US" sz="2400" kern="0" dirty="0" smtClean="0">
                <a:solidFill>
                  <a:srgbClr val="D60093"/>
                </a:solidFill>
                <a:latin typeface="Courier New" charset="0"/>
              </a:rPr>
              <a:t>sin</a:t>
            </a:r>
            <a:r>
              <a:rPr lang="en-US" sz="2400" kern="0" dirty="0" smtClean="0">
                <a:solidFill>
                  <a:schemeClr val="tx2"/>
                </a:solidFill>
                <a:latin typeface="Courier New" charset="0"/>
              </a:rPr>
              <a:t>(</a:t>
            </a:r>
            <a:r>
              <a:rPr lang="en-US" sz="2400" kern="0" dirty="0" err="1" smtClean="0">
                <a:solidFill>
                  <a:schemeClr val="tx2"/>
                </a:solidFill>
                <a:latin typeface="Courier New" charset="0"/>
              </a:rPr>
              <a:t>position.y</a:t>
            </a:r>
            <a:r>
              <a:rPr lang="en-US" sz="2400" kern="0" dirty="0" smtClean="0">
                <a:solidFill>
                  <a:schemeClr val="tx2"/>
                </a:solidFill>
                <a:latin typeface="Courier New" charset="0"/>
              </a:rPr>
              <a:t> * </a:t>
            </a:r>
            <a:r>
              <a:rPr lang="en-US" sz="2400" kern="0" dirty="0" err="1" smtClean="0">
                <a:solidFill>
                  <a:schemeClr val="tx2"/>
                </a:solidFill>
                <a:latin typeface="Courier New" charset="0"/>
              </a:rPr>
              <a:t>u_frequency</a:t>
            </a:r>
            <a:r>
              <a:rPr lang="en-US" sz="2400" kern="0" dirty="0" smtClean="0">
                <a:solidFill>
                  <a:schemeClr val="tx2"/>
                </a:solidFill>
                <a:latin typeface="Courier New" charset="0"/>
              </a:rPr>
              <a:t> * </a:t>
            </a:r>
            <a:r>
              <a:rPr lang="en-US" sz="2400" kern="0" dirty="0" err="1" smtClean="0">
                <a:solidFill>
                  <a:schemeClr val="tx2"/>
                </a:solidFill>
                <a:latin typeface="Courier New" charset="0"/>
              </a:rPr>
              <a:t>u_time</a:t>
            </a:r>
            <a:r>
              <a:rPr lang="en-US" sz="2400" kern="0" dirty="0" smtClean="0">
                <a:solidFill>
                  <a:schemeClr val="tx2"/>
                </a:solidFill>
                <a:latin typeface="Courier New" charset="0"/>
              </a:rPr>
              <a:t>) + 1.0);</a:t>
            </a:r>
            <a:endParaRPr lang="en-US" sz="2400" kern="0" dirty="0">
              <a:solidFill>
                <a:schemeClr val="tx2"/>
              </a:solidFill>
              <a:latin typeface="Courier New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5760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819400" y="1764268"/>
            <a:ext cx="594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What varies per-vertex and what does not?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41" name="Rectangle 3"/>
          <p:cNvSpPr txBox="1">
            <a:spLocks noChangeArrowheads="1"/>
          </p:cNvSpPr>
          <p:nvPr/>
        </p:nvSpPr>
        <p:spPr bwMode="auto">
          <a:xfrm>
            <a:off x="2895600" y="2549316"/>
            <a:ext cx="6400800" cy="1336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7525" indent="-403225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float </a:t>
            </a:r>
            <a:r>
              <a:rPr lang="en-US" sz="2800" kern="0" dirty="0" smtClean="0">
                <a:solidFill>
                  <a:schemeClr val="tx2"/>
                </a:solidFill>
                <a:latin typeface="Courier New" charset="0"/>
              </a:rPr>
              <a:t>displacement =</a:t>
            </a:r>
            <a:endParaRPr lang="en-US" sz="2800" kern="0" dirty="0">
              <a:solidFill>
                <a:schemeClr val="tx2"/>
              </a:solidFill>
              <a:latin typeface="Courier New" charset="0"/>
            </a:endParaRPr>
          </a:p>
          <a:p>
            <a:pPr marL="517525" indent="-403225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chemeClr val="tx2"/>
                </a:solidFill>
                <a:latin typeface="Courier New" charset="0"/>
              </a:rPr>
              <a:t>  </a:t>
            </a:r>
            <a:r>
              <a:rPr lang="en-US" sz="2800" kern="0" dirty="0" err="1" smtClean="0">
                <a:solidFill>
                  <a:schemeClr val="tx2"/>
                </a:solidFill>
                <a:latin typeface="Courier New" charset="0"/>
              </a:rPr>
              <a:t>u_scaleFactor</a:t>
            </a:r>
            <a:r>
              <a:rPr lang="en-US" sz="2800" kern="0" dirty="0" smtClean="0">
                <a:solidFill>
                  <a:schemeClr val="tx2"/>
                </a:solidFill>
                <a:latin typeface="Courier New" charset="0"/>
              </a:rPr>
              <a:t> * 0.5 * (</a:t>
            </a:r>
            <a:r>
              <a:rPr lang="en-US" sz="2800" kern="0" dirty="0" smtClean="0">
                <a:solidFill>
                  <a:srgbClr val="D60093"/>
                </a:solidFill>
                <a:latin typeface="Courier New" charset="0"/>
              </a:rPr>
              <a:t>sin</a:t>
            </a:r>
            <a:r>
              <a:rPr lang="en-US" sz="2800" kern="0" dirty="0" smtClean="0">
                <a:solidFill>
                  <a:schemeClr val="tx2"/>
                </a:solidFill>
                <a:latin typeface="Courier New" charset="0"/>
              </a:rPr>
              <a:t>(</a:t>
            </a:r>
            <a:r>
              <a:rPr lang="en-US" sz="2800" kern="0" dirty="0" err="1" smtClean="0">
                <a:solidFill>
                  <a:schemeClr val="tx2"/>
                </a:solidFill>
                <a:latin typeface="Courier New" charset="0"/>
              </a:rPr>
              <a:t>position.y</a:t>
            </a:r>
            <a:r>
              <a:rPr lang="en-US" sz="2800" kern="0" dirty="0" smtClean="0">
                <a:solidFill>
                  <a:schemeClr val="tx2"/>
                </a:solidFill>
                <a:latin typeface="Courier New" charset="0"/>
              </a:rPr>
              <a:t> * </a:t>
            </a:r>
            <a:r>
              <a:rPr lang="en-US" sz="2800" kern="0" dirty="0" err="1" smtClean="0">
                <a:solidFill>
                  <a:schemeClr val="tx2"/>
                </a:solidFill>
                <a:latin typeface="Courier New" charset="0"/>
              </a:rPr>
              <a:t>u_frequency</a:t>
            </a:r>
            <a:r>
              <a:rPr lang="en-US" sz="2800" kern="0" dirty="0" smtClean="0">
                <a:solidFill>
                  <a:schemeClr val="tx2"/>
                </a:solidFill>
                <a:latin typeface="Courier New" charset="0"/>
              </a:rPr>
              <a:t> * </a:t>
            </a:r>
            <a:r>
              <a:rPr lang="en-US" sz="2800" kern="0" dirty="0" err="1" smtClean="0">
                <a:solidFill>
                  <a:schemeClr val="tx2"/>
                </a:solidFill>
                <a:latin typeface="Courier New" charset="0"/>
              </a:rPr>
              <a:t>u_time</a:t>
            </a:r>
            <a:r>
              <a:rPr lang="en-US" sz="2800" kern="0" dirty="0" smtClean="0">
                <a:solidFill>
                  <a:schemeClr val="tx2"/>
                </a:solidFill>
                <a:latin typeface="Courier New" charset="0"/>
              </a:rPr>
              <a:t>) + 1.0);</a:t>
            </a:r>
            <a:endParaRPr lang="en-US" sz="2800" kern="0" dirty="0">
              <a:solidFill>
                <a:schemeClr val="tx2"/>
              </a:solidFill>
              <a:latin typeface="Courier New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6744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962598" y="3980934"/>
            <a:ext cx="164666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49" name="Down Arrow 48"/>
          <p:cNvSpPr/>
          <p:nvPr/>
        </p:nvSpPr>
        <p:spPr bwMode="auto">
          <a:xfrm>
            <a:off x="4670741" y="3726838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Down Arrow 49"/>
          <p:cNvSpPr/>
          <p:nvPr/>
        </p:nvSpPr>
        <p:spPr bwMode="auto">
          <a:xfrm>
            <a:off x="4670741" y="4336438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280025" y="3293417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latin typeface="Courier New" pitchFamily="49" charset="0"/>
                <a:cs typeface="Courier New" pitchFamily="49" charset="0"/>
              </a:rPr>
              <a:t>vertex</a:t>
            </a:r>
            <a:endParaRPr lang="en-US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659662" y="4659868"/>
            <a:ext cx="2252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latin typeface="Courier New" pitchFamily="49" charset="0"/>
                <a:cs typeface="Courier New" pitchFamily="49" charset="0"/>
              </a:rPr>
              <a:t>modified vertex</a:t>
            </a:r>
            <a:endParaRPr lang="en-US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256268" y="3803038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latin typeface="Courier New" pitchFamily="49" charset="0"/>
                <a:cs typeface="Courier New" pitchFamily="49" charset="0"/>
              </a:rPr>
              <a:t>uniforms</a:t>
            </a:r>
            <a:endParaRPr lang="en-US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1" name="Down Arrow 40"/>
          <p:cNvSpPr/>
          <p:nvPr/>
        </p:nvSpPr>
        <p:spPr bwMode="auto">
          <a:xfrm rot="5400000">
            <a:off x="5913635" y="3733452"/>
            <a:ext cx="230382" cy="507228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819400" y="1764268"/>
            <a:ext cx="5943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On all modern GPUs, vertex shaders can read from textures as well as uniform variables.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What is this useful for?</a:t>
            </a:r>
          </a:p>
          <a:p>
            <a:pPr marL="285750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256268" y="4219485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latin typeface="Courier New" pitchFamily="49" charset="0"/>
                <a:cs typeface="Courier New" pitchFamily="49" charset="0"/>
              </a:rPr>
              <a:t>textures</a:t>
            </a:r>
            <a:endParaRPr lang="en-US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2" name="Down Arrow 41"/>
          <p:cNvSpPr/>
          <p:nvPr/>
        </p:nvSpPr>
        <p:spPr bwMode="auto">
          <a:xfrm rot="5400000">
            <a:off x="5913635" y="4149899"/>
            <a:ext cx="230382" cy="507228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1257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819400" y="1764268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Example:  Textures can provide height maps for displacement mapping</a:t>
            </a:r>
          </a:p>
          <a:p>
            <a:pPr marL="285750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0" y="6629400"/>
            <a:ext cx="9144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000" dirty="0" smtClean="0"/>
              <a:t>Images </a:t>
            </a:r>
            <a:r>
              <a:rPr lang="en-US" sz="1000" dirty="0"/>
              <a:t>from </a:t>
            </a:r>
            <a:r>
              <a:rPr lang="en-US" sz="1000" dirty="0">
                <a:hlinkClick r:id="rId3"/>
              </a:rPr>
              <a:t>http://developer.nvidia.com/content/vertex-texture-fetch</a:t>
            </a:r>
            <a:endParaRPr lang="en-US" sz="1000" dirty="0"/>
          </a:p>
        </p:txBody>
      </p:sp>
      <p:pic>
        <p:nvPicPr>
          <p:cNvPr id="1556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362200"/>
            <a:ext cx="5257800" cy="2191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56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315" y="4503298"/>
            <a:ext cx="5181877" cy="2000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1393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179332"/>
            <a:ext cx="2371725" cy="2333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6997628" y="3810000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Particle System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819400" y="1764268"/>
            <a:ext cx="594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RenderMonkey</a:t>
            </a:r>
            <a:r>
              <a:rPr lang="en-US" dirty="0" smtClean="0"/>
              <a:t> Demos</a:t>
            </a:r>
            <a:endParaRPr lang="en-US" i="1" dirty="0" smtClean="0">
              <a:solidFill>
                <a:srgbClr val="FFC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0" y="6629400"/>
            <a:ext cx="9144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000" dirty="0" err="1" smtClean="0"/>
              <a:t>RenderMonkey</a:t>
            </a:r>
            <a:r>
              <a:rPr lang="en-US" sz="1000" dirty="0" smtClean="0"/>
              <a:t>: </a:t>
            </a:r>
            <a:r>
              <a:rPr lang="en-US" sz="1000" dirty="0">
                <a:hlinkClick r:id="rId4"/>
              </a:rPr>
              <a:t>http://developer.amd.com/archive/gpu/rendermonkey/pages/default.aspx</a:t>
            </a:r>
            <a:endParaRPr lang="en-US" sz="1000" dirty="0"/>
          </a:p>
        </p:txBody>
      </p:sp>
      <p:pic>
        <p:nvPicPr>
          <p:cNvPr id="1546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673264"/>
            <a:ext cx="2297375" cy="2290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5377542" y="3298867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Morph</a:t>
            </a:r>
            <a:endParaRPr lang="en-US" dirty="0"/>
          </a:p>
        </p:txBody>
      </p:sp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988" y="2724763"/>
            <a:ext cx="2387552" cy="2387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58299" y="228600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Bounce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845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19400" y="1764268"/>
            <a:ext cx="5943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 vertex shader processes one vertex.  </a:t>
            </a:r>
            <a:r>
              <a:rPr lang="en-US" i="1" dirty="0" smtClean="0">
                <a:solidFill>
                  <a:srgbClr val="FFC000"/>
                </a:solidFill>
              </a:rPr>
              <a:t>Primitive assembly</a:t>
            </a:r>
            <a:r>
              <a:rPr lang="en-US" dirty="0" smtClean="0"/>
              <a:t> groups vertices forming one primitive, e.g., a triangle, line, etc.</a:t>
            </a:r>
            <a:endParaRPr lang="en-US" i="1" dirty="0" smtClean="0">
              <a:solidFill>
                <a:srgbClr val="FFC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370381" y="4435749"/>
            <a:ext cx="492443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VS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 bwMode="auto">
          <a:xfrm>
            <a:off x="5080516" y="3048000"/>
            <a:ext cx="241042" cy="23104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Down Arrow 48"/>
          <p:cNvSpPr/>
          <p:nvPr/>
        </p:nvSpPr>
        <p:spPr bwMode="auto">
          <a:xfrm>
            <a:off x="5496082" y="4193448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5446134" y="3642713"/>
            <a:ext cx="241042" cy="23104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Oval 62"/>
          <p:cNvSpPr/>
          <p:nvPr/>
        </p:nvSpPr>
        <p:spPr bwMode="auto">
          <a:xfrm>
            <a:off x="5778758" y="3048000"/>
            <a:ext cx="241042" cy="23104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2140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Primitive Assembly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19400" y="1764268"/>
            <a:ext cx="5943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 vertex shader processes one vertex.  </a:t>
            </a:r>
            <a:r>
              <a:rPr lang="en-US" i="1" dirty="0" smtClean="0">
                <a:solidFill>
                  <a:srgbClr val="FFC000"/>
                </a:solidFill>
              </a:rPr>
              <a:t>Primitive assembly</a:t>
            </a:r>
            <a:r>
              <a:rPr lang="en-US" dirty="0" smtClean="0"/>
              <a:t> groups vertices forming one primitive, e.g., a triangle, line, etc.</a:t>
            </a:r>
            <a:endParaRPr lang="en-US" i="1" dirty="0" smtClean="0">
              <a:solidFill>
                <a:srgbClr val="FFC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370381" y="4435749"/>
            <a:ext cx="492443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VS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 bwMode="auto">
          <a:xfrm>
            <a:off x="5080516" y="3048000"/>
            <a:ext cx="241042" cy="23104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Down Arrow 48"/>
          <p:cNvSpPr/>
          <p:nvPr/>
        </p:nvSpPr>
        <p:spPr bwMode="auto">
          <a:xfrm>
            <a:off x="5496082" y="4193448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Oval 62"/>
          <p:cNvSpPr/>
          <p:nvPr/>
        </p:nvSpPr>
        <p:spPr bwMode="auto">
          <a:xfrm>
            <a:off x="5778758" y="3048000"/>
            <a:ext cx="241042" cy="23104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5446134" y="6017352"/>
            <a:ext cx="241042" cy="23104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Down Arrow 46"/>
          <p:cNvSpPr/>
          <p:nvPr/>
        </p:nvSpPr>
        <p:spPr bwMode="auto">
          <a:xfrm>
            <a:off x="5486400" y="4800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431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Primitive Assembly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19400" y="1764268"/>
            <a:ext cx="5943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 vertex shader processes one vertex.  </a:t>
            </a:r>
            <a:r>
              <a:rPr lang="en-US" i="1" dirty="0" smtClean="0">
                <a:solidFill>
                  <a:srgbClr val="FFC000"/>
                </a:solidFill>
              </a:rPr>
              <a:t>Primitive assembly</a:t>
            </a:r>
            <a:r>
              <a:rPr lang="en-US" dirty="0" smtClean="0"/>
              <a:t> groups vertices forming one primitive, e.g., a triangle, line, etc.</a:t>
            </a:r>
            <a:endParaRPr lang="en-US" i="1" dirty="0" smtClean="0">
              <a:solidFill>
                <a:srgbClr val="FFC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370381" y="4435749"/>
            <a:ext cx="492443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VS</a:t>
            </a:r>
            <a:endParaRPr lang="en-US" dirty="0"/>
          </a:p>
        </p:txBody>
      </p:sp>
      <p:sp>
        <p:nvSpPr>
          <p:cNvPr id="49" name="Down Arrow 48"/>
          <p:cNvSpPr/>
          <p:nvPr/>
        </p:nvSpPr>
        <p:spPr bwMode="auto">
          <a:xfrm>
            <a:off x="5496082" y="4193448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Oval 62"/>
          <p:cNvSpPr/>
          <p:nvPr/>
        </p:nvSpPr>
        <p:spPr bwMode="auto">
          <a:xfrm>
            <a:off x="5778758" y="3048000"/>
            <a:ext cx="241042" cy="23104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5080516" y="5422639"/>
            <a:ext cx="241042" cy="23104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5446134" y="6017352"/>
            <a:ext cx="241042" cy="23104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Down Arrow 46"/>
          <p:cNvSpPr/>
          <p:nvPr/>
        </p:nvSpPr>
        <p:spPr bwMode="auto">
          <a:xfrm>
            <a:off x="5486400" y="4800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5812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Primitive Assembly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19400" y="1764268"/>
            <a:ext cx="5943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 vertex shader processes one vertex.  </a:t>
            </a:r>
            <a:r>
              <a:rPr lang="en-US" i="1" dirty="0" smtClean="0">
                <a:solidFill>
                  <a:srgbClr val="FFC000"/>
                </a:solidFill>
              </a:rPr>
              <a:t>Primitive assembly</a:t>
            </a:r>
            <a:r>
              <a:rPr lang="en-US" dirty="0" smtClean="0"/>
              <a:t> groups vertices forming one primitive, e.g., a triangle, line, etc.</a:t>
            </a:r>
            <a:endParaRPr lang="en-US" i="1" dirty="0" smtClean="0">
              <a:solidFill>
                <a:srgbClr val="FFC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370381" y="4435749"/>
            <a:ext cx="492443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VS</a:t>
            </a:r>
            <a:endParaRPr lang="en-US" dirty="0"/>
          </a:p>
        </p:txBody>
      </p:sp>
      <p:sp>
        <p:nvSpPr>
          <p:cNvPr id="49" name="Down Arrow 48"/>
          <p:cNvSpPr/>
          <p:nvPr/>
        </p:nvSpPr>
        <p:spPr bwMode="auto">
          <a:xfrm>
            <a:off x="5496082" y="4193448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5080516" y="5422639"/>
            <a:ext cx="241042" cy="23104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5446134" y="6017352"/>
            <a:ext cx="241042" cy="23104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5778758" y="5422639"/>
            <a:ext cx="241042" cy="23104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Down Arrow 46"/>
          <p:cNvSpPr/>
          <p:nvPr/>
        </p:nvSpPr>
        <p:spPr bwMode="auto">
          <a:xfrm>
            <a:off x="5486400" y="4800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581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Graphics Review</a:t>
            </a:r>
          </a:p>
        </p:txBody>
      </p:sp>
      <p:grpSp>
        <p:nvGrpSpPr>
          <p:cNvPr id="113679" name="Group 113678"/>
          <p:cNvGrpSpPr/>
          <p:nvPr/>
        </p:nvGrpSpPr>
        <p:grpSpPr>
          <a:xfrm>
            <a:off x="1797873" y="2095863"/>
            <a:ext cx="5548254" cy="3771537"/>
            <a:chOff x="1434943" y="1981200"/>
            <a:chExt cx="5548254" cy="3771537"/>
          </a:xfrm>
        </p:grpSpPr>
        <p:grpSp>
          <p:nvGrpSpPr>
            <p:cNvPr id="13" name="Group 12"/>
            <p:cNvGrpSpPr/>
            <p:nvPr/>
          </p:nvGrpSpPr>
          <p:grpSpPr>
            <a:xfrm>
              <a:off x="3742917" y="1981200"/>
              <a:ext cx="1143000" cy="769971"/>
              <a:chOff x="3470196" y="2077709"/>
              <a:chExt cx="1143000" cy="769971"/>
            </a:xfrm>
          </p:grpSpPr>
          <p:sp>
            <p:nvSpPr>
              <p:cNvPr id="4" name="Oval 3"/>
              <p:cNvSpPr/>
              <p:nvPr/>
            </p:nvSpPr>
            <p:spPr bwMode="auto">
              <a:xfrm>
                <a:off x="3470196" y="2077709"/>
                <a:ext cx="1143000" cy="76997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3505200" y="2278029"/>
                <a:ext cx="1107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Graphics</a:t>
                </a:r>
                <a:endParaRPr lang="en-US" dirty="0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3699078" y="3348929"/>
              <a:ext cx="1249060" cy="769971"/>
              <a:chOff x="3810000" y="3200400"/>
              <a:chExt cx="1249060" cy="769971"/>
            </a:xfrm>
          </p:grpSpPr>
          <p:sp>
            <p:nvSpPr>
              <p:cNvPr id="15" name="Oval 14"/>
              <p:cNvSpPr/>
              <p:nvPr/>
            </p:nvSpPr>
            <p:spPr bwMode="auto">
              <a:xfrm>
                <a:off x="3863030" y="3200400"/>
                <a:ext cx="1143000" cy="76997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3810000" y="3400719"/>
                <a:ext cx="12490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Rendering</a:t>
                </a:r>
                <a:endParaRPr lang="en-US" dirty="0"/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1846049" y="3348929"/>
              <a:ext cx="1143000" cy="769971"/>
              <a:chOff x="1846049" y="3312793"/>
              <a:chExt cx="1143000" cy="769971"/>
            </a:xfrm>
          </p:grpSpPr>
          <p:sp>
            <p:nvSpPr>
              <p:cNvPr id="14" name="Oval 13"/>
              <p:cNvSpPr/>
              <p:nvPr/>
            </p:nvSpPr>
            <p:spPr bwMode="auto">
              <a:xfrm>
                <a:off x="1846049" y="3312793"/>
                <a:ext cx="1143000" cy="76997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857139" y="3513112"/>
                <a:ext cx="11208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Modeling</a:t>
                </a:r>
                <a:endParaRPr lang="en-US" dirty="0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5561511" y="3348929"/>
              <a:ext cx="1210588" cy="769971"/>
              <a:chOff x="5943600" y="3722132"/>
              <a:chExt cx="1210588" cy="769971"/>
            </a:xfrm>
          </p:grpSpPr>
          <p:sp>
            <p:nvSpPr>
              <p:cNvPr id="16" name="Oval 15"/>
              <p:cNvSpPr/>
              <p:nvPr/>
            </p:nvSpPr>
            <p:spPr bwMode="auto">
              <a:xfrm>
                <a:off x="5977394" y="3722132"/>
                <a:ext cx="1143000" cy="76997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943600" y="3922451"/>
                <a:ext cx="12105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Animation</a:t>
                </a:r>
                <a:endParaRPr lang="en-US" dirty="0"/>
              </a:p>
            </p:txBody>
          </p:sp>
        </p:grpSp>
        <p:sp>
          <p:nvSpPr>
            <p:cNvPr id="17" name="Oval 16"/>
            <p:cNvSpPr/>
            <p:nvPr/>
          </p:nvSpPr>
          <p:spPr bwMode="auto">
            <a:xfrm>
              <a:off x="3581400" y="4907582"/>
              <a:ext cx="2324983" cy="845155"/>
            </a:xfrm>
            <a:prstGeom prst="ellipse">
              <a:avLst/>
            </a:prstGeom>
            <a:solidFill>
              <a:srgbClr val="FFFF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593576" y="5145493"/>
              <a:ext cx="23689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Real-Time Rendering</a:t>
              </a:r>
              <a:endParaRPr lang="en-US" dirty="0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1434943" y="5103073"/>
              <a:ext cx="422196" cy="384986"/>
              <a:chOff x="606251" y="5432953"/>
              <a:chExt cx="422196" cy="384986"/>
            </a:xfrm>
          </p:grpSpPr>
          <p:sp>
            <p:nvSpPr>
              <p:cNvPr id="19" name="Oval 18"/>
              <p:cNvSpPr/>
              <p:nvPr/>
            </p:nvSpPr>
            <p:spPr bwMode="auto">
              <a:xfrm>
                <a:off x="606251" y="5432953"/>
                <a:ext cx="422196" cy="38498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09600" y="5440780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…</a:t>
                </a:r>
                <a:endParaRPr lang="en-US" dirty="0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6561001" y="5032228"/>
              <a:ext cx="422196" cy="384986"/>
              <a:chOff x="1292051" y="5444693"/>
              <a:chExt cx="422196" cy="384986"/>
            </a:xfrm>
          </p:grpSpPr>
          <p:sp>
            <p:nvSpPr>
              <p:cNvPr id="21" name="Oval 20"/>
              <p:cNvSpPr/>
              <p:nvPr/>
            </p:nvSpPr>
            <p:spPr bwMode="auto">
              <a:xfrm>
                <a:off x="1292051" y="5444693"/>
                <a:ext cx="422196" cy="38498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295400" y="5452520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…</a:t>
                </a:r>
                <a:endParaRPr lang="en-US" dirty="0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2766861" y="5129839"/>
              <a:ext cx="422196" cy="384986"/>
              <a:chOff x="1998702" y="5453407"/>
              <a:chExt cx="422196" cy="384986"/>
            </a:xfrm>
          </p:grpSpPr>
          <p:sp>
            <p:nvSpPr>
              <p:cNvPr id="23" name="Oval 22"/>
              <p:cNvSpPr/>
              <p:nvPr/>
            </p:nvSpPr>
            <p:spPr bwMode="auto">
              <a:xfrm>
                <a:off x="1998702" y="5453407"/>
                <a:ext cx="422196" cy="38498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002051" y="5461234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…</a:t>
                </a:r>
                <a:endParaRPr lang="en-US" dirty="0"/>
              </a:p>
            </p:txBody>
          </p:sp>
        </p:grpSp>
        <p:cxnSp>
          <p:nvCxnSpPr>
            <p:cNvPr id="113664" name="Straight Connector 113663"/>
            <p:cNvCxnSpPr>
              <a:stCxn id="4" idx="4"/>
              <a:endCxn id="14" idx="0"/>
            </p:cNvCxnSpPr>
            <p:nvPr/>
          </p:nvCxnSpPr>
          <p:spPr bwMode="auto">
            <a:xfrm flipH="1">
              <a:off x="2417549" y="2751171"/>
              <a:ext cx="1896868" cy="59775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3668" name="Straight Connector 113667"/>
            <p:cNvCxnSpPr>
              <a:stCxn id="4" idx="4"/>
              <a:endCxn id="15" idx="0"/>
            </p:cNvCxnSpPr>
            <p:nvPr/>
          </p:nvCxnSpPr>
          <p:spPr bwMode="auto">
            <a:xfrm>
              <a:off x="4314417" y="2751171"/>
              <a:ext cx="9191" cy="59775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3670" name="Straight Connector 113669"/>
            <p:cNvCxnSpPr>
              <a:stCxn id="4" idx="4"/>
              <a:endCxn id="16" idx="0"/>
            </p:cNvCxnSpPr>
            <p:nvPr/>
          </p:nvCxnSpPr>
          <p:spPr bwMode="auto">
            <a:xfrm>
              <a:off x="4314417" y="2751171"/>
              <a:ext cx="1852388" cy="59775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3672" name="Straight Connector 113671"/>
            <p:cNvCxnSpPr>
              <a:stCxn id="16" idx="4"/>
              <a:endCxn id="22" idx="0"/>
            </p:cNvCxnSpPr>
            <p:nvPr/>
          </p:nvCxnSpPr>
          <p:spPr bwMode="auto">
            <a:xfrm>
              <a:off x="6166805" y="4118900"/>
              <a:ext cx="605294" cy="92115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3674" name="Straight Connector 113673"/>
            <p:cNvCxnSpPr>
              <a:stCxn id="15" idx="4"/>
              <a:endCxn id="17" idx="0"/>
            </p:cNvCxnSpPr>
            <p:nvPr/>
          </p:nvCxnSpPr>
          <p:spPr bwMode="auto">
            <a:xfrm>
              <a:off x="4323608" y="4118900"/>
              <a:ext cx="420284" cy="78868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3676" name="Straight Connector 113675"/>
            <p:cNvCxnSpPr>
              <a:stCxn id="15" idx="4"/>
              <a:endCxn id="23" idx="0"/>
            </p:cNvCxnSpPr>
            <p:nvPr/>
          </p:nvCxnSpPr>
          <p:spPr bwMode="auto">
            <a:xfrm flipH="1">
              <a:off x="2977959" y="4118900"/>
              <a:ext cx="1345649" cy="101093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3678" name="Straight Connector 113677"/>
            <p:cNvCxnSpPr>
              <a:stCxn id="14" idx="4"/>
              <a:endCxn id="19" idx="0"/>
            </p:cNvCxnSpPr>
            <p:nvPr/>
          </p:nvCxnSpPr>
          <p:spPr bwMode="auto">
            <a:xfrm flipH="1">
              <a:off x="1646041" y="4118900"/>
              <a:ext cx="771508" cy="98417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441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Isosceles Triangle 21"/>
          <p:cNvSpPr/>
          <p:nvPr/>
        </p:nvSpPr>
        <p:spPr bwMode="auto">
          <a:xfrm flipH="1" flipV="1">
            <a:off x="5185655" y="5538162"/>
            <a:ext cx="713624" cy="634181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Primitive Assembly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19400" y="1764268"/>
            <a:ext cx="5943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 vertex shader processes one vertex.  </a:t>
            </a:r>
            <a:r>
              <a:rPr lang="en-US" i="1" dirty="0" smtClean="0">
                <a:solidFill>
                  <a:srgbClr val="FFC000"/>
                </a:solidFill>
              </a:rPr>
              <a:t>Primitive assembly</a:t>
            </a:r>
            <a:r>
              <a:rPr lang="en-US" dirty="0" smtClean="0"/>
              <a:t> groups vertices forming one primitive, e.g., a triangle, line, etc.</a:t>
            </a:r>
            <a:endParaRPr lang="en-US" i="1" dirty="0" smtClean="0">
              <a:solidFill>
                <a:srgbClr val="FFC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370381" y="4435749"/>
            <a:ext cx="492443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VS</a:t>
            </a:r>
            <a:endParaRPr lang="en-US" dirty="0"/>
          </a:p>
        </p:txBody>
      </p:sp>
      <p:sp>
        <p:nvSpPr>
          <p:cNvPr id="49" name="Down Arrow 48"/>
          <p:cNvSpPr/>
          <p:nvPr/>
        </p:nvSpPr>
        <p:spPr bwMode="auto">
          <a:xfrm>
            <a:off x="5496082" y="4193448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5080516" y="5422639"/>
            <a:ext cx="241042" cy="23104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5446134" y="6017352"/>
            <a:ext cx="241042" cy="23104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5778758" y="5422639"/>
            <a:ext cx="241042" cy="23104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Down Arrow 46"/>
          <p:cNvSpPr/>
          <p:nvPr/>
        </p:nvSpPr>
        <p:spPr bwMode="auto">
          <a:xfrm>
            <a:off x="5486400" y="4800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506076" y="5384848"/>
            <a:ext cx="2121158" cy="923330"/>
          </a:xfrm>
          <a:prstGeom prst="rect">
            <a:avLst/>
          </a:prstGeom>
          <a:solidFill>
            <a:srgbClr val="00B0F0">
              <a:alpha val="20000"/>
            </a:srgb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Primitive Assembly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1761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19400" y="1764268"/>
            <a:ext cx="5943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 vertex shader processes one vertex.  </a:t>
            </a:r>
            <a:r>
              <a:rPr lang="en-US" i="1" dirty="0" smtClean="0">
                <a:solidFill>
                  <a:srgbClr val="FFC000"/>
                </a:solidFill>
              </a:rPr>
              <a:t>Primitive assembly</a:t>
            </a:r>
            <a:r>
              <a:rPr lang="en-US" dirty="0" smtClean="0"/>
              <a:t> groups vertices forming one primitive, e.g., a triangle, line, etc.</a:t>
            </a:r>
            <a:endParaRPr lang="en-US" i="1" dirty="0" smtClean="0">
              <a:solidFill>
                <a:srgbClr val="FFC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370381" y="4435749"/>
            <a:ext cx="492443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VS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 bwMode="auto">
          <a:xfrm>
            <a:off x="5080516" y="3048000"/>
            <a:ext cx="241042" cy="23104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Down Arrow 48"/>
          <p:cNvSpPr/>
          <p:nvPr/>
        </p:nvSpPr>
        <p:spPr bwMode="auto">
          <a:xfrm>
            <a:off x="5496082" y="4193448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5446134" y="3642713"/>
            <a:ext cx="241042" cy="23104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Oval 62"/>
          <p:cNvSpPr/>
          <p:nvPr/>
        </p:nvSpPr>
        <p:spPr bwMode="auto">
          <a:xfrm>
            <a:off x="5778758" y="3048000"/>
            <a:ext cx="241042" cy="23104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7745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Primitive Assembly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19400" y="1764268"/>
            <a:ext cx="5943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 vertex shader processes one vertex.  </a:t>
            </a:r>
            <a:r>
              <a:rPr lang="en-US" i="1" dirty="0" smtClean="0">
                <a:solidFill>
                  <a:srgbClr val="FFC000"/>
                </a:solidFill>
              </a:rPr>
              <a:t>Primitive assembly</a:t>
            </a:r>
            <a:r>
              <a:rPr lang="en-US" dirty="0" smtClean="0"/>
              <a:t> groups vertices forming one primitive, e.g., a triangle, line, etc.</a:t>
            </a:r>
            <a:endParaRPr lang="en-US" i="1" dirty="0" smtClean="0">
              <a:solidFill>
                <a:srgbClr val="FFC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370381" y="4435749"/>
            <a:ext cx="492443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VS</a:t>
            </a:r>
            <a:endParaRPr lang="en-US" dirty="0"/>
          </a:p>
        </p:txBody>
      </p:sp>
      <p:sp>
        <p:nvSpPr>
          <p:cNvPr id="49" name="Down Arrow 48"/>
          <p:cNvSpPr/>
          <p:nvPr/>
        </p:nvSpPr>
        <p:spPr bwMode="auto">
          <a:xfrm>
            <a:off x="5496082" y="4193448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5080516" y="5422639"/>
            <a:ext cx="241042" cy="23104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5446134" y="6017352"/>
            <a:ext cx="241042" cy="23104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5778758" y="5422639"/>
            <a:ext cx="241042" cy="23104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Down Arrow 46"/>
          <p:cNvSpPr/>
          <p:nvPr/>
        </p:nvSpPr>
        <p:spPr bwMode="auto">
          <a:xfrm>
            <a:off x="5486400" y="4800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6542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Isosceles Triangle 21"/>
          <p:cNvSpPr/>
          <p:nvPr/>
        </p:nvSpPr>
        <p:spPr bwMode="auto">
          <a:xfrm flipH="1" flipV="1">
            <a:off x="5185655" y="5538162"/>
            <a:ext cx="713624" cy="634181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Primitive Assembly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19400" y="1764268"/>
            <a:ext cx="5943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 vertex shader processes one vertex.  </a:t>
            </a:r>
            <a:r>
              <a:rPr lang="en-US" i="1" dirty="0" smtClean="0">
                <a:solidFill>
                  <a:srgbClr val="FFC000"/>
                </a:solidFill>
              </a:rPr>
              <a:t>Primitive assembly</a:t>
            </a:r>
            <a:r>
              <a:rPr lang="en-US" dirty="0" smtClean="0"/>
              <a:t> groups vertices forming one primitive, e.g., a triangle, line, etc.</a:t>
            </a:r>
            <a:endParaRPr lang="en-US" i="1" dirty="0" smtClean="0">
              <a:solidFill>
                <a:srgbClr val="FFC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370381" y="4435749"/>
            <a:ext cx="492443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VS</a:t>
            </a:r>
            <a:endParaRPr lang="en-US" dirty="0"/>
          </a:p>
        </p:txBody>
      </p:sp>
      <p:sp>
        <p:nvSpPr>
          <p:cNvPr id="49" name="Down Arrow 48"/>
          <p:cNvSpPr/>
          <p:nvPr/>
        </p:nvSpPr>
        <p:spPr bwMode="auto">
          <a:xfrm>
            <a:off x="5496082" y="4193448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5080516" y="5422639"/>
            <a:ext cx="241042" cy="23104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5446134" y="6017352"/>
            <a:ext cx="241042" cy="23104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5778758" y="5422639"/>
            <a:ext cx="241042" cy="23104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Down Arrow 46"/>
          <p:cNvSpPr/>
          <p:nvPr/>
        </p:nvSpPr>
        <p:spPr bwMode="auto">
          <a:xfrm>
            <a:off x="5486400" y="4800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506076" y="5384848"/>
            <a:ext cx="2121158" cy="923330"/>
          </a:xfrm>
          <a:prstGeom prst="rect">
            <a:avLst/>
          </a:prstGeom>
          <a:solidFill>
            <a:srgbClr val="00B0F0">
              <a:alpha val="20000"/>
            </a:srgb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Primitive Assembly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2478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Perspective Division and Viewport Transform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19400" y="1764268"/>
            <a:ext cx="5943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There are a series of stages between primitive assembly and rasterization.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i="1" dirty="0" smtClean="0">
              <a:solidFill>
                <a:srgbClr val="FFC000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i="1" dirty="0" smtClean="0">
                <a:solidFill>
                  <a:srgbClr val="FFC000"/>
                </a:solidFill>
              </a:rPr>
              <a:t>Perspective division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i="1" dirty="0" smtClean="0">
                <a:solidFill>
                  <a:srgbClr val="FFC000"/>
                </a:solidFill>
              </a:rPr>
              <a:t>Viewport transform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itchFamily="34" charset="0"/>
              <a:buChar char="•"/>
            </a:pPr>
            <a:endParaRPr lang="en-US" i="1" dirty="0" smtClean="0">
              <a:solidFill>
                <a:srgbClr val="FFC000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i="1" dirty="0" smtClean="0">
              <a:solidFill>
                <a:srgbClr val="FFC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i="1" dirty="0" smtClean="0">
              <a:solidFill>
                <a:srgbClr val="FFC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914395" y="2971800"/>
            <a:ext cx="3781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baseline="-25000" dirty="0" err="1" smtClean="0">
                <a:latin typeface="Courier New" pitchFamily="49" charset="0"/>
                <a:cs typeface="Courier New" pitchFamily="49" charset="0"/>
              </a:rPr>
              <a:t>ndc</a:t>
            </a:r>
            <a:r>
              <a:rPr lang="en-US" baseline="-25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= (P</a:t>
            </a:r>
            <a:r>
              <a:rPr lang="en-US" baseline="-25000" dirty="0" smtClean="0">
                <a:latin typeface="Courier New" pitchFamily="49" charset="0"/>
                <a:cs typeface="Courier New" pitchFamily="49" charset="0"/>
              </a:rPr>
              <a:t>clip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).xyz /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(P</a:t>
            </a:r>
            <a:r>
              <a:rPr lang="en-US" baseline="-25000" dirty="0">
                <a:latin typeface="Courier New" pitchFamily="49" charset="0"/>
                <a:cs typeface="Courier New" pitchFamily="49" charset="0"/>
              </a:rPr>
              <a:t>clip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).w</a:t>
            </a:r>
            <a:endParaRPr lang="en-US" baseline="-250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490175"/>
            <a:ext cx="5161729" cy="152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Text Box 4"/>
          <p:cNvSpPr txBox="1">
            <a:spLocks noChangeArrowheads="1"/>
          </p:cNvSpPr>
          <p:nvPr/>
        </p:nvSpPr>
        <p:spPr bwMode="auto">
          <a:xfrm>
            <a:off x="0" y="6629400"/>
            <a:ext cx="9144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000" dirty="0" smtClean="0"/>
              <a:t>Image </a:t>
            </a:r>
            <a:r>
              <a:rPr lang="en-US" sz="1000" dirty="0"/>
              <a:t>from </a:t>
            </a:r>
            <a:r>
              <a:rPr lang="en-US" sz="1000" dirty="0">
                <a:hlinkClick r:id="rId4"/>
              </a:rPr>
              <a:t>http://www.realtimerendering.com</a:t>
            </a:r>
            <a:r>
              <a:rPr lang="en-US" sz="1000" dirty="0" smtClean="0">
                <a:hlinkClick r:id="rId4"/>
              </a:rPr>
              <a:t>/</a:t>
            </a:r>
            <a:endParaRPr lang="en-US" sz="1000" dirty="0"/>
          </a:p>
        </p:txBody>
      </p:sp>
      <p:sp>
        <p:nvSpPr>
          <p:cNvPr id="51" name="TextBox 50"/>
          <p:cNvSpPr txBox="1"/>
          <p:nvPr/>
        </p:nvSpPr>
        <p:spPr>
          <a:xfrm>
            <a:off x="3886200" y="3745468"/>
            <a:ext cx="4028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baseline="-25000" dirty="0" err="1" smtClean="0">
                <a:latin typeface="Courier New" pitchFamily="49" charset="0"/>
                <a:cs typeface="Courier New" pitchFamily="49" charset="0"/>
              </a:rPr>
              <a:t>window</a:t>
            </a:r>
            <a:r>
              <a:rPr lang="en-US" baseline="-25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= 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</a:t>
            </a:r>
            <a:r>
              <a:rPr lang="en-US" baseline="-25000" dirty="0" err="1" smtClean="0">
                <a:latin typeface="Courier New" pitchFamily="49" charset="0"/>
                <a:cs typeface="Courier New" pitchFamily="49" charset="0"/>
              </a:rPr>
              <a:t>viewport</a:t>
            </a:r>
            <a:r>
              <a:rPr lang="en-US" baseline="-25000" dirty="0" smtClean="0">
                <a:latin typeface="Courier New" pitchFamily="49" charset="0"/>
                <a:cs typeface="Courier New" pitchFamily="49" charset="0"/>
              </a:rPr>
              <a:t>-transform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baseline="-25000" dirty="0" err="1" smtClean="0">
                <a:latin typeface="Courier New" pitchFamily="49" charset="0"/>
                <a:cs typeface="Courier New" pitchFamily="49" charset="0"/>
              </a:rPr>
              <a:t>ndc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3721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Clipping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19400" y="1764268"/>
            <a:ext cx="5943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There are a series of stages between primitive assembly and rasterization.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i="1" dirty="0" smtClean="0">
              <a:solidFill>
                <a:srgbClr val="FFC000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i="1" dirty="0" smtClean="0">
                <a:solidFill>
                  <a:srgbClr val="FFC000"/>
                </a:solidFill>
              </a:rPr>
              <a:t>Clipping</a:t>
            </a:r>
            <a:endParaRPr lang="en-US" i="1" dirty="0">
              <a:solidFill>
                <a:srgbClr val="FFC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i="1" dirty="0" smtClean="0">
              <a:solidFill>
                <a:srgbClr val="FFC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pic>
        <p:nvPicPr>
          <p:cNvPr id="4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971800"/>
            <a:ext cx="3957638" cy="1280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Text Box 4"/>
          <p:cNvSpPr txBox="1">
            <a:spLocks noChangeArrowheads="1"/>
          </p:cNvSpPr>
          <p:nvPr/>
        </p:nvSpPr>
        <p:spPr bwMode="auto">
          <a:xfrm>
            <a:off x="0" y="6629400"/>
            <a:ext cx="9144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000" dirty="0" smtClean="0"/>
              <a:t>Image </a:t>
            </a:r>
            <a:r>
              <a:rPr lang="en-US" sz="1000" dirty="0"/>
              <a:t>from </a:t>
            </a:r>
            <a:r>
              <a:rPr lang="en-US" sz="1000" dirty="0">
                <a:hlinkClick r:id="rId4"/>
              </a:rPr>
              <a:t>http://www.realtimerendering.com</a:t>
            </a:r>
            <a:r>
              <a:rPr lang="en-US" sz="1000" dirty="0" smtClean="0">
                <a:hlinkClick r:id="rId4"/>
              </a:rPr>
              <a:t>/</a:t>
            </a:r>
            <a:endParaRPr lang="en-US" sz="1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1493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Rasterization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19400" y="1764268"/>
            <a:ext cx="59436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Determine what pixels a primitive overlaps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i="1" dirty="0" smtClean="0">
              <a:solidFill>
                <a:srgbClr val="FFC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i="1" dirty="0" smtClean="0">
              <a:solidFill>
                <a:srgbClr val="FFC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i="1" dirty="0" smtClean="0">
              <a:solidFill>
                <a:srgbClr val="FFC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i="1" dirty="0" smtClean="0">
              <a:solidFill>
                <a:srgbClr val="FFC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How would you implement this?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What about aliasing?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What happens to non-position vertex attributes during rasterization?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What is the triangle-to-fragment ratio?</a:t>
            </a:r>
            <a:endParaRPr lang="en-US" dirty="0"/>
          </a:p>
          <a:p>
            <a:endParaRPr lang="en-US" i="1" dirty="0" smtClean="0">
              <a:solidFill>
                <a:srgbClr val="FFC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grpSp>
        <p:nvGrpSpPr>
          <p:cNvPr id="21" name="Group 71"/>
          <p:cNvGrpSpPr>
            <a:grpSpLocks/>
          </p:cNvGrpSpPr>
          <p:nvPr/>
        </p:nvGrpSpPr>
        <p:grpSpPr bwMode="auto">
          <a:xfrm>
            <a:off x="3429000" y="2362200"/>
            <a:ext cx="5075690" cy="1970562"/>
            <a:chOff x="576" y="2016"/>
            <a:chExt cx="4080" cy="1584"/>
          </a:xfrm>
        </p:grpSpPr>
        <p:sp>
          <p:nvSpPr>
            <p:cNvPr id="22" name="Rectangle 70"/>
            <p:cNvSpPr>
              <a:spLocks noChangeArrowheads="1"/>
            </p:cNvSpPr>
            <p:nvPr/>
          </p:nvSpPr>
          <p:spPr bwMode="auto">
            <a:xfrm>
              <a:off x="3792" y="2304"/>
              <a:ext cx="144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69"/>
            <p:cNvSpPr>
              <a:spLocks noChangeArrowheads="1"/>
            </p:cNvSpPr>
            <p:nvPr/>
          </p:nvSpPr>
          <p:spPr bwMode="auto">
            <a:xfrm>
              <a:off x="4080" y="2304"/>
              <a:ext cx="144" cy="14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Rectangle 68"/>
            <p:cNvSpPr>
              <a:spLocks noChangeArrowheads="1"/>
            </p:cNvSpPr>
            <p:nvPr/>
          </p:nvSpPr>
          <p:spPr bwMode="auto">
            <a:xfrm>
              <a:off x="4224" y="3168"/>
              <a:ext cx="144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AutoShape 30"/>
            <p:cNvSpPr>
              <a:spLocks noChangeArrowheads="1"/>
            </p:cNvSpPr>
            <p:nvPr/>
          </p:nvSpPr>
          <p:spPr bwMode="auto">
            <a:xfrm>
              <a:off x="3206" y="2160"/>
              <a:ext cx="1296" cy="129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Rectangle 67"/>
            <p:cNvSpPr>
              <a:spLocks noChangeArrowheads="1"/>
            </p:cNvSpPr>
            <p:nvPr/>
          </p:nvSpPr>
          <p:spPr bwMode="auto">
            <a:xfrm>
              <a:off x="3936" y="2592"/>
              <a:ext cx="144" cy="14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Rectangle 66"/>
            <p:cNvSpPr>
              <a:spLocks noChangeArrowheads="1"/>
            </p:cNvSpPr>
            <p:nvPr/>
          </p:nvSpPr>
          <p:spPr bwMode="auto">
            <a:xfrm>
              <a:off x="4224" y="2880"/>
              <a:ext cx="144" cy="14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Rectangle 38"/>
            <p:cNvSpPr>
              <a:spLocks noChangeArrowheads="1"/>
            </p:cNvSpPr>
            <p:nvPr/>
          </p:nvSpPr>
          <p:spPr bwMode="auto">
            <a:xfrm>
              <a:off x="3504" y="2736"/>
              <a:ext cx="144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Rectangle 39"/>
            <p:cNvSpPr>
              <a:spLocks noChangeArrowheads="1"/>
            </p:cNvSpPr>
            <p:nvPr/>
          </p:nvSpPr>
          <p:spPr bwMode="auto">
            <a:xfrm>
              <a:off x="3504" y="2592"/>
              <a:ext cx="144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Rectangle 40"/>
            <p:cNvSpPr>
              <a:spLocks noChangeArrowheads="1"/>
            </p:cNvSpPr>
            <p:nvPr/>
          </p:nvSpPr>
          <p:spPr bwMode="auto">
            <a:xfrm>
              <a:off x="3648" y="2448"/>
              <a:ext cx="144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Rectangle 41"/>
            <p:cNvSpPr>
              <a:spLocks noChangeArrowheads="1"/>
            </p:cNvSpPr>
            <p:nvPr/>
          </p:nvSpPr>
          <p:spPr bwMode="auto">
            <a:xfrm>
              <a:off x="3648" y="2304"/>
              <a:ext cx="144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Rectangle 42"/>
            <p:cNvSpPr>
              <a:spLocks noChangeArrowheads="1"/>
            </p:cNvSpPr>
            <p:nvPr/>
          </p:nvSpPr>
          <p:spPr bwMode="auto">
            <a:xfrm>
              <a:off x="3792" y="2160"/>
              <a:ext cx="144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Rectangle 43"/>
            <p:cNvSpPr>
              <a:spLocks noChangeArrowheads="1"/>
            </p:cNvSpPr>
            <p:nvPr/>
          </p:nvSpPr>
          <p:spPr bwMode="auto">
            <a:xfrm>
              <a:off x="3936" y="2304"/>
              <a:ext cx="144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Rectangle 44"/>
            <p:cNvSpPr>
              <a:spLocks noChangeArrowheads="1"/>
            </p:cNvSpPr>
            <p:nvPr/>
          </p:nvSpPr>
          <p:spPr bwMode="auto">
            <a:xfrm>
              <a:off x="3936" y="2448"/>
              <a:ext cx="144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Rectangle 45"/>
            <p:cNvSpPr>
              <a:spLocks noChangeArrowheads="1"/>
            </p:cNvSpPr>
            <p:nvPr/>
          </p:nvSpPr>
          <p:spPr bwMode="auto">
            <a:xfrm>
              <a:off x="4368" y="3312"/>
              <a:ext cx="144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Rectangle 46"/>
            <p:cNvSpPr>
              <a:spLocks noChangeArrowheads="1"/>
            </p:cNvSpPr>
            <p:nvPr/>
          </p:nvSpPr>
          <p:spPr bwMode="auto">
            <a:xfrm>
              <a:off x="4368" y="3168"/>
              <a:ext cx="144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Rectangle 47"/>
            <p:cNvSpPr>
              <a:spLocks noChangeArrowheads="1"/>
            </p:cNvSpPr>
            <p:nvPr/>
          </p:nvSpPr>
          <p:spPr bwMode="auto">
            <a:xfrm>
              <a:off x="4272" y="3024"/>
              <a:ext cx="144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Rectangle 49"/>
            <p:cNvSpPr>
              <a:spLocks noChangeArrowheads="1"/>
            </p:cNvSpPr>
            <p:nvPr/>
          </p:nvSpPr>
          <p:spPr bwMode="auto">
            <a:xfrm>
              <a:off x="3792" y="3024"/>
              <a:ext cx="144" cy="14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Rectangle 50"/>
            <p:cNvSpPr>
              <a:spLocks noChangeArrowheads="1"/>
            </p:cNvSpPr>
            <p:nvPr/>
          </p:nvSpPr>
          <p:spPr bwMode="auto">
            <a:xfrm>
              <a:off x="3936" y="3024"/>
              <a:ext cx="144" cy="14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Rectangle 51"/>
            <p:cNvSpPr>
              <a:spLocks noChangeArrowheads="1"/>
            </p:cNvSpPr>
            <p:nvPr/>
          </p:nvSpPr>
          <p:spPr bwMode="auto">
            <a:xfrm>
              <a:off x="3792" y="2880"/>
              <a:ext cx="144" cy="14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Rectangle 52"/>
            <p:cNvSpPr>
              <a:spLocks noChangeArrowheads="1"/>
            </p:cNvSpPr>
            <p:nvPr/>
          </p:nvSpPr>
          <p:spPr bwMode="auto">
            <a:xfrm>
              <a:off x="3936" y="2880"/>
              <a:ext cx="144" cy="14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Rectangle 53"/>
            <p:cNvSpPr>
              <a:spLocks noChangeArrowheads="1"/>
            </p:cNvSpPr>
            <p:nvPr/>
          </p:nvSpPr>
          <p:spPr bwMode="auto">
            <a:xfrm>
              <a:off x="4080" y="2880"/>
              <a:ext cx="144" cy="14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Rectangle 54"/>
            <p:cNvSpPr>
              <a:spLocks noChangeArrowheads="1"/>
            </p:cNvSpPr>
            <p:nvPr/>
          </p:nvSpPr>
          <p:spPr bwMode="auto">
            <a:xfrm>
              <a:off x="3936" y="2736"/>
              <a:ext cx="144" cy="14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Rectangle 56"/>
            <p:cNvSpPr>
              <a:spLocks noChangeArrowheads="1"/>
            </p:cNvSpPr>
            <p:nvPr/>
          </p:nvSpPr>
          <p:spPr bwMode="auto">
            <a:xfrm>
              <a:off x="4080" y="2736"/>
              <a:ext cx="144" cy="14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Rectangle 57"/>
            <p:cNvSpPr>
              <a:spLocks noChangeArrowheads="1"/>
            </p:cNvSpPr>
            <p:nvPr/>
          </p:nvSpPr>
          <p:spPr bwMode="auto">
            <a:xfrm>
              <a:off x="4224" y="2736"/>
              <a:ext cx="144" cy="14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Rectangle 58"/>
            <p:cNvSpPr>
              <a:spLocks noChangeArrowheads="1"/>
            </p:cNvSpPr>
            <p:nvPr/>
          </p:nvSpPr>
          <p:spPr bwMode="auto">
            <a:xfrm>
              <a:off x="4368" y="2736"/>
              <a:ext cx="144" cy="14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Rectangle 59"/>
            <p:cNvSpPr>
              <a:spLocks noChangeArrowheads="1"/>
            </p:cNvSpPr>
            <p:nvPr/>
          </p:nvSpPr>
          <p:spPr bwMode="auto">
            <a:xfrm>
              <a:off x="4080" y="2592"/>
              <a:ext cx="144" cy="14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Rectangle 60"/>
            <p:cNvSpPr>
              <a:spLocks noChangeArrowheads="1"/>
            </p:cNvSpPr>
            <p:nvPr/>
          </p:nvSpPr>
          <p:spPr bwMode="auto">
            <a:xfrm>
              <a:off x="4368" y="2592"/>
              <a:ext cx="144" cy="14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Rectangle 61"/>
            <p:cNvSpPr>
              <a:spLocks noChangeArrowheads="1"/>
            </p:cNvSpPr>
            <p:nvPr/>
          </p:nvSpPr>
          <p:spPr bwMode="auto">
            <a:xfrm>
              <a:off x="4080" y="2448"/>
              <a:ext cx="144" cy="14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Rectangle 62"/>
            <p:cNvSpPr>
              <a:spLocks noChangeArrowheads="1"/>
            </p:cNvSpPr>
            <p:nvPr/>
          </p:nvSpPr>
          <p:spPr bwMode="auto">
            <a:xfrm>
              <a:off x="4224" y="2304"/>
              <a:ext cx="144" cy="14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Rectangle 63"/>
            <p:cNvSpPr>
              <a:spLocks noChangeArrowheads="1"/>
            </p:cNvSpPr>
            <p:nvPr/>
          </p:nvSpPr>
          <p:spPr bwMode="auto">
            <a:xfrm>
              <a:off x="4224" y="2160"/>
              <a:ext cx="144" cy="14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Rectangle 64"/>
            <p:cNvSpPr>
              <a:spLocks noChangeArrowheads="1"/>
            </p:cNvSpPr>
            <p:nvPr/>
          </p:nvSpPr>
          <p:spPr bwMode="auto">
            <a:xfrm>
              <a:off x="4368" y="2448"/>
              <a:ext cx="144" cy="14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Rectangle 37"/>
            <p:cNvSpPr>
              <a:spLocks noChangeArrowheads="1"/>
            </p:cNvSpPr>
            <p:nvPr/>
          </p:nvSpPr>
          <p:spPr bwMode="auto">
            <a:xfrm>
              <a:off x="3360" y="2880"/>
              <a:ext cx="144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Rectangle 36"/>
            <p:cNvSpPr>
              <a:spLocks noChangeArrowheads="1"/>
            </p:cNvSpPr>
            <p:nvPr/>
          </p:nvSpPr>
          <p:spPr bwMode="auto">
            <a:xfrm>
              <a:off x="3360" y="3024"/>
              <a:ext cx="144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Rectangle 35"/>
            <p:cNvSpPr>
              <a:spLocks noChangeArrowheads="1"/>
            </p:cNvSpPr>
            <p:nvPr/>
          </p:nvSpPr>
          <p:spPr bwMode="auto">
            <a:xfrm>
              <a:off x="3216" y="3168"/>
              <a:ext cx="144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Rectangle 32"/>
            <p:cNvSpPr>
              <a:spLocks noChangeArrowheads="1"/>
            </p:cNvSpPr>
            <p:nvPr/>
          </p:nvSpPr>
          <p:spPr bwMode="auto">
            <a:xfrm>
              <a:off x="3216" y="3312"/>
              <a:ext cx="144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AutoShape 31"/>
            <p:cNvSpPr>
              <a:spLocks noChangeArrowheads="1"/>
            </p:cNvSpPr>
            <p:nvPr/>
          </p:nvSpPr>
          <p:spPr bwMode="auto">
            <a:xfrm rot="6999250">
              <a:off x="3811" y="2519"/>
              <a:ext cx="971" cy="431"/>
            </a:xfrm>
            <a:prstGeom prst="triangle">
              <a:avLst>
                <a:gd name="adj" fmla="val 50000"/>
              </a:avLst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AutoShape 4"/>
            <p:cNvSpPr>
              <a:spLocks noChangeArrowheads="1"/>
            </p:cNvSpPr>
            <p:nvPr/>
          </p:nvSpPr>
          <p:spPr bwMode="auto">
            <a:xfrm>
              <a:off x="576" y="2160"/>
              <a:ext cx="1296" cy="129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AutoShape 6"/>
            <p:cNvSpPr>
              <a:spLocks noChangeArrowheads="1"/>
            </p:cNvSpPr>
            <p:nvPr/>
          </p:nvSpPr>
          <p:spPr bwMode="auto">
            <a:xfrm rot="6999250">
              <a:off x="1181" y="2519"/>
              <a:ext cx="971" cy="431"/>
            </a:xfrm>
            <a:prstGeom prst="triangle">
              <a:avLst>
                <a:gd name="adj" fmla="val 50000"/>
              </a:avLst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AutoShape 7"/>
            <p:cNvSpPr>
              <a:spLocks noChangeArrowheads="1"/>
            </p:cNvSpPr>
            <p:nvPr/>
          </p:nvSpPr>
          <p:spPr bwMode="auto">
            <a:xfrm>
              <a:off x="2256" y="2784"/>
              <a:ext cx="480" cy="336"/>
            </a:xfrm>
            <a:prstGeom prst="rightArrow">
              <a:avLst>
                <a:gd name="adj1" fmla="val 50000"/>
                <a:gd name="adj2" fmla="val 35714"/>
              </a:avLst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Rectangle 8"/>
            <p:cNvSpPr>
              <a:spLocks noChangeArrowheads="1"/>
            </p:cNvSpPr>
            <p:nvPr/>
          </p:nvSpPr>
          <p:spPr bwMode="auto">
            <a:xfrm>
              <a:off x="2928" y="2016"/>
              <a:ext cx="1728" cy="15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Line 9"/>
            <p:cNvSpPr>
              <a:spLocks noChangeShapeType="1"/>
            </p:cNvSpPr>
            <p:nvPr/>
          </p:nvSpPr>
          <p:spPr bwMode="auto">
            <a:xfrm>
              <a:off x="3072" y="2016"/>
              <a:ext cx="0" cy="1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10"/>
            <p:cNvSpPr>
              <a:spLocks noChangeShapeType="1"/>
            </p:cNvSpPr>
            <p:nvPr/>
          </p:nvSpPr>
          <p:spPr bwMode="auto">
            <a:xfrm>
              <a:off x="3216" y="2016"/>
              <a:ext cx="0" cy="1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11"/>
            <p:cNvSpPr>
              <a:spLocks noChangeShapeType="1"/>
            </p:cNvSpPr>
            <p:nvPr/>
          </p:nvSpPr>
          <p:spPr bwMode="auto">
            <a:xfrm>
              <a:off x="3360" y="2016"/>
              <a:ext cx="0" cy="1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12"/>
            <p:cNvSpPr>
              <a:spLocks noChangeShapeType="1"/>
            </p:cNvSpPr>
            <p:nvPr/>
          </p:nvSpPr>
          <p:spPr bwMode="auto">
            <a:xfrm>
              <a:off x="3504" y="2016"/>
              <a:ext cx="0" cy="1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13"/>
            <p:cNvSpPr>
              <a:spLocks noChangeShapeType="1"/>
            </p:cNvSpPr>
            <p:nvPr/>
          </p:nvSpPr>
          <p:spPr bwMode="auto">
            <a:xfrm>
              <a:off x="3648" y="2016"/>
              <a:ext cx="0" cy="1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14"/>
            <p:cNvSpPr>
              <a:spLocks noChangeShapeType="1"/>
            </p:cNvSpPr>
            <p:nvPr/>
          </p:nvSpPr>
          <p:spPr bwMode="auto">
            <a:xfrm>
              <a:off x="3792" y="2016"/>
              <a:ext cx="0" cy="1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15"/>
            <p:cNvSpPr>
              <a:spLocks noChangeShapeType="1"/>
            </p:cNvSpPr>
            <p:nvPr/>
          </p:nvSpPr>
          <p:spPr bwMode="auto">
            <a:xfrm>
              <a:off x="3936" y="2016"/>
              <a:ext cx="0" cy="1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16"/>
            <p:cNvSpPr>
              <a:spLocks noChangeShapeType="1"/>
            </p:cNvSpPr>
            <p:nvPr/>
          </p:nvSpPr>
          <p:spPr bwMode="auto">
            <a:xfrm>
              <a:off x="4080" y="2016"/>
              <a:ext cx="0" cy="1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17"/>
            <p:cNvSpPr>
              <a:spLocks noChangeShapeType="1"/>
            </p:cNvSpPr>
            <p:nvPr/>
          </p:nvSpPr>
          <p:spPr bwMode="auto">
            <a:xfrm>
              <a:off x="4224" y="2016"/>
              <a:ext cx="0" cy="1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18"/>
            <p:cNvSpPr>
              <a:spLocks noChangeShapeType="1"/>
            </p:cNvSpPr>
            <p:nvPr/>
          </p:nvSpPr>
          <p:spPr bwMode="auto">
            <a:xfrm>
              <a:off x="4368" y="2016"/>
              <a:ext cx="0" cy="1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Line 19"/>
            <p:cNvSpPr>
              <a:spLocks noChangeShapeType="1"/>
            </p:cNvSpPr>
            <p:nvPr/>
          </p:nvSpPr>
          <p:spPr bwMode="auto">
            <a:xfrm>
              <a:off x="4512" y="2016"/>
              <a:ext cx="0" cy="1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Line 20"/>
            <p:cNvSpPr>
              <a:spLocks noChangeShapeType="1"/>
            </p:cNvSpPr>
            <p:nvPr/>
          </p:nvSpPr>
          <p:spPr bwMode="auto">
            <a:xfrm>
              <a:off x="2928" y="3456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Line 21"/>
            <p:cNvSpPr>
              <a:spLocks noChangeShapeType="1"/>
            </p:cNvSpPr>
            <p:nvPr/>
          </p:nvSpPr>
          <p:spPr bwMode="auto">
            <a:xfrm>
              <a:off x="2928" y="3312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Line 22"/>
            <p:cNvSpPr>
              <a:spLocks noChangeShapeType="1"/>
            </p:cNvSpPr>
            <p:nvPr/>
          </p:nvSpPr>
          <p:spPr bwMode="auto">
            <a:xfrm>
              <a:off x="2928" y="3168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23"/>
            <p:cNvSpPr>
              <a:spLocks noChangeShapeType="1"/>
            </p:cNvSpPr>
            <p:nvPr/>
          </p:nvSpPr>
          <p:spPr bwMode="auto">
            <a:xfrm>
              <a:off x="2928" y="3024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Line 24"/>
            <p:cNvSpPr>
              <a:spLocks noChangeShapeType="1"/>
            </p:cNvSpPr>
            <p:nvPr/>
          </p:nvSpPr>
          <p:spPr bwMode="auto">
            <a:xfrm>
              <a:off x="2928" y="2880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Line 25"/>
            <p:cNvSpPr>
              <a:spLocks noChangeShapeType="1"/>
            </p:cNvSpPr>
            <p:nvPr/>
          </p:nvSpPr>
          <p:spPr bwMode="auto">
            <a:xfrm>
              <a:off x="2928" y="2736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26"/>
            <p:cNvSpPr>
              <a:spLocks noChangeShapeType="1"/>
            </p:cNvSpPr>
            <p:nvPr/>
          </p:nvSpPr>
          <p:spPr bwMode="auto">
            <a:xfrm>
              <a:off x="2928" y="2592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27"/>
            <p:cNvSpPr>
              <a:spLocks noChangeShapeType="1"/>
            </p:cNvSpPr>
            <p:nvPr/>
          </p:nvSpPr>
          <p:spPr bwMode="auto">
            <a:xfrm>
              <a:off x="2928" y="2448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28"/>
            <p:cNvSpPr>
              <a:spLocks noChangeShapeType="1"/>
            </p:cNvSpPr>
            <p:nvPr/>
          </p:nvSpPr>
          <p:spPr bwMode="auto">
            <a:xfrm>
              <a:off x="2928" y="2304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Line 29"/>
            <p:cNvSpPr>
              <a:spLocks noChangeShapeType="1"/>
            </p:cNvSpPr>
            <p:nvPr/>
          </p:nvSpPr>
          <p:spPr bwMode="auto">
            <a:xfrm>
              <a:off x="2928" y="2160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5109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819400" y="1764268"/>
            <a:ext cx="5943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Shades the fragment by simulating the interaction of light and material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Loosely, the combination of a fragment shader and its uniform inputs is a </a:t>
            </a:r>
            <a:r>
              <a:rPr lang="en-US" i="1" dirty="0" smtClean="0">
                <a:solidFill>
                  <a:srgbClr val="FFC000"/>
                </a:solidFill>
              </a:rPr>
              <a:t>material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Also called a </a:t>
            </a:r>
            <a:r>
              <a:rPr lang="en-US" i="1" dirty="0" smtClean="0">
                <a:solidFill>
                  <a:srgbClr val="FFC000"/>
                </a:solidFill>
              </a:rPr>
              <a:t>Pixel Shader</a:t>
            </a:r>
            <a:r>
              <a:rPr lang="en-US" dirty="0" smtClean="0"/>
              <a:t> (D3D)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i="1" dirty="0" smtClean="0">
              <a:solidFill>
                <a:srgbClr val="FFC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i="1" dirty="0" smtClean="0">
              <a:solidFill>
                <a:srgbClr val="FFC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i="1" dirty="0" smtClean="0">
              <a:solidFill>
                <a:srgbClr val="FFC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i="1" dirty="0" smtClean="0">
              <a:solidFill>
                <a:srgbClr val="FFC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What exactly is the fragment input?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What are examples of useful uniforms?  Useful textures?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4291787" y="4209534"/>
            <a:ext cx="198002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109" name="Down Arrow 108"/>
          <p:cNvSpPr/>
          <p:nvPr/>
        </p:nvSpPr>
        <p:spPr bwMode="auto">
          <a:xfrm>
            <a:off x="5166610" y="3955438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0" name="Down Arrow 109"/>
          <p:cNvSpPr/>
          <p:nvPr/>
        </p:nvSpPr>
        <p:spPr bwMode="auto">
          <a:xfrm>
            <a:off x="5166610" y="4565038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4638035" y="3522017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latin typeface="Courier New" pitchFamily="49" charset="0"/>
                <a:cs typeface="Courier New" pitchFamily="49" charset="0"/>
              </a:rPr>
              <a:t>fragment</a:t>
            </a:r>
            <a:endParaRPr lang="en-US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4086602" y="4888468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latin typeface="Courier New" pitchFamily="49" charset="0"/>
                <a:cs typeface="Courier New" pitchFamily="49" charset="0"/>
              </a:rPr>
              <a:t>fragment’s color</a:t>
            </a:r>
            <a:endParaRPr lang="en-US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6805656" y="4014821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latin typeface="Courier New" pitchFamily="49" charset="0"/>
                <a:cs typeface="Courier New" pitchFamily="49" charset="0"/>
              </a:rPr>
              <a:t>uniforms</a:t>
            </a:r>
            <a:endParaRPr lang="en-US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6" name="Down Arrow 115"/>
          <p:cNvSpPr/>
          <p:nvPr/>
        </p:nvSpPr>
        <p:spPr bwMode="auto">
          <a:xfrm rot="5400000">
            <a:off x="6463023" y="3945235"/>
            <a:ext cx="230382" cy="507228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6805656" y="4431268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latin typeface="Courier New" pitchFamily="49" charset="0"/>
                <a:cs typeface="Courier New" pitchFamily="49" charset="0"/>
              </a:rPr>
              <a:t>textures</a:t>
            </a:r>
            <a:endParaRPr lang="en-US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8" name="Down Arrow 117"/>
          <p:cNvSpPr/>
          <p:nvPr/>
        </p:nvSpPr>
        <p:spPr bwMode="auto">
          <a:xfrm rot="5400000">
            <a:off x="6463023" y="4361682"/>
            <a:ext cx="230382" cy="507228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3946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819400" y="1764268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Example: </a:t>
            </a:r>
            <a:r>
              <a:rPr lang="en-US" dirty="0" err="1" smtClean="0"/>
              <a:t>Blinn-Phong</a:t>
            </a:r>
            <a:r>
              <a:rPr lang="en-US" dirty="0" smtClean="0"/>
              <a:t> Lighting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pic>
        <p:nvPicPr>
          <p:cNvPr id="156674" name="Picture 2" descr="fig5_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2743200"/>
            <a:ext cx="2381250" cy="12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0" y="6629400"/>
            <a:ext cx="9144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000" dirty="0" smtClean="0"/>
              <a:t>Image </a:t>
            </a:r>
            <a:r>
              <a:rPr lang="en-US" sz="1000" dirty="0"/>
              <a:t>from </a:t>
            </a:r>
            <a:r>
              <a:rPr lang="en-US" sz="1000" dirty="0">
                <a:hlinkClick r:id="rId4"/>
              </a:rPr>
              <a:t>http://http.developer.nvidia.com/CgTutorial/cg_tutorial_chapter05.html</a:t>
            </a:r>
            <a:endParaRPr lang="en-US" sz="1000" dirty="0"/>
          </a:p>
        </p:txBody>
      </p:sp>
      <p:sp>
        <p:nvSpPr>
          <p:cNvPr id="41" name="Rectangle 3"/>
          <p:cNvSpPr txBox="1">
            <a:spLocks noChangeArrowheads="1"/>
          </p:cNvSpPr>
          <p:nvPr/>
        </p:nvSpPr>
        <p:spPr bwMode="auto">
          <a:xfrm>
            <a:off x="3276600" y="4267200"/>
            <a:ext cx="5029200" cy="1336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7525" indent="-403225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float </a:t>
            </a:r>
            <a:r>
              <a:rPr lang="en-US" sz="2800" kern="0" dirty="0" smtClean="0">
                <a:solidFill>
                  <a:schemeClr val="tx2"/>
                </a:solidFill>
                <a:latin typeface="Courier New" charset="0"/>
              </a:rPr>
              <a:t>diffuse = </a:t>
            </a:r>
          </a:p>
          <a:p>
            <a:pPr marL="517525" indent="-403225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chemeClr val="tx2"/>
                </a:solidFill>
                <a:latin typeface="Courier New" charset="0"/>
              </a:rPr>
              <a:t> </a:t>
            </a:r>
            <a:r>
              <a:rPr lang="en-US" sz="2800" kern="0" dirty="0" smtClean="0">
                <a:solidFill>
                  <a:schemeClr val="tx2"/>
                </a:solidFill>
                <a:latin typeface="Courier New" charset="0"/>
              </a:rPr>
              <a:t> </a:t>
            </a:r>
            <a:r>
              <a:rPr lang="en-US" sz="2800" kern="0" dirty="0" smtClean="0">
                <a:solidFill>
                  <a:srgbClr val="D60093"/>
                </a:solidFill>
                <a:latin typeface="Courier New" charset="0"/>
              </a:rPr>
              <a:t>max</a:t>
            </a:r>
            <a:r>
              <a:rPr lang="en-US" sz="2800" kern="0" dirty="0" smtClean="0">
                <a:solidFill>
                  <a:schemeClr val="tx2"/>
                </a:solidFill>
                <a:latin typeface="Courier New" charset="0"/>
              </a:rPr>
              <a:t>(</a:t>
            </a:r>
            <a:r>
              <a:rPr lang="en-US" sz="2800" kern="0" dirty="0" smtClean="0">
                <a:solidFill>
                  <a:srgbClr val="D60093"/>
                </a:solidFill>
                <a:latin typeface="Courier New" charset="0"/>
              </a:rPr>
              <a:t>dot</a:t>
            </a:r>
            <a:r>
              <a:rPr lang="en-US" sz="2800" kern="0" dirty="0" smtClean="0">
                <a:solidFill>
                  <a:schemeClr val="tx2"/>
                </a:solidFill>
                <a:latin typeface="Courier New" charset="0"/>
              </a:rPr>
              <a:t>(N, L), 0.0);</a:t>
            </a:r>
            <a:endParaRPr lang="en-US" sz="2800" kern="0" dirty="0">
              <a:solidFill>
                <a:schemeClr val="tx2"/>
              </a:solidFill>
              <a:latin typeface="Courier New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5660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819400" y="1764268"/>
            <a:ext cx="5943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Example: </a:t>
            </a:r>
            <a:r>
              <a:rPr lang="en-US" dirty="0" err="1"/>
              <a:t>Blinn-</a:t>
            </a:r>
            <a:r>
              <a:rPr lang="en-US" dirty="0" err="1" smtClean="0"/>
              <a:t>Phong</a:t>
            </a:r>
            <a:r>
              <a:rPr lang="en-US" dirty="0" smtClean="0"/>
              <a:t> Lighting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Why not evaluate per-vertex and interpolate during rasterization?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0" y="6629400"/>
            <a:ext cx="9144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000" dirty="0" smtClean="0"/>
              <a:t>Image </a:t>
            </a:r>
            <a:r>
              <a:rPr lang="en-US" sz="1000" dirty="0"/>
              <a:t>from </a:t>
            </a:r>
            <a:r>
              <a:rPr lang="en-US" sz="1000" dirty="0">
                <a:hlinkClick r:id="rId3"/>
              </a:rPr>
              <a:t>http://http.developer.nvidia.com/CgTutorial/cg_tutorial_chapter05.html</a:t>
            </a:r>
            <a:endParaRPr lang="en-US" sz="1000" dirty="0"/>
          </a:p>
        </p:txBody>
      </p:sp>
      <p:sp>
        <p:nvSpPr>
          <p:cNvPr id="41" name="Rectangle 3"/>
          <p:cNvSpPr txBox="1">
            <a:spLocks noChangeArrowheads="1"/>
          </p:cNvSpPr>
          <p:nvPr/>
        </p:nvSpPr>
        <p:spPr bwMode="auto">
          <a:xfrm>
            <a:off x="3276600" y="4267200"/>
            <a:ext cx="5029200" cy="1336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7525" indent="-403225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charset="0"/>
              </a:rPr>
              <a:t>float </a:t>
            </a:r>
            <a:r>
              <a:rPr lang="en-US" sz="2800" kern="0" dirty="0" smtClean="0">
                <a:solidFill>
                  <a:schemeClr val="tx2"/>
                </a:solidFill>
                <a:latin typeface="Courier New" charset="0"/>
              </a:rPr>
              <a:t>specular = </a:t>
            </a:r>
          </a:p>
          <a:p>
            <a:pPr marL="517525" indent="-403225">
              <a:spcBef>
                <a:spcPct val="20000"/>
              </a:spcBef>
              <a:buClr>
                <a:schemeClr val="accent2"/>
              </a:buClr>
              <a:buSzPct val="80000"/>
              <a:defRPr/>
            </a:pPr>
            <a:r>
              <a:rPr lang="en-US" sz="2800" kern="0" dirty="0">
                <a:solidFill>
                  <a:schemeClr val="tx2"/>
                </a:solidFill>
                <a:latin typeface="Courier New" charset="0"/>
              </a:rPr>
              <a:t> </a:t>
            </a:r>
            <a:r>
              <a:rPr lang="en-US" sz="2800" kern="0" dirty="0" smtClean="0">
                <a:solidFill>
                  <a:schemeClr val="tx2"/>
                </a:solidFill>
                <a:latin typeface="Courier New" charset="0"/>
              </a:rPr>
              <a:t> </a:t>
            </a:r>
            <a:r>
              <a:rPr lang="en-US" sz="2800" kern="0" dirty="0" smtClean="0">
                <a:solidFill>
                  <a:srgbClr val="D60093"/>
                </a:solidFill>
                <a:latin typeface="Courier New" charset="0"/>
              </a:rPr>
              <a:t>max</a:t>
            </a:r>
            <a:r>
              <a:rPr lang="en-US" sz="2800" kern="0" dirty="0" smtClean="0">
                <a:solidFill>
                  <a:schemeClr val="tx2"/>
                </a:solidFill>
                <a:latin typeface="Courier New" charset="0"/>
              </a:rPr>
              <a:t>(</a:t>
            </a:r>
            <a:r>
              <a:rPr lang="en-US" sz="2800" kern="0" dirty="0" err="1" smtClean="0">
                <a:solidFill>
                  <a:srgbClr val="D60093"/>
                </a:solidFill>
                <a:latin typeface="Courier New" charset="0"/>
              </a:rPr>
              <a:t>pow</a:t>
            </a:r>
            <a:r>
              <a:rPr lang="en-US" sz="2800" kern="0" dirty="0" smtClean="0">
                <a:solidFill>
                  <a:schemeClr val="tx2"/>
                </a:solidFill>
                <a:latin typeface="Courier New" charset="0"/>
              </a:rPr>
              <a:t>(</a:t>
            </a:r>
            <a:r>
              <a:rPr lang="en-US" sz="2800" kern="0" dirty="0" smtClean="0">
                <a:solidFill>
                  <a:srgbClr val="D60093"/>
                </a:solidFill>
                <a:latin typeface="Courier New" charset="0"/>
              </a:rPr>
              <a:t>dot</a:t>
            </a:r>
            <a:r>
              <a:rPr lang="en-US" sz="2800" kern="0" dirty="0" smtClean="0">
                <a:solidFill>
                  <a:schemeClr val="tx2"/>
                </a:solidFill>
                <a:latin typeface="Courier New" charset="0"/>
              </a:rPr>
              <a:t>(H, N), </a:t>
            </a:r>
            <a:r>
              <a:rPr lang="en-US" sz="2800" kern="0" dirty="0" err="1" smtClean="0">
                <a:solidFill>
                  <a:schemeClr val="tx2"/>
                </a:solidFill>
                <a:latin typeface="Courier New" charset="0"/>
              </a:rPr>
              <a:t>u_shininess</a:t>
            </a:r>
            <a:r>
              <a:rPr lang="en-US" sz="2800" kern="0" dirty="0" smtClean="0">
                <a:solidFill>
                  <a:schemeClr val="tx2"/>
                </a:solidFill>
                <a:latin typeface="Courier New" charset="0"/>
              </a:rPr>
              <a:t>), 0.0);</a:t>
            </a:r>
            <a:endParaRPr lang="en-US" sz="2800" kern="0" dirty="0">
              <a:solidFill>
                <a:schemeClr val="tx2"/>
              </a:solidFill>
              <a:latin typeface="Courier New" charset="0"/>
            </a:endParaRPr>
          </a:p>
        </p:txBody>
      </p:sp>
      <p:pic>
        <p:nvPicPr>
          <p:cNvPr id="179202" name="Picture 2" descr="fig5_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476652"/>
            <a:ext cx="2857500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376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Graphics Review:  Rendering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Rendering</a:t>
            </a:r>
          </a:p>
          <a:p>
            <a:pPr lvl="1">
              <a:lnSpc>
                <a:spcPct val="90000"/>
              </a:lnSpc>
            </a:pPr>
            <a:r>
              <a:rPr lang="en-US"/>
              <a:t>Goal:  Assign color to pixels</a:t>
            </a:r>
          </a:p>
          <a:p>
            <a:pPr>
              <a:lnSpc>
                <a:spcPct val="90000"/>
              </a:lnSpc>
            </a:pPr>
            <a:r>
              <a:rPr lang="en-US"/>
              <a:t>Two Parts</a:t>
            </a:r>
          </a:p>
          <a:p>
            <a:pPr lvl="1">
              <a:lnSpc>
                <a:spcPct val="90000"/>
              </a:lnSpc>
            </a:pPr>
            <a:r>
              <a:rPr lang="en-US"/>
              <a:t>Visible surfaces</a:t>
            </a:r>
          </a:p>
          <a:p>
            <a:pPr lvl="2">
              <a:lnSpc>
                <a:spcPct val="90000"/>
              </a:lnSpc>
            </a:pPr>
            <a:r>
              <a:rPr lang="en-US"/>
              <a:t>What is in front of what for a given view</a:t>
            </a:r>
          </a:p>
          <a:p>
            <a:pPr lvl="1">
              <a:lnSpc>
                <a:spcPct val="90000"/>
              </a:lnSpc>
            </a:pPr>
            <a:r>
              <a:rPr lang="en-US"/>
              <a:t>Shading</a:t>
            </a:r>
          </a:p>
          <a:p>
            <a:pPr lvl="2">
              <a:lnSpc>
                <a:spcPct val="90000"/>
              </a:lnSpc>
            </a:pPr>
            <a:r>
              <a:rPr lang="en-US"/>
              <a:t>Simulate the interaction of material and light to produce a pixel color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08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819400" y="1764268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Per-fragment vs. per-vertex lighting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Which is which?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0" y="6629400"/>
            <a:ext cx="9144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000" dirty="0" smtClean="0"/>
              <a:t>Image </a:t>
            </a:r>
            <a:r>
              <a:rPr lang="en-US" sz="1000" dirty="0"/>
              <a:t>from </a:t>
            </a:r>
            <a:r>
              <a:rPr lang="en-US" sz="1000" dirty="0">
                <a:hlinkClick r:id="rId3"/>
              </a:rPr>
              <a:t>http://http.developer.nvidia.com/CgTutorial/cg_tutorial_chapter05.html</a:t>
            </a:r>
            <a:endParaRPr lang="en-US" sz="1000" dirty="0"/>
          </a:p>
        </p:txBody>
      </p:sp>
      <p:pic>
        <p:nvPicPr>
          <p:cNvPr id="1802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5" y="2990850"/>
            <a:ext cx="3248025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6120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819400" y="1764268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Effects of tessellation on per-vertex lighting</a:t>
            </a:r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0" y="6629400"/>
            <a:ext cx="9144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000" dirty="0" smtClean="0"/>
              <a:t>Image </a:t>
            </a:r>
            <a:r>
              <a:rPr lang="en-US" sz="1000" dirty="0"/>
              <a:t>from </a:t>
            </a:r>
            <a:r>
              <a:rPr lang="en-US" sz="1000" dirty="0">
                <a:hlinkClick r:id="rId3"/>
              </a:rPr>
              <a:t>http://http.developer.nvidia.com/CgTutorial/cg_tutorial_chapter05.html</a:t>
            </a:r>
            <a:endParaRPr lang="en-US" sz="1000" dirty="0"/>
          </a:p>
        </p:txBody>
      </p:sp>
      <p:sp>
        <p:nvSpPr>
          <p:cNvPr id="23" name="TextBox 22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pic>
        <p:nvPicPr>
          <p:cNvPr id="1996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763519"/>
            <a:ext cx="3762375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179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819400" y="1764268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Another example:  Texture Mapping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pic>
        <p:nvPicPr>
          <p:cNvPr id="181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49658"/>
            <a:ext cx="5329677" cy="3017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0" y="6629400"/>
            <a:ext cx="9144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000" dirty="0" smtClean="0"/>
              <a:t>Image </a:t>
            </a:r>
            <a:r>
              <a:rPr lang="en-US" sz="1000" dirty="0"/>
              <a:t>from </a:t>
            </a:r>
            <a:r>
              <a:rPr lang="en-US" sz="1000" dirty="0">
                <a:hlinkClick r:id="rId4"/>
              </a:rPr>
              <a:t>http://www.realtimerendering.com</a:t>
            </a:r>
            <a:r>
              <a:rPr lang="en-US" sz="1000" dirty="0" smtClean="0">
                <a:hlinkClick r:id="rId4"/>
              </a:rPr>
              <a:t>/</a:t>
            </a:r>
            <a:endParaRPr lang="en-US" sz="1000" dirty="0"/>
          </a:p>
        </p:txBody>
      </p:sp>
      <p:sp>
        <p:nvSpPr>
          <p:cNvPr id="23" name="TextBox 22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7099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819400" y="1764268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Lighting and texture mapping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0" y="6629400"/>
            <a:ext cx="9144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000" dirty="0" smtClean="0"/>
              <a:t>Image from </a:t>
            </a:r>
            <a:r>
              <a:rPr lang="en-US" sz="1000" dirty="0">
                <a:hlinkClick r:id="rId3"/>
              </a:rPr>
              <a:t>http://www.virtualglobebook.com/</a:t>
            </a:r>
            <a:endParaRPr lang="en-US" sz="1000" dirty="0"/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705" y="3235133"/>
            <a:ext cx="2087289" cy="156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608" y="3235133"/>
            <a:ext cx="2087289" cy="156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511" y="3235133"/>
            <a:ext cx="2087289" cy="156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4507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819400" y="1764268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Another example:  Bump mapping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pic>
        <p:nvPicPr>
          <p:cNvPr id="182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0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1479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819400" y="1764268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Another example:  Bump mapping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pic>
        <p:nvPicPr>
          <p:cNvPr id="183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0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0241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819400" y="1764268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Fragment shaders can be computationally intense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pic>
        <p:nvPicPr>
          <p:cNvPr id="20" name="Picture 5" descr="14fig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2276475"/>
            <a:ext cx="4286250" cy="42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0" y="655320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200" dirty="0"/>
              <a:t>Image from </a:t>
            </a:r>
            <a:r>
              <a:rPr lang="en-US" sz="1200" dirty="0" smtClean="0">
                <a:hlinkClick r:id="rId4"/>
              </a:rPr>
              <a:t>http</a:t>
            </a:r>
            <a:r>
              <a:rPr lang="en-US" sz="1200" dirty="0">
                <a:hlinkClick r:id="rId4"/>
              </a:rPr>
              <a:t>://</a:t>
            </a:r>
            <a:r>
              <a:rPr lang="en-US" sz="1200" dirty="0" smtClean="0">
                <a:hlinkClick r:id="rId4"/>
              </a:rPr>
              <a:t>http.developer.nvidia.com/GPUGems3/gpugems3_ch14.html</a:t>
            </a:r>
            <a:r>
              <a:rPr lang="en-US" sz="1200" dirty="0" smtClean="0"/>
              <a:t> </a:t>
            </a:r>
          </a:p>
          <a:p>
            <a:pPr algn="r"/>
            <a:endParaRPr lang="en-US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7068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819400" y="1764268"/>
            <a:ext cx="5943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 fragment shader can output color, but what else would be useful?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8922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819400" y="1764268"/>
            <a:ext cx="5943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 fragment shader can output color, but what else would be useful?</a:t>
            </a:r>
          </a:p>
          <a:p>
            <a:endParaRPr lang="en-US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Discard the fragment.  Why?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Depth.  Why?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Multiple colors.  Why?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1241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102" name="TextBox 101"/>
          <p:cNvSpPr txBox="1"/>
          <p:nvPr/>
        </p:nvSpPr>
        <p:spPr>
          <a:xfrm>
            <a:off x="2819400" y="1764268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err="1"/>
              <a:t>RenderMonkey</a:t>
            </a:r>
            <a:r>
              <a:rPr lang="en-US" dirty="0"/>
              <a:t> </a:t>
            </a:r>
            <a:r>
              <a:rPr lang="en-US" dirty="0" smtClean="0"/>
              <a:t>Demos</a:t>
            </a: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0" y="6629400"/>
            <a:ext cx="9144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000" dirty="0" err="1" smtClean="0"/>
              <a:t>RenderMonkey</a:t>
            </a:r>
            <a:r>
              <a:rPr lang="en-US" sz="1000" dirty="0" smtClean="0"/>
              <a:t>: </a:t>
            </a:r>
            <a:r>
              <a:rPr lang="en-US" sz="1000" dirty="0">
                <a:hlinkClick r:id="rId3"/>
              </a:rPr>
              <a:t>http://developer.amd.com/archive/gpu/rendermonkey/pages/default.aspx</a:t>
            </a:r>
            <a:endParaRPr lang="en-US" sz="1000" dirty="0"/>
          </a:p>
        </p:txBody>
      </p:sp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956" y="2966632"/>
            <a:ext cx="2588443" cy="2595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53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0" y="2957718"/>
            <a:ext cx="2571750" cy="2586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37188" y="2598865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NPR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166040" y="2587197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Glass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47" name="Down Arrow 46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Down Arrow 47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Down Arrow 48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Down Arrow 49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Down Arrow 50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Down Arrow 51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Down Arrow 52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18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Graphics Pipeline Walkthrough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0" y="6629400"/>
            <a:ext cx="9144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000" dirty="0" smtClean="0"/>
              <a:t>Images from </a:t>
            </a:r>
            <a:r>
              <a:rPr lang="en-US" sz="1000" dirty="0">
                <a:hlinkClick r:id="rId3"/>
              </a:rPr>
              <a:t>http://</a:t>
            </a:r>
            <a:r>
              <a:rPr lang="en-US" sz="1000" dirty="0" smtClean="0">
                <a:hlinkClick r:id="rId3"/>
              </a:rPr>
              <a:t>www.cs.cmu.edu/afs/cs.cmu.edu/academic/class/15869-f11/www/lectures/01_intro.pdf</a:t>
            </a:r>
            <a:endParaRPr lang="en-US" sz="1000" dirty="0"/>
          </a:p>
        </p:txBody>
      </p:sp>
      <p:cxnSp>
        <p:nvCxnSpPr>
          <p:cNvPr id="40" name="Straight Arrow Connector 39"/>
          <p:cNvCxnSpPr/>
          <p:nvPr/>
        </p:nvCxnSpPr>
        <p:spPr bwMode="auto">
          <a:xfrm flipH="1">
            <a:off x="2531269" y="1948934"/>
            <a:ext cx="909637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66FF33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42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725" y="1676400"/>
            <a:ext cx="3190875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1" name="Straight Arrow Connector 40"/>
          <p:cNvCxnSpPr/>
          <p:nvPr/>
        </p:nvCxnSpPr>
        <p:spPr bwMode="auto">
          <a:xfrm>
            <a:off x="2531269" y="6312932"/>
            <a:ext cx="909637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66FF33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42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118" y="5394073"/>
            <a:ext cx="3419475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1236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819400" y="1764268"/>
            <a:ext cx="5943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 fragment must go through a series of tests to make to the framebuffer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What tests are useful?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91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Scissor Test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18906" y="4294123"/>
            <a:ext cx="1424494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Scissor Test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950967" y="4917551"/>
            <a:ext cx="1360372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Stencil Test</a:t>
            </a:r>
            <a:endParaRPr lang="en-US" dirty="0"/>
          </a:p>
        </p:txBody>
      </p:sp>
      <p:sp>
        <p:nvSpPr>
          <p:cNvPr id="21" name="Down Arrow 20"/>
          <p:cNvSpPr/>
          <p:nvPr/>
        </p:nvSpPr>
        <p:spPr bwMode="auto">
          <a:xfrm>
            <a:off x="3515962" y="4663455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89439" y="5562600"/>
            <a:ext cx="128342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Depth Test</a:t>
            </a:r>
            <a:endParaRPr lang="en-US" dirty="0"/>
          </a:p>
        </p:txBody>
      </p:sp>
      <p:sp>
        <p:nvSpPr>
          <p:cNvPr id="39" name="Down Arrow 38"/>
          <p:cNvSpPr/>
          <p:nvPr/>
        </p:nvSpPr>
        <p:spPr bwMode="auto">
          <a:xfrm>
            <a:off x="3515962" y="5286883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Chevron 3"/>
          <p:cNvSpPr/>
          <p:nvPr/>
        </p:nvSpPr>
        <p:spPr bwMode="auto">
          <a:xfrm flipH="1">
            <a:off x="2520884" y="4257980"/>
            <a:ext cx="374715" cy="1652331"/>
          </a:xfrm>
          <a:prstGeom prst="chevron">
            <a:avLst>
              <a:gd name="adj" fmla="val 80188"/>
            </a:avLst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819400" y="1764268"/>
            <a:ext cx="6172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Discard a fragment if it is within a rectangle defined in window coordinates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Why is this useful?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Does this need to happen after fragment shading?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7347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Scissor Test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18906" y="4294123"/>
            <a:ext cx="1424494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Scissor Test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950967" y="4917551"/>
            <a:ext cx="1360372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Stencil Test</a:t>
            </a:r>
            <a:endParaRPr lang="en-US" dirty="0"/>
          </a:p>
        </p:txBody>
      </p:sp>
      <p:sp>
        <p:nvSpPr>
          <p:cNvPr id="21" name="Down Arrow 20"/>
          <p:cNvSpPr/>
          <p:nvPr/>
        </p:nvSpPr>
        <p:spPr bwMode="auto">
          <a:xfrm>
            <a:off x="3515962" y="4663455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89439" y="5562600"/>
            <a:ext cx="128342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Depth Test</a:t>
            </a:r>
            <a:endParaRPr lang="en-US" dirty="0"/>
          </a:p>
        </p:txBody>
      </p:sp>
      <p:sp>
        <p:nvSpPr>
          <p:cNvPr id="39" name="Down Arrow 38"/>
          <p:cNvSpPr/>
          <p:nvPr/>
        </p:nvSpPr>
        <p:spPr bwMode="auto">
          <a:xfrm>
            <a:off x="3515962" y="5286883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Chevron 3"/>
          <p:cNvSpPr/>
          <p:nvPr/>
        </p:nvSpPr>
        <p:spPr bwMode="auto">
          <a:xfrm flipH="1">
            <a:off x="2520884" y="4257980"/>
            <a:ext cx="374715" cy="1652331"/>
          </a:xfrm>
          <a:prstGeom prst="chevron">
            <a:avLst>
              <a:gd name="adj" fmla="val 80188"/>
            </a:avLst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819400" y="1764268"/>
            <a:ext cx="6172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scissor test is useful for “scissoring out” parts of the window that do not need to be shaded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For performance.  Why?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Post-processing effects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err="1" smtClean="0"/>
              <a:t>Multipass</a:t>
            </a:r>
            <a:r>
              <a:rPr lang="en-US" dirty="0" smtClean="0"/>
              <a:t> rendering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7558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Stencil Test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18906" y="4294123"/>
            <a:ext cx="1424494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Scissor Test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950967" y="4917551"/>
            <a:ext cx="1360372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Stencil Test</a:t>
            </a:r>
            <a:endParaRPr lang="en-US" dirty="0"/>
          </a:p>
        </p:txBody>
      </p:sp>
      <p:sp>
        <p:nvSpPr>
          <p:cNvPr id="21" name="Down Arrow 20"/>
          <p:cNvSpPr/>
          <p:nvPr/>
        </p:nvSpPr>
        <p:spPr bwMode="auto">
          <a:xfrm>
            <a:off x="3515962" y="4663455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89439" y="5562600"/>
            <a:ext cx="128342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Depth Test</a:t>
            </a:r>
            <a:endParaRPr lang="en-US" dirty="0"/>
          </a:p>
        </p:txBody>
      </p:sp>
      <p:sp>
        <p:nvSpPr>
          <p:cNvPr id="39" name="Down Arrow 38"/>
          <p:cNvSpPr/>
          <p:nvPr/>
        </p:nvSpPr>
        <p:spPr bwMode="auto">
          <a:xfrm>
            <a:off x="3515962" y="5286883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Chevron 3"/>
          <p:cNvSpPr/>
          <p:nvPr/>
        </p:nvSpPr>
        <p:spPr bwMode="auto">
          <a:xfrm flipH="1">
            <a:off x="2520884" y="4257980"/>
            <a:ext cx="374715" cy="1652331"/>
          </a:xfrm>
          <a:prstGeom prst="chevron">
            <a:avLst>
              <a:gd name="adj" fmla="val 80188"/>
            </a:avLst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819400" y="1764268"/>
            <a:ext cx="6324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stencil test can discard arbitrary areas of the window, and count per-fragment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 stencil is written to the stencil buffer, and later fragments can be tested against this buffer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What is this useful for?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  <a:p>
            <a:pPr lvl="1"/>
            <a:endParaRPr lang="en-US" i="1" dirty="0">
              <a:solidFill>
                <a:srgbClr val="FFC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5543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 Test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819400" y="1764268"/>
            <a:ext cx="5943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Finds visible surfaces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Once called “ridiculously expensive”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Also called the </a:t>
            </a:r>
            <a:r>
              <a:rPr lang="en-US" i="1" dirty="0" smtClean="0">
                <a:solidFill>
                  <a:srgbClr val="FFC000"/>
                </a:solidFill>
              </a:rPr>
              <a:t>z-test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Does it need to be after fragment shading?</a:t>
            </a:r>
            <a:endParaRPr lang="en-US" i="1" dirty="0">
              <a:solidFill>
                <a:srgbClr val="FFC000"/>
              </a:solidFill>
            </a:endParaRPr>
          </a:p>
          <a:p>
            <a:endParaRPr lang="en-US" i="1" dirty="0">
              <a:solidFill>
                <a:srgbClr val="FFC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18906" y="4294123"/>
            <a:ext cx="1424494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Scissor Test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950967" y="4917551"/>
            <a:ext cx="1360372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Stencil Test</a:t>
            </a:r>
            <a:endParaRPr lang="en-US" dirty="0"/>
          </a:p>
        </p:txBody>
      </p:sp>
      <p:sp>
        <p:nvSpPr>
          <p:cNvPr id="21" name="Down Arrow 20"/>
          <p:cNvSpPr/>
          <p:nvPr/>
        </p:nvSpPr>
        <p:spPr bwMode="auto">
          <a:xfrm>
            <a:off x="3515962" y="4663455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89439" y="5562600"/>
            <a:ext cx="1283428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Depth Test</a:t>
            </a:r>
            <a:endParaRPr lang="en-US" dirty="0"/>
          </a:p>
        </p:txBody>
      </p:sp>
      <p:sp>
        <p:nvSpPr>
          <p:cNvPr id="23" name="Down Arrow 22"/>
          <p:cNvSpPr/>
          <p:nvPr/>
        </p:nvSpPr>
        <p:spPr bwMode="auto">
          <a:xfrm>
            <a:off x="3515962" y="5286883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Chevron 38"/>
          <p:cNvSpPr/>
          <p:nvPr/>
        </p:nvSpPr>
        <p:spPr bwMode="auto">
          <a:xfrm flipH="1">
            <a:off x="2520884" y="4257980"/>
            <a:ext cx="374715" cy="1652331"/>
          </a:xfrm>
          <a:prstGeom prst="chevron">
            <a:avLst>
              <a:gd name="adj" fmla="val 80188"/>
            </a:avLst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78161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 Test</a:t>
            </a:r>
          </a:p>
        </p:txBody>
      </p:sp>
      <p:pic>
        <p:nvPicPr>
          <p:cNvPr id="11264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795463"/>
            <a:ext cx="8572500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6629400"/>
            <a:ext cx="9144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000" dirty="0" smtClean="0"/>
              <a:t>Image from </a:t>
            </a:r>
            <a:r>
              <a:rPr lang="en-US" sz="1000" dirty="0">
                <a:hlinkClick r:id="rId3"/>
              </a:rPr>
              <a:t>http://www.virtualglobebook.com/</a:t>
            </a:r>
            <a:endParaRPr lang="en-US" sz="1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98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 Test</a:t>
            </a:r>
          </a:p>
        </p:txBody>
      </p:sp>
      <p:pic>
        <p:nvPicPr>
          <p:cNvPr id="11162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795463"/>
            <a:ext cx="8572500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6629400"/>
            <a:ext cx="9144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000" dirty="0" smtClean="0"/>
              <a:t>Image from </a:t>
            </a:r>
            <a:r>
              <a:rPr lang="en-US" sz="1000" dirty="0">
                <a:hlinkClick r:id="rId3"/>
              </a:rPr>
              <a:t>http://www.virtualglobebook.com/</a:t>
            </a:r>
            <a:endParaRPr lang="en-US" sz="1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46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Blending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819400" y="1764268"/>
            <a:ext cx="5943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Combine fragment color with framebuffer color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Can weight each color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Can use different operations: +, -, etc.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Why is this useful?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48427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Blending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819400" y="1764268"/>
            <a:ext cx="5943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Example: Translucency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Additive Blending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Alpha Blending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276600" y="35052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</a:t>
            </a:r>
            <a:r>
              <a:rPr lang="en-US" baseline="-25000" dirty="0" err="1" smtClean="0">
                <a:latin typeface="Courier New" pitchFamily="49" charset="0"/>
                <a:cs typeface="Courier New" pitchFamily="49" charset="0"/>
              </a:rPr>
              <a:t>dest</a:t>
            </a:r>
            <a:r>
              <a:rPr lang="en-US" baseline="-25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</a:t>
            </a:r>
            <a:r>
              <a:rPr lang="en-US" baseline="-25000" dirty="0" err="1" smtClean="0">
                <a:latin typeface="Courier New" pitchFamily="49" charset="0"/>
                <a:cs typeface="Courier New" pitchFamily="49" charset="0"/>
              </a:rPr>
              <a:t>source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.rgb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</a:t>
            </a:r>
            <a:r>
              <a:rPr lang="en-US" baseline="-25000" dirty="0" err="1">
                <a:latin typeface="Courier New" pitchFamily="49" charset="0"/>
                <a:cs typeface="Courier New" pitchFamily="49" charset="0"/>
              </a:rPr>
              <a:t>source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.a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baseline="-25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+ </a:t>
            </a:r>
          </a:p>
          <a:p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</a:t>
            </a:r>
            <a:r>
              <a:rPr lang="en-US" baseline="-25000" dirty="0" err="1" smtClean="0">
                <a:latin typeface="Courier New" pitchFamily="49" charset="0"/>
                <a:cs typeface="Courier New" pitchFamily="49" charset="0"/>
              </a:rPr>
              <a:t>dest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.rgb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(1 -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</a:t>
            </a:r>
            <a:r>
              <a:rPr lang="en-US" baseline="-25000" dirty="0" err="1" smtClean="0">
                <a:latin typeface="Courier New" pitchFamily="49" charset="0"/>
                <a:cs typeface="Courier New" pitchFamily="49" charset="0"/>
              </a:rPr>
              <a:t>source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.a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);</a:t>
            </a:r>
            <a:endParaRPr lang="en-US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76600" y="2754868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</a:t>
            </a:r>
            <a:r>
              <a:rPr lang="en-US" baseline="-25000" dirty="0" err="1" smtClean="0">
                <a:latin typeface="Courier New" pitchFamily="49" charset="0"/>
                <a:cs typeface="Courier New" pitchFamily="49" charset="0"/>
              </a:rPr>
              <a:t>dest</a:t>
            </a:r>
            <a:r>
              <a:rPr lang="en-US" baseline="-25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</a:t>
            </a:r>
            <a:r>
              <a:rPr lang="en-US" baseline="-25000" dirty="0" err="1" smtClean="0">
                <a:latin typeface="Courier New" pitchFamily="49" charset="0"/>
                <a:cs typeface="Courier New" pitchFamily="49" charset="0"/>
              </a:rPr>
              <a:t>source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.rgb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</a:t>
            </a:r>
            <a:r>
              <a:rPr lang="en-US" baseline="-25000" dirty="0" err="1">
                <a:latin typeface="Courier New" pitchFamily="49" charset="0"/>
                <a:cs typeface="Courier New" pitchFamily="49" charset="0"/>
              </a:rPr>
              <a:t>source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.a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baseline="-25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+ 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</a:t>
            </a:r>
            <a:r>
              <a:rPr lang="en-US" baseline="-25000" dirty="0" err="1" smtClean="0">
                <a:latin typeface="Courier New" pitchFamily="49" charset="0"/>
                <a:cs typeface="Courier New" pitchFamily="49" charset="0"/>
              </a:rPr>
              <a:t>dest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.rgb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);</a:t>
            </a:r>
            <a:endParaRPr lang="en-US" baseline="-250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86370" name="Picture 2" descr="fig06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267200"/>
            <a:ext cx="2869284" cy="221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0" y="6629400"/>
            <a:ext cx="9144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000" dirty="0" smtClean="0"/>
              <a:t>Image from </a:t>
            </a:r>
            <a:r>
              <a:rPr lang="en-US" sz="1000" dirty="0">
                <a:hlinkClick r:id="rId4"/>
              </a:rPr>
              <a:t>http://http.developer.nvidia.com/GPUGems/gpugems_ch06.html</a:t>
            </a:r>
            <a:endParaRPr lang="en-US" sz="1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61926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Graphics Pipeline Walkthrough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0" y="6629400"/>
            <a:ext cx="9144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000" dirty="0" smtClean="0"/>
              <a:t>Images from </a:t>
            </a:r>
            <a:r>
              <a:rPr lang="en-US" sz="1000" dirty="0">
                <a:hlinkClick r:id="rId3"/>
              </a:rPr>
              <a:t>http://</a:t>
            </a:r>
            <a:r>
              <a:rPr lang="en-US" sz="1000" dirty="0" smtClean="0">
                <a:hlinkClick r:id="rId3"/>
              </a:rPr>
              <a:t>www.cs.cmu.edu/afs/cs.cmu.edu/academic/class/15869-f11/www/lectures/01_intro.pdf</a:t>
            </a:r>
            <a:endParaRPr lang="en-US" sz="1000" dirty="0"/>
          </a:p>
        </p:txBody>
      </p:sp>
      <p:cxnSp>
        <p:nvCxnSpPr>
          <p:cNvPr id="41" name="Straight Arrow Connector 40"/>
          <p:cNvCxnSpPr/>
          <p:nvPr/>
        </p:nvCxnSpPr>
        <p:spPr bwMode="auto">
          <a:xfrm>
            <a:off x="2531269" y="6312932"/>
            <a:ext cx="909637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66FF33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423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118" y="5394073"/>
            <a:ext cx="3419475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819400" y="1764268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After all that, write to the framebuffer!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750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85750" indent="-285750"/>
            <a:r>
              <a:rPr lang="en-US" dirty="0"/>
              <a:t>Vertex Assembly</a:t>
            </a:r>
          </a:p>
        </p:txBody>
      </p:sp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276600"/>
            <a:ext cx="4918392" cy="3099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Assembly</a:t>
            </a:r>
            <a:endParaRPr lang="en-US" dirty="0"/>
          </a:p>
        </p:txBody>
      </p:sp>
      <p:sp>
        <p:nvSpPr>
          <p:cNvPr id="13" name="Down Arrow 12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Down Arrow 13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Down Arrow 14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Down Arrow 15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Down Arrow 16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Down Arrow 17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Down Arrow 18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19400" y="1764268"/>
            <a:ext cx="594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Pull together a vertex from one or more buffers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Also </a:t>
            </a:r>
            <a:r>
              <a:rPr lang="en-US" dirty="0"/>
              <a:t>called </a:t>
            </a:r>
            <a:r>
              <a:rPr lang="en-US" i="1" dirty="0" smtClean="0">
                <a:solidFill>
                  <a:srgbClr val="FFC000"/>
                </a:solidFill>
              </a:rPr>
              <a:t>primitive processing</a:t>
            </a:r>
            <a:r>
              <a:rPr lang="en-US" dirty="0" smtClean="0"/>
              <a:t> (GL ES) </a:t>
            </a:r>
            <a:r>
              <a:rPr lang="en-US" dirty="0"/>
              <a:t>or </a:t>
            </a:r>
            <a:r>
              <a:rPr lang="en-US" i="1" dirty="0">
                <a:solidFill>
                  <a:srgbClr val="FFC000"/>
                </a:solidFill>
              </a:rPr>
              <a:t>input </a:t>
            </a:r>
            <a:r>
              <a:rPr lang="en-US" i="1" dirty="0" smtClean="0">
                <a:solidFill>
                  <a:srgbClr val="FFC000"/>
                </a:solidFill>
              </a:rPr>
              <a:t>assembler</a:t>
            </a:r>
            <a:r>
              <a:rPr lang="en-US" dirty="0"/>
              <a:t> </a:t>
            </a:r>
            <a:r>
              <a:rPr lang="en-US" dirty="0" smtClean="0"/>
              <a:t>(D3D)</a:t>
            </a: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0" y="6629400"/>
            <a:ext cx="9144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000" dirty="0" smtClean="0"/>
              <a:t>Image from </a:t>
            </a:r>
            <a:r>
              <a:rPr lang="en-US" sz="1000" dirty="0">
                <a:hlinkClick r:id="rId4"/>
              </a:rPr>
              <a:t>http://www.virtualglobebook.com/</a:t>
            </a:r>
            <a:endParaRPr lang="en-US" sz="1000" dirty="0"/>
          </a:p>
        </p:txBody>
      </p:sp>
      <p:sp>
        <p:nvSpPr>
          <p:cNvPr id="22" name="TextBox 21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8274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Evolution of the Programmable Graphics Pipeline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Pre GPU</a:t>
            </a:r>
          </a:p>
          <a:p>
            <a:r>
              <a:rPr lang="en-US"/>
              <a:t>Fixed function GPU</a:t>
            </a:r>
          </a:p>
          <a:p>
            <a:r>
              <a:rPr lang="en-US"/>
              <a:t>Programmable GPU</a:t>
            </a:r>
          </a:p>
          <a:p>
            <a:r>
              <a:rPr lang="en-US"/>
              <a:t>Unified Shader Processors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Early 90s – Pre GPU</a:t>
            </a:r>
          </a:p>
        </p:txBody>
      </p:sp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38288"/>
            <a:ext cx="8991600" cy="493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6581001"/>
            <a:ext cx="9144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200" dirty="0"/>
              <a:t>Slide from </a:t>
            </a:r>
            <a:r>
              <a:rPr lang="en-US" sz="1200" dirty="0" smtClean="0"/>
              <a:t> </a:t>
            </a:r>
            <a:r>
              <a:rPr lang="en-US" sz="1200" dirty="0" smtClean="0">
                <a:hlinkClick r:id="rId4"/>
              </a:rPr>
              <a:t>http</a:t>
            </a:r>
            <a:r>
              <a:rPr lang="en-US" sz="1200" dirty="0">
                <a:hlinkClick r:id="rId4"/>
              </a:rPr>
              <a:t>://</a:t>
            </a:r>
            <a:r>
              <a:rPr lang="en-US" sz="1200" dirty="0" smtClean="0">
                <a:hlinkClick r:id="rId4"/>
              </a:rPr>
              <a:t>s09.idav.ucdavis.edu/talks/01-BPS-SIGGRAPH09-mhouston.pdf</a:t>
            </a:r>
            <a:endParaRPr lang="en-US" sz="12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GPUs?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Exploit Parallelism</a:t>
            </a:r>
          </a:p>
          <a:p>
            <a:pPr lvl="1"/>
            <a:r>
              <a:rPr lang="en-US" dirty="0"/>
              <a:t>Pipeline parallel</a:t>
            </a:r>
          </a:p>
          <a:p>
            <a:pPr lvl="1"/>
            <a:r>
              <a:rPr lang="en-US" dirty="0"/>
              <a:t>Data-parallel</a:t>
            </a:r>
          </a:p>
          <a:p>
            <a:pPr lvl="1"/>
            <a:r>
              <a:rPr lang="en-US" dirty="0"/>
              <a:t>CPU and GPU executing in parallel</a:t>
            </a:r>
          </a:p>
          <a:p>
            <a:r>
              <a:rPr lang="en-US" dirty="0"/>
              <a:t>Hardware:  texture filtering, </a:t>
            </a:r>
            <a:r>
              <a:rPr lang="en-US" dirty="0" smtClean="0"/>
              <a:t>rasterization, MAD</a:t>
            </a:r>
            <a:r>
              <a:rPr lang="en-US" dirty="0"/>
              <a:t>, </a:t>
            </a:r>
            <a:r>
              <a:rPr lang="en-US" dirty="0" smtClean="0"/>
              <a:t>sqrt, etc</a:t>
            </a:r>
            <a:r>
              <a:rPr lang="en-US" dirty="0"/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3dfx Voodoo (1996)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Assembly</a:t>
            </a:r>
            <a:endParaRPr lang="en-US" dirty="0"/>
          </a:p>
        </p:txBody>
      </p:sp>
      <p:sp>
        <p:nvSpPr>
          <p:cNvPr id="11" name="Down Arrow 10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Down Arrow 11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Down Arrow 12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Down Arrow 13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Down Arrow 14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Down Arrow 15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Down Arrow 16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152400" y="3505200"/>
            <a:ext cx="2895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Chevron 20"/>
          <p:cNvSpPr/>
          <p:nvPr/>
        </p:nvSpPr>
        <p:spPr bwMode="auto">
          <a:xfrm>
            <a:off x="2590800" y="3647056"/>
            <a:ext cx="374715" cy="2220344"/>
          </a:xfrm>
          <a:prstGeom prst="chevron">
            <a:avLst>
              <a:gd name="adj" fmla="val 80188"/>
            </a:avLst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Chevron 21"/>
          <p:cNvSpPr/>
          <p:nvPr/>
        </p:nvSpPr>
        <p:spPr bwMode="auto">
          <a:xfrm>
            <a:off x="2607296" y="1792760"/>
            <a:ext cx="374715" cy="1587696"/>
          </a:xfrm>
          <a:prstGeom prst="chevron">
            <a:avLst>
              <a:gd name="adj" fmla="val 80188"/>
            </a:avLst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54516" y="2286000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Still</a:t>
            </a:r>
          </a:p>
          <a:p>
            <a:r>
              <a:rPr lang="en-US" dirty="0" smtClean="0"/>
              <a:t>Software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929860" y="4583668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Hardware</a:t>
            </a:r>
            <a:endParaRPr lang="en-US" dirty="0"/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0" y="6581001"/>
            <a:ext cx="9144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200" dirty="0" smtClean="0"/>
              <a:t>Image from </a:t>
            </a:r>
            <a:r>
              <a:rPr lang="en-US" sz="1200" dirty="0">
                <a:hlinkClick r:id="rId3"/>
              </a:rPr>
              <a:t>http://www.thedodgegarage.com/3dfx/v1.htm</a:t>
            </a:r>
            <a:endParaRPr lang="en-US" sz="1200" dirty="0" smtClean="0"/>
          </a:p>
        </p:txBody>
      </p:sp>
      <p:sp>
        <p:nvSpPr>
          <p:cNvPr id="28" name="TextBox 27"/>
          <p:cNvSpPr txBox="1"/>
          <p:nvPr/>
        </p:nvSpPr>
        <p:spPr>
          <a:xfrm>
            <a:off x="4343400" y="1896503"/>
            <a:ext cx="457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hardware: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Fixed-function rasterization, texture mapping, depth testing, etc.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4 - 6 MB memory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PCI bus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$299</a:t>
            </a:r>
            <a:endParaRPr lang="en-US" dirty="0"/>
          </a:p>
        </p:txBody>
      </p:sp>
      <p:pic>
        <p:nvPicPr>
          <p:cNvPr id="201732" name="Picture 4" descr="http://www.thedodgegarage.com/3dfx/v1/v1_orc_car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332" y="3894331"/>
            <a:ext cx="3178003" cy="220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28334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Aside:  Mario Kart 64</a:t>
            </a:r>
          </a:p>
        </p:txBody>
      </p:sp>
      <p:pic>
        <p:nvPicPr>
          <p:cNvPr id="151557" name="Picture 5" descr="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2322513"/>
            <a:ext cx="5562600" cy="415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1558" name="Text Box 6"/>
          <p:cNvSpPr txBox="1">
            <a:spLocks noChangeArrowheads="1"/>
          </p:cNvSpPr>
          <p:nvPr/>
        </p:nvSpPr>
        <p:spPr bwMode="auto">
          <a:xfrm>
            <a:off x="0" y="6553200"/>
            <a:ext cx="9144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200" dirty="0"/>
              <a:t>Image </a:t>
            </a:r>
            <a:r>
              <a:rPr lang="en-US" sz="1200" dirty="0" smtClean="0"/>
              <a:t>from </a:t>
            </a:r>
            <a:r>
              <a:rPr lang="en-US" sz="1200" dirty="0" smtClean="0">
                <a:hlinkClick r:id="rId4"/>
              </a:rPr>
              <a:t>http</a:t>
            </a:r>
            <a:r>
              <a:rPr lang="en-US" sz="1200" dirty="0">
                <a:hlinkClick r:id="rId4"/>
              </a:rPr>
              <a:t>://www.gamespot.com/users/my_shoe</a:t>
            </a:r>
            <a:r>
              <a:rPr lang="en-US" sz="1200" dirty="0" smtClean="0">
                <a:hlinkClick r:id="rId4"/>
              </a:rPr>
              <a:t>/</a:t>
            </a:r>
            <a:endParaRPr lang="en-US" sz="1200" dirty="0"/>
          </a:p>
        </p:txBody>
      </p:sp>
      <p:sp>
        <p:nvSpPr>
          <p:cNvPr id="15155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3886200"/>
          </a:xfrm>
          <a:noFill/>
          <a:ln/>
        </p:spPr>
        <p:txBody>
          <a:bodyPr/>
          <a:lstStyle/>
          <a:p>
            <a:r>
              <a:rPr lang="en-US"/>
              <a:t>High fragment load / low vertex load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Aside:  Mario Kart Wii</a:t>
            </a:r>
          </a:p>
        </p:txBody>
      </p:sp>
      <p:pic>
        <p:nvPicPr>
          <p:cNvPr id="15257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438400"/>
            <a:ext cx="8229600" cy="3886200"/>
          </a:xfrm>
        </p:spPr>
      </p:pic>
      <p:sp>
        <p:nvSpPr>
          <p:cNvPr id="152580" name="Rectangle 4"/>
          <p:cNvSpPr>
            <a:spLocks noChangeArrowheads="1"/>
          </p:cNvSpPr>
          <p:nvPr/>
        </p:nvSpPr>
        <p:spPr bwMode="auto">
          <a:xfrm>
            <a:off x="457200" y="16764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3200"/>
              <a:t>High fragment load / low vertex load?</a:t>
            </a:r>
          </a:p>
        </p:txBody>
      </p:sp>
      <p:sp>
        <p:nvSpPr>
          <p:cNvPr id="152581" name="Text Box 5"/>
          <p:cNvSpPr txBox="1">
            <a:spLocks noChangeArrowheads="1"/>
          </p:cNvSpPr>
          <p:nvPr/>
        </p:nvSpPr>
        <p:spPr bwMode="auto">
          <a:xfrm>
            <a:off x="0" y="6553200"/>
            <a:ext cx="9144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200" dirty="0"/>
              <a:t>Image </a:t>
            </a:r>
            <a:r>
              <a:rPr lang="en-US" sz="1200" dirty="0" smtClean="0"/>
              <a:t>from </a:t>
            </a:r>
            <a:r>
              <a:rPr lang="en-US" sz="1200" dirty="0">
                <a:hlinkClick r:id="rId3"/>
              </a:rPr>
              <a:t>http://wii.ign.com/dor/objects/949580/mario-kart-wii/images</a:t>
            </a:r>
            <a:r>
              <a:rPr lang="en-US" sz="1200" dirty="0" smtClean="0">
                <a:hlinkClick r:id="rId3"/>
              </a:rPr>
              <a:t>/</a:t>
            </a:r>
            <a:endParaRPr lang="en-US" sz="1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NVIDIA GeForce 256 </a:t>
            </a:r>
            <a:r>
              <a:rPr lang="en-US" dirty="0"/>
              <a:t>(</a:t>
            </a:r>
            <a:r>
              <a:rPr lang="en-US" dirty="0" smtClean="0"/>
              <a:t>1999)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Assembly</a:t>
            </a:r>
            <a:endParaRPr lang="en-US" dirty="0"/>
          </a:p>
        </p:txBody>
      </p:sp>
      <p:sp>
        <p:nvSpPr>
          <p:cNvPr id="11" name="Down Arrow 10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Down Arrow 11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Down Arrow 12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Down Arrow 13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Down Arrow 14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Down Arrow 15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Down Arrow 16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152400" y="1600200"/>
            <a:ext cx="2895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Chevron 20"/>
          <p:cNvSpPr/>
          <p:nvPr/>
        </p:nvSpPr>
        <p:spPr bwMode="auto">
          <a:xfrm>
            <a:off x="2590800" y="1764268"/>
            <a:ext cx="374715" cy="4103132"/>
          </a:xfrm>
          <a:prstGeom prst="chevron">
            <a:avLst>
              <a:gd name="adj" fmla="val 80188"/>
            </a:avLst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29860" y="3669268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Hardware</a:t>
            </a:r>
            <a:endParaRPr lang="en-US" dirty="0"/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0" y="6581001"/>
            <a:ext cx="9144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200" dirty="0" smtClean="0"/>
              <a:t>Image from </a:t>
            </a:r>
            <a:r>
              <a:rPr lang="en-US" sz="1200" dirty="0">
                <a:hlinkClick r:id="rId3"/>
              </a:rPr>
              <a:t>http://en.wikipedia.org/wiki/File:VisionTek_GeForce_256.jpg</a:t>
            </a:r>
            <a:endParaRPr lang="en-US" sz="1200" dirty="0" smtClean="0"/>
          </a:p>
        </p:txBody>
      </p:sp>
      <p:sp>
        <p:nvSpPr>
          <p:cNvPr id="28" name="TextBox 27"/>
          <p:cNvSpPr txBox="1"/>
          <p:nvPr/>
        </p:nvSpPr>
        <p:spPr>
          <a:xfrm>
            <a:off x="4191000" y="1896503"/>
            <a:ext cx="4953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hardware: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Fixed-function vertex shading (T&amp;L)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Multi-texturing:  bump maps, light maps, etc.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/>
              <a:t>10 million </a:t>
            </a:r>
            <a:r>
              <a:rPr lang="fr-FR" dirty="0" err="1"/>
              <a:t>polygons</a:t>
            </a:r>
            <a:r>
              <a:rPr lang="fr-FR" dirty="0"/>
              <a:t> per </a:t>
            </a:r>
            <a:r>
              <a:rPr lang="fr-FR" dirty="0" smtClean="0"/>
              <a:t>second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Direct3D 7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AGP bus</a:t>
            </a:r>
            <a:endParaRPr lang="en-US" dirty="0"/>
          </a:p>
        </p:txBody>
      </p:sp>
      <p:pic>
        <p:nvPicPr>
          <p:cNvPr id="206850" name="Picture 2" descr="File:VisionTek GeForce 25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002001"/>
            <a:ext cx="3976783" cy="236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23652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NVIDIA GeForce 3 (2001)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rgbClr val="FF66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Assembly</a:t>
            </a:r>
            <a:endParaRPr lang="en-US" dirty="0"/>
          </a:p>
        </p:txBody>
      </p:sp>
      <p:sp>
        <p:nvSpPr>
          <p:cNvPr id="11" name="Down Arrow 10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Down Arrow 11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Down Arrow 12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Down Arrow 13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Down Arrow 14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Down Arrow 15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Down Arrow 16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152400" y="1600200"/>
            <a:ext cx="2895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Chevron 20"/>
          <p:cNvSpPr/>
          <p:nvPr/>
        </p:nvSpPr>
        <p:spPr bwMode="auto">
          <a:xfrm>
            <a:off x="2590800" y="1764268"/>
            <a:ext cx="374715" cy="4103132"/>
          </a:xfrm>
          <a:prstGeom prst="chevron">
            <a:avLst>
              <a:gd name="adj" fmla="val 80188"/>
            </a:avLst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29860" y="3669268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Hardware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191000" y="1896503"/>
            <a:ext cx="4953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Optionally bypass fixed-function T&amp;L with a programmable vertex shader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Optionally bypass fixed-function fragment shading with a programmable fragment shader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Many programming limits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Direct3D 8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Pentium IV – 20 stages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GeForce 3 – 600-800 stages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200400" y="5181600"/>
            <a:ext cx="312906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200400" y="5638800"/>
            <a:ext cx="312906" cy="369332"/>
          </a:xfrm>
          <a:prstGeom prst="rect">
            <a:avLst/>
          </a:prstGeom>
          <a:solidFill>
            <a:srgbClr val="FF66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525090" y="5184014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Fixed-function stage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525090" y="5650468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Programmable stage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5030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NVIDIA GeForce 6 (2004)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rgbClr val="FF66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rgbClr val="FF66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Assembly</a:t>
            </a:r>
            <a:endParaRPr lang="en-US" dirty="0"/>
          </a:p>
        </p:txBody>
      </p:sp>
      <p:sp>
        <p:nvSpPr>
          <p:cNvPr id="11" name="Down Arrow 10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Down Arrow 11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Down Arrow 12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Down Arrow 13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Down Arrow 14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Down Arrow 15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Down Arrow 16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152400" y="1600200"/>
            <a:ext cx="2895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Chevron 20"/>
          <p:cNvSpPr/>
          <p:nvPr/>
        </p:nvSpPr>
        <p:spPr bwMode="auto">
          <a:xfrm>
            <a:off x="2590800" y="1764268"/>
            <a:ext cx="374715" cy="4103132"/>
          </a:xfrm>
          <a:prstGeom prst="chevron">
            <a:avLst>
              <a:gd name="adj" fmla="val 80188"/>
            </a:avLst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29860" y="3669268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Hardware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419600" y="1896503"/>
            <a:ext cx="4953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Much better programmable fragment shaders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Vertex shader can read textures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Dynamic branches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Multiple render targets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PCIe</a:t>
            </a:r>
            <a:r>
              <a:rPr lang="en-US" dirty="0" smtClean="0"/>
              <a:t> bus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OpenGL 2 / Direct3D 9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965515" y="2387696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latin typeface="Courier New" pitchFamily="49" charset="0"/>
                <a:cs typeface="Courier New" pitchFamily="49" charset="0"/>
              </a:rPr>
              <a:t>textures</a:t>
            </a:r>
            <a:endParaRPr lang="en-US" baseline="-25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 rot="5400000">
            <a:off x="2622882" y="2318110"/>
            <a:ext cx="230382" cy="507228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5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NVIDIA GeForce 6 (2004)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rgbClr val="FF66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rgbClr val="FF66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Assembly</a:t>
            </a:r>
            <a:endParaRPr lang="en-US" dirty="0"/>
          </a:p>
        </p:txBody>
      </p:sp>
      <p:sp>
        <p:nvSpPr>
          <p:cNvPr id="11" name="Down Arrow 10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Down Arrow 11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Down Arrow 12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Down Arrow 13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Down Arrow 14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Down Arrow 15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Down Arrow 16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152400" y="1600200"/>
            <a:ext cx="2895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Box 27"/>
          <p:cNvSpPr txBox="1"/>
          <p:nvPr/>
        </p:nvSpPr>
        <p:spPr>
          <a:xfrm>
            <a:off x="4419600" y="1896503"/>
            <a:ext cx="4953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Vertex shader can read textures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Dynamic branches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Multiple render targets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PCIe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bus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OpenGL 2 / Direct3D 9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0" y="6581001"/>
            <a:ext cx="9144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200" dirty="0" smtClean="0"/>
              <a:t>Image from </a:t>
            </a:r>
            <a:r>
              <a:rPr lang="en-US" sz="1200" dirty="0">
                <a:hlinkClick r:id="rId3"/>
              </a:rPr>
              <a:t>ftp://</a:t>
            </a:r>
            <a:r>
              <a:rPr lang="en-US" sz="1200" dirty="0" smtClean="0">
                <a:hlinkClick r:id="rId3"/>
              </a:rPr>
              <a:t>download.nvidia.com/developer/presentations/2004/GPU_Jackpot/Shader_Model_3.pdf</a:t>
            </a:r>
            <a:endParaRPr lang="en-US" sz="1200" dirty="0" smtClean="0"/>
          </a:p>
        </p:txBody>
      </p:sp>
      <p:pic>
        <p:nvPicPr>
          <p:cNvPr id="2078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657656"/>
            <a:ext cx="6134792" cy="2671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09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Assembly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562600" y="3429000"/>
            <a:ext cx="304800" cy="254096"/>
          </a:xfrm>
          <a:prstGeom prst="rect">
            <a:avLst/>
          </a:prstGeom>
          <a:solidFill>
            <a:srgbClr val="CC00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5867400" y="3429000"/>
            <a:ext cx="304800" cy="254096"/>
          </a:xfrm>
          <a:prstGeom prst="rect">
            <a:avLst/>
          </a:prstGeom>
          <a:solidFill>
            <a:srgbClr val="CC00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6172200" y="3429000"/>
            <a:ext cx="304800" cy="254096"/>
          </a:xfrm>
          <a:prstGeom prst="rect">
            <a:avLst/>
          </a:prstGeom>
          <a:solidFill>
            <a:srgbClr val="CC00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6477000" y="3429000"/>
            <a:ext cx="304800" cy="254096"/>
          </a:xfrm>
          <a:prstGeom prst="rect">
            <a:avLst/>
          </a:prstGeom>
          <a:solidFill>
            <a:srgbClr val="CC00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6781800" y="3429000"/>
            <a:ext cx="304800" cy="254096"/>
          </a:xfrm>
          <a:prstGeom prst="rect">
            <a:avLst/>
          </a:prstGeom>
          <a:solidFill>
            <a:srgbClr val="CC00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7086600" y="3429000"/>
            <a:ext cx="304800" cy="254096"/>
          </a:xfrm>
          <a:prstGeom prst="rect">
            <a:avLst/>
          </a:prstGeom>
          <a:solidFill>
            <a:srgbClr val="CC00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7391400" y="3429000"/>
            <a:ext cx="304800" cy="254096"/>
          </a:xfrm>
          <a:prstGeom prst="rect">
            <a:avLst/>
          </a:prstGeom>
          <a:solidFill>
            <a:srgbClr val="CC00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7696200" y="3429000"/>
            <a:ext cx="304800" cy="254096"/>
          </a:xfrm>
          <a:prstGeom prst="rect">
            <a:avLst/>
          </a:prstGeom>
          <a:solidFill>
            <a:srgbClr val="CC00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8001000" y="3429000"/>
            <a:ext cx="304800" cy="254096"/>
          </a:xfrm>
          <a:prstGeom prst="rect">
            <a:avLst/>
          </a:prstGeom>
          <a:solidFill>
            <a:srgbClr val="CC00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41167" y="3429000"/>
            <a:ext cx="10214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positions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5562600" y="3837801"/>
            <a:ext cx="304800" cy="254096"/>
          </a:xfrm>
          <a:prstGeom prst="rect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5867400" y="3837801"/>
            <a:ext cx="304800" cy="254096"/>
          </a:xfrm>
          <a:prstGeom prst="rect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6172200" y="3837801"/>
            <a:ext cx="304800" cy="254096"/>
          </a:xfrm>
          <a:prstGeom prst="rect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6477000" y="3837801"/>
            <a:ext cx="304800" cy="254096"/>
          </a:xfrm>
          <a:prstGeom prst="rect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6781800" y="3837801"/>
            <a:ext cx="304800" cy="254096"/>
          </a:xfrm>
          <a:prstGeom prst="rect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7086600" y="3837801"/>
            <a:ext cx="304800" cy="254096"/>
          </a:xfrm>
          <a:prstGeom prst="rect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7391400" y="3837801"/>
            <a:ext cx="304800" cy="254096"/>
          </a:xfrm>
          <a:prstGeom prst="rect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7696200" y="3837801"/>
            <a:ext cx="304800" cy="254096"/>
          </a:xfrm>
          <a:prstGeom prst="rect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8001000" y="3837801"/>
            <a:ext cx="304800" cy="254096"/>
          </a:xfrm>
          <a:prstGeom prst="rect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611425" y="3837801"/>
            <a:ext cx="19511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texture coordinates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819400" y="1764268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OpenGL </a:t>
            </a:r>
            <a:r>
              <a:rPr lang="en-US" dirty="0"/>
              <a:t>provides lots of </a:t>
            </a:r>
            <a:r>
              <a:rPr lang="en-US" dirty="0" smtClean="0"/>
              <a:t>flexibility for </a:t>
            </a:r>
            <a:r>
              <a:rPr lang="en-US" dirty="0"/>
              <a:t>pulling vertex attributes from different </a:t>
            </a:r>
            <a:r>
              <a:rPr lang="en-US" dirty="0" smtClean="0"/>
              <a:t>buffers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For example (no indices):</a:t>
            </a:r>
            <a:endParaRPr lang="en-US" i="1" dirty="0">
              <a:solidFill>
                <a:srgbClr val="FFC000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867631" y="4191000"/>
            <a:ext cx="2694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normal, binormal, bitagent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5562600" y="4191000"/>
            <a:ext cx="304800" cy="254096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5867400" y="4191000"/>
            <a:ext cx="304800" cy="254096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6172200" y="4191000"/>
            <a:ext cx="304800" cy="254096"/>
          </a:xfrm>
          <a:prstGeom prst="rect">
            <a:avLst/>
          </a:prstGeom>
          <a:solidFill>
            <a:srgbClr val="CC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6477000" y="4191000"/>
            <a:ext cx="304800" cy="254096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6781800" y="4191000"/>
            <a:ext cx="304800" cy="254096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7086600" y="4191000"/>
            <a:ext cx="304800" cy="254096"/>
          </a:xfrm>
          <a:prstGeom prst="rect">
            <a:avLst/>
          </a:prstGeom>
          <a:solidFill>
            <a:srgbClr val="CC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7391400" y="4191000"/>
            <a:ext cx="304800" cy="254096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7696200" y="4191000"/>
            <a:ext cx="304800" cy="254096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8001000" y="4191000"/>
            <a:ext cx="304800" cy="254096"/>
          </a:xfrm>
          <a:prstGeom prst="rect">
            <a:avLst/>
          </a:prstGeom>
          <a:solidFill>
            <a:srgbClr val="CC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8305800" y="4191000"/>
            <a:ext cx="463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...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540659" y="5246348"/>
            <a:ext cx="9284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Vertex 0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5486400" y="5250740"/>
            <a:ext cx="304800" cy="254096"/>
          </a:xfrm>
          <a:prstGeom prst="rect">
            <a:avLst/>
          </a:prstGeom>
          <a:solidFill>
            <a:srgbClr val="CC00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5794342" y="5250740"/>
            <a:ext cx="304800" cy="254096"/>
          </a:xfrm>
          <a:prstGeom prst="rect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6096000" y="5250740"/>
            <a:ext cx="304800" cy="254096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6400800" y="5250740"/>
            <a:ext cx="304800" cy="254096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6705600" y="5250740"/>
            <a:ext cx="304800" cy="254096"/>
          </a:xfrm>
          <a:prstGeom prst="rect">
            <a:avLst/>
          </a:prstGeom>
          <a:solidFill>
            <a:srgbClr val="CC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72837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NVIDIA GeForce 6 (2004)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rgbClr val="FF66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rgbClr val="FF66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Assembly</a:t>
            </a:r>
            <a:endParaRPr lang="en-US" dirty="0"/>
          </a:p>
        </p:txBody>
      </p:sp>
      <p:sp>
        <p:nvSpPr>
          <p:cNvPr id="11" name="Down Arrow 10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Down Arrow 11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Down Arrow 12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Down Arrow 13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Down Arrow 14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Down Arrow 15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Down Arrow 16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152400" y="1600200"/>
            <a:ext cx="2895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Box 27"/>
          <p:cNvSpPr txBox="1"/>
          <p:nvPr/>
        </p:nvSpPr>
        <p:spPr>
          <a:xfrm>
            <a:off x="4419600" y="1896503"/>
            <a:ext cx="4953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Vertex shader can read textures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Dynamic branches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Multiple render targets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PCIe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bus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OpenGL 2 / Direct3D 9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0" y="6581001"/>
            <a:ext cx="9144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200" dirty="0" smtClean="0"/>
              <a:t>Image from </a:t>
            </a:r>
            <a:r>
              <a:rPr lang="en-US" sz="1200" dirty="0">
                <a:hlinkClick r:id="rId3"/>
              </a:rPr>
              <a:t>ftp://</a:t>
            </a:r>
            <a:r>
              <a:rPr lang="en-US" sz="1200" dirty="0" smtClean="0">
                <a:hlinkClick r:id="rId3"/>
              </a:rPr>
              <a:t>download.nvidia.com/developer/presentations/2004/GPU_Jackpot/Shader_Model_3.pdf</a:t>
            </a:r>
            <a:endParaRPr lang="en-US" sz="1200" dirty="0" smtClean="0"/>
          </a:p>
        </p:txBody>
      </p:sp>
      <p:pic>
        <p:nvPicPr>
          <p:cNvPr id="2088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521830"/>
            <a:ext cx="3066466" cy="2878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69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Branches</a:t>
            </a:r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6581001"/>
            <a:ext cx="9144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200" dirty="0" smtClean="0"/>
              <a:t>Image from </a:t>
            </a:r>
            <a:r>
              <a:rPr lang="en-US" sz="1200" dirty="0">
                <a:hlinkClick r:id="rId2"/>
              </a:rPr>
              <a:t>http://developer.amd.com/media/gpu_assets/03_Clever_Shader_Tricks.pdf</a:t>
            </a:r>
            <a:endParaRPr lang="en-US" sz="1200" dirty="0" smtClean="0"/>
          </a:p>
        </p:txBody>
      </p:sp>
      <p:pic>
        <p:nvPicPr>
          <p:cNvPr id="2099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600200"/>
            <a:ext cx="6477000" cy="4928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472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Branches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4800" y="1907645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For best performance, fragment shader dynamic branches should be coherent in screen-space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How does this relate to warp partitioning in CUDA?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93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2" name="Picture 22" descr="30_geforce6_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676400"/>
            <a:ext cx="5562600" cy="463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NVIDIA GeForce </a:t>
            </a:r>
            <a:r>
              <a:rPr lang="en-US" dirty="0" smtClean="0"/>
              <a:t>6</a:t>
            </a:r>
            <a:r>
              <a:rPr lang="en-US" dirty="0"/>
              <a:t> (2004)</a:t>
            </a:r>
          </a:p>
        </p:txBody>
      </p:sp>
      <p:sp>
        <p:nvSpPr>
          <p:cNvPr id="143366" name="Text Box 6"/>
          <p:cNvSpPr txBox="1">
            <a:spLocks noChangeArrowheads="1"/>
          </p:cNvSpPr>
          <p:nvPr/>
        </p:nvSpPr>
        <p:spPr bwMode="auto">
          <a:xfrm>
            <a:off x="76200" y="6624935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200" dirty="0"/>
              <a:t>Image from </a:t>
            </a:r>
            <a:r>
              <a:rPr lang="en-US" sz="1200" dirty="0" smtClean="0">
                <a:hlinkClick r:id="rId4"/>
              </a:rPr>
              <a:t>http</a:t>
            </a:r>
            <a:r>
              <a:rPr lang="en-US" sz="1200" dirty="0">
                <a:hlinkClick r:id="rId4"/>
              </a:rPr>
              <a:t>://</a:t>
            </a:r>
            <a:r>
              <a:rPr lang="en-US" sz="1200" dirty="0" smtClean="0">
                <a:hlinkClick r:id="rId4"/>
              </a:rPr>
              <a:t>http.developer.nvidia.com/GPUGems2/gpugems2_chapter30.html</a:t>
            </a:r>
            <a:endParaRPr lang="en-US" sz="1200" dirty="0" smtClean="0"/>
          </a:p>
          <a:p>
            <a:pPr algn="r"/>
            <a:endParaRPr lang="en-US" sz="1200" dirty="0"/>
          </a:p>
        </p:txBody>
      </p:sp>
      <p:grpSp>
        <p:nvGrpSpPr>
          <p:cNvPr id="143388" name="Group 28"/>
          <p:cNvGrpSpPr>
            <a:grpSpLocks/>
          </p:cNvGrpSpPr>
          <p:nvPr/>
        </p:nvGrpSpPr>
        <p:grpSpPr bwMode="auto">
          <a:xfrm>
            <a:off x="6324604" y="1676401"/>
            <a:ext cx="2657477" cy="646113"/>
            <a:chOff x="3984" y="1056"/>
            <a:chExt cx="1674" cy="407"/>
          </a:xfrm>
        </p:grpSpPr>
        <p:sp>
          <p:nvSpPr>
            <p:cNvPr id="143372" name="Text Box 12"/>
            <p:cNvSpPr txBox="1">
              <a:spLocks noChangeArrowheads="1"/>
            </p:cNvSpPr>
            <p:nvPr/>
          </p:nvSpPr>
          <p:spPr bwMode="auto">
            <a:xfrm>
              <a:off x="4346" y="1056"/>
              <a:ext cx="1312" cy="4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dirty="0"/>
                <a:t>6 vertex</a:t>
              </a:r>
            </a:p>
            <a:p>
              <a:pPr algn="ctr"/>
              <a:r>
                <a:rPr lang="en-US" dirty="0"/>
                <a:t>shader </a:t>
              </a:r>
              <a:r>
                <a:rPr lang="en-US" dirty="0" smtClean="0"/>
                <a:t>processors</a:t>
              </a:r>
              <a:endParaRPr lang="en-US" dirty="0"/>
            </a:p>
          </p:txBody>
        </p:sp>
        <p:sp>
          <p:nvSpPr>
            <p:cNvPr id="143375" name="Line 15"/>
            <p:cNvSpPr>
              <a:spLocks noChangeShapeType="1"/>
            </p:cNvSpPr>
            <p:nvPr/>
          </p:nvSpPr>
          <p:spPr bwMode="auto">
            <a:xfrm flipV="1">
              <a:off x="3984" y="1248"/>
              <a:ext cx="381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383" name="Group 23"/>
          <p:cNvGrpSpPr>
            <a:grpSpLocks/>
          </p:cNvGrpSpPr>
          <p:nvPr/>
        </p:nvGrpSpPr>
        <p:grpSpPr bwMode="auto">
          <a:xfrm>
            <a:off x="6984999" y="5332436"/>
            <a:ext cx="2082801" cy="982663"/>
            <a:chOff x="4373" y="3168"/>
            <a:chExt cx="1312" cy="619"/>
          </a:xfrm>
        </p:grpSpPr>
        <p:sp>
          <p:nvSpPr>
            <p:cNvPr id="143378" name="Text Box 18"/>
            <p:cNvSpPr txBox="1">
              <a:spLocks noChangeArrowheads="1"/>
            </p:cNvSpPr>
            <p:nvPr/>
          </p:nvSpPr>
          <p:spPr bwMode="auto">
            <a:xfrm>
              <a:off x="4373" y="3380"/>
              <a:ext cx="1312" cy="4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dirty="0"/>
                <a:t>16 fragment</a:t>
              </a:r>
            </a:p>
            <a:p>
              <a:pPr algn="ctr"/>
              <a:r>
                <a:rPr lang="en-US" dirty="0"/>
                <a:t>shader </a:t>
              </a:r>
              <a:r>
                <a:rPr lang="en-US" dirty="0" smtClean="0"/>
                <a:t>processors</a:t>
              </a:r>
              <a:endParaRPr lang="en-US" dirty="0"/>
            </a:p>
          </p:txBody>
        </p:sp>
        <p:sp>
          <p:nvSpPr>
            <p:cNvPr id="143379" name="Line 19"/>
            <p:cNvSpPr>
              <a:spLocks noChangeShapeType="1"/>
            </p:cNvSpPr>
            <p:nvPr/>
          </p:nvSpPr>
          <p:spPr bwMode="auto">
            <a:xfrm>
              <a:off x="4512" y="3168"/>
              <a:ext cx="23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NVIDIA GeForce 8 (2006)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67931" y="2147428"/>
            <a:ext cx="1646669" cy="369332"/>
          </a:xfrm>
          <a:prstGeom prst="rect">
            <a:avLst/>
          </a:prstGeom>
          <a:solidFill>
            <a:srgbClr val="FF66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3442" y="3352800"/>
            <a:ext cx="2121158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4571" y="4599656"/>
            <a:ext cx="1980029" cy="369332"/>
          </a:xfrm>
          <a:prstGeom prst="rect">
            <a:avLst/>
          </a:prstGeom>
          <a:solidFill>
            <a:srgbClr val="FF66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78364" y="3976228"/>
            <a:ext cx="1236236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7841" y="5223084"/>
            <a:ext cx="220675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40029" y="5846512"/>
            <a:ext cx="774571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4211" y="1524000"/>
            <a:ext cx="189038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Assembly</a:t>
            </a:r>
            <a:endParaRPr lang="en-US" dirty="0"/>
          </a:p>
        </p:txBody>
      </p:sp>
      <p:sp>
        <p:nvSpPr>
          <p:cNvPr id="11" name="Down Arrow 10"/>
          <p:cNvSpPr/>
          <p:nvPr/>
        </p:nvSpPr>
        <p:spPr bwMode="auto">
          <a:xfrm>
            <a:off x="1946966" y="1893332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Down Arrow 11"/>
          <p:cNvSpPr/>
          <p:nvPr/>
        </p:nvSpPr>
        <p:spPr bwMode="auto">
          <a:xfrm>
            <a:off x="1946966" y="2502932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Down Arrow 12"/>
          <p:cNvSpPr/>
          <p:nvPr/>
        </p:nvSpPr>
        <p:spPr bwMode="auto">
          <a:xfrm>
            <a:off x="1946966" y="374518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Down Arrow 13"/>
          <p:cNvSpPr/>
          <p:nvPr/>
        </p:nvSpPr>
        <p:spPr bwMode="auto">
          <a:xfrm>
            <a:off x="1946966" y="435478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Down Arrow 14"/>
          <p:cNvSpPr/>
          <p:nvPr/>
        </p:nvSpPr>
        <p:spPr bwMode="auto">
          <a:xfrm>
            <a:off x="1946966" y="496438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Down Arrow 15"/>
          <p:cNvSpPr/>
          <p:nvPr/>
        </p:nvSpPr>
        <p:spPr bwMode="auto">
          <a:xfrm>
            <a:off x="1946966" y="5599476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Down Arrow 16"/>
          <p:cNvSpPr/>
          <p:nvPr/>
        </p:nvSpPr>
        <p:spPr bwMode="auto">
          <a:xfrm>
            <a:off x="1946966" y="6209076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7347" y="6469942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419600" y="1896503"/>
            <a:ext cx="4953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Ground-up GPU redesign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Geometry Shaders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Transform-feedback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OpenGL 3 / Direct3D 10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Unified shader processors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Support for GPU Compute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8923" y="2729786"/>
            <a:ext cx="2005677" cy="369332"/>
          </a:xfrm>
          <a:prstGeom prst="rect">
            <a:avLst/>
          </a:prstGeom>
          <a:solidFill>
            <a:srgbClr val="FF66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Geometry Shader</a:t>
            </a:r>
            <a:endParaRPr lang="en-US" dirty="0"/>
          </a:p>
        </p:txBody>
      </p:sp>
      <p:sp>
        <p:nvSpPr>
          <p:cNvPr id="24" name="Down Arrow 23"/>
          <p:cNvSpPr/>
          <p:nvPr/>
        </p:nvSpPr>
        <p:spPr bwMode="auto">
          <a:xfrm>
            <a:off x="1946966" y="308529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86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Geometry Shaders</a:t>
            </a:r>
          </a:p>
        </p:txBody>
      </p:sp>
      <p:pic>
        <p:nvPicPr>
          <p:cNvPr id="150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2362200"/>
            <a:ext cx="8805862" cy="230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0533" name="Text Box 5"/>
          <p:cNvSpPr txBox="1">
            <a:spLocks noChangeArrowheads="1"/>
          </p:cNvSpPr>
          <p:nvPr/>
        </p:nvSpPr>
        <p:spPr bwMode="auto">
          <a:xfrm>
            <a:off x="0" y="6553200"/>
            <a:ext cx="91440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100" dirty="0"/>
              <a:t>Image from David Blythe :  http://download.microsoft.com/download/f/2/d/f2d5ee2c-b7ba-4cd0-9686-b6508b5479a1/direct3d10_web.pdf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75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NVIDIA G80 Architecture</a:t>
            </a:r>
          </a:p>
        </p:txBody>
      </p:sp>
      <p:pic>
        <p:nvPicPr>
          <p:cNvPr id="145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63" y="1600200"/>
            <a:ext cx="7026275" cy="469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6624935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200" dirty="0"/>
              <a:t>Slide </a:t>
            </a:r>
            <a:r>
              <a:rPr lang="en-US" sz="1200" dirty="0" smtClean="0"/>
              <a:t>from </a:t>
            </a:r>
            <a:r>
              <a:rPr lang="en-US" sz="1200" dirty="0" smtClean="0">
                <a:hlinkClick r:id="rId3"/>
              </a:rPr>
              <a:t>http</a:t>
            </a:r>
            <a:r>
              <a:rPr lang="en-US" sz="1200" dirty="0">
                <a:hlinkClick r:id="rId3"/>
              </a:rPr>
              <a:t>://</a:t>
            </a:r>
            <a:r>
              <a:rPr lang="en-US" sz="1200" dirty="0" smtClean="0">
                <a:hlinkClick r:id="rId3"/>
              </a:rPr>
              <a:t>s08.idav.ucdavis.edu/luebke-nvidia-gpu-architecture.pdf</a:t>
            </a:r>
            <a:endParaRPr lang="en-US" sz="1200" dirty="0" smtClean="0"/>
          </a:p>
          <a:p>
            <a:pPr algn="r"/>
            <a:endParaRPr lang="en-US" sz="1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Unify Shader Processors?</a:t>
            </a:r>
          </a:p>
        </p:txBody>
      </p:sp>
      <p:pic>
        <p:nvPicPr>
          <p:cNvPr id="942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1617663"/>
            <a:ext cx="6324600" cy="485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6624935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200" dirty="0"/>
              <a:t>Slide </a:t>
            </a:r>
            <a:r>
              <a:rPr lang="en-US" sz="1200" dirty="0" smtClean="0"/>
              <a:t>from </a:t>
            </a:r>
            <a:r>
              <a:rPr lang="en-US" sz="1200" dirty="0" smtClean="0">
                <a:hlinkClick r:id="rId3"/>
              </a:rPr>
              <a:t>http</a:t>
            </a:r>
            <a:r>
              <a:rPr lang="en-US" sz="1200" dirty="0">
                <a:hlinkClick r:id="rId3"/>
              </a:rPr>
              <a:t>://</a:t>
            </a:r>
            <a:r>
              <a:rPr lang="en-US" sz="1200" dirty="0" smtClean="0">
                <a:hlinkClick r:id="rId3"/>
              </a:rPr>
              <a:t>s08.idav.ucdavis.edu/luebke-nvidia-gpu-architecture.pdf</a:t>
            </a:r>
            <a:endParaRPr lang="en-US" sz="1200" dirty="0" smtClean="0"/>
          </a:p>
          <a:p>
            <a:pPr algn="r"/>
            <a:endParaRPr lang="en-US" sz="1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Unify Shader Processors?</a:t>
            </a: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0" y="6624935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200" dirty="0"/>
              <a:t>Slide </a:t>
            </a:r>
            <a:r>
              <a:rPr lang="en-US" sz="1200" dirty="0" smtClean="0"/>
              <a:t>from </a:t>
            </a:r>
            <a:r>
              <a:rPr lang="en-US" sz="1200" dirty="0" smtClean="0">
                <a:hlinkClick r:id="rId2"/>
              </a:rPr>
              <a:t>http</a:t>
            </a:r>
            <a:r>
              <a:rPr lang="en-US" sz="1200" dirty="0">
                <a:hlinkClick r:id="rId2"/>
              </a:rPr>
              <a:t>://</a:t>
            </a:r>
            <a:r>
              <a:rPr lang="en-US" sz="1200" dirty="0" smtClean="0">
                <a:hlinkClick r:id="rId2"/>
              </a:rPr>
              <a:t>s08.idav.ucdavis.edu/luebke-nvidia-gpu-architecture.pdf</a:t>
            </a:r>
            <a:endParaRPr lang="en-US" sz="1200" dirty="0" smtClean="0"/>
          </a:p>
          <a:p>
            <a:pPr algn="r"/>
            <a:endParaRPr lang="en-US" sz="1200" dirty="0"/>
          </a:p>
        </p:txBody>
      </p:sp>
      <p:pic>
        <p:nvPicPr>
          <p:cNvPr id="9523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0"/>
            <a:ext cx="6324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78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371600"/>
          </a:xfrm>
        </p:spPr>
        <p:txBody>
          <a:bodyPr/>
          <a:lstStyle/>
          <a:p>
            <a:r>
              <a:rPr lang="en-US" sz="4000"/>
              <a:t>Evolution of the Programmable Graphics Pipeline</a:t>
            </a:r>
            <a:br>
              <a:rPr lang="en-US" sz="4000"/>
            </a:br>
            <a:endParaRPr lang="en-US" sz="4000"/>
          </a:p>
        </p:txBody>
      </p:sp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1639888"/>
            <a:ext cx="5076825" cy="483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400"/>
              <a:t>Slide from Mike Houston:  http://s09.idav.ucdavis.edu/talks/01-BPS-SIGGRAPH09-mhouston.pdf 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79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Assembly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562600" y="3429000"/>
            <a:ext cx="304800" cy="254096"/>
          </a:xfrm>
          <a:prstGeom prst="rect">
            <a:avLst/>
          </a:prstGeom>
          <a:solidFill>
            <a:srgbClr val="CC00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5867400" y="3429000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6172200" y="3429000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6477000" y="3429000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6781800" y="3429000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7086600" y="3429000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7391400" y="3429000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7696200" y="3429000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8001000" y="3429000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41167" y="3429000"/>
            <a:ext cx="10214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positions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5562600" y="3837801"/>
            <a:ext cx="304800" cy="254096"/>
          </a:xfrm>
          <a:prstGeom prst="rect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5867400" y="3837801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6172200" y="3837801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6477000" y="3837801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6781800" y="3837801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7086600" y="3837801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7391400" y="3837801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7696200" y="3837801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8001000" y="3837801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611425" y="3837801"/>
            <a:ext cx="19511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texture coordinates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819400" y="1764268"/>
            <a:ext cx="594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OpenGL </a:t>
            </a:r>
            <a:r>
              <a:rPr lang="en-US" dirty="0"/>
              <a:t>provides lots of </a:t>
            </a:r>
            <a:r>
              <a:rPr lang="en-US" dirty="0" smtClean="0"/>
              <a:t>flexibility for </a:t>
            </a:r>
            <a:r>
              <a:rPr lang="en-US" dirty="0"/>
              <a:t>pulling vertex attributes from different </a:t>
            </a:r>
            <a:r>
              <a:rPr lang="en-US" dirty="0" smtClean="0"/>
              <a:t>buffers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For example (no indices</a:t>
            </a:r>
            <a:r>
              <a:rPr lang="en-US" dirty="0" smtClean="0"/>
              <a:t>):</a:t>
            </a: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867631" y="4191000"/>
            <a:ext cx="2694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normal, binormal, bitagent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5562600" y="4191000"/>
            <a:ext cx="304800" cy="254096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5867400" y="4191000"/>
            <a:ext cx="304800" cy="254096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6172200" y="4191000"/>
            <a:ext cx="304800" cy="254096"/>
          </a:xfrm>
          <a:prstGeom prst="rect">
            <a:avLst/>
          </a:prstGeom>
          <a:solidFill>
            <a:srgbClr val="CC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6477000" y="4191000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6781800" y="4191000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7086600" y="4191000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7391400" y="4191000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7696200" y="4191000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8001000" y="4191000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8305800" y="4191000"/>
            <a:ext cx="463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...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540659" y="5246348"/>
            <a:ext cx="9284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Vertex 0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5486400" y="5250740"/>
            <a:ext cx="304800" cy="254096"/>
          </a:xfrm>
          <a:prstGeom prst="rect">
            <a:avLst/>
          </a:prstGeom>
          <a:solidFill>
            <a:srgbClr val="CC00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5794342" y="5250740"/>
            <a:ext cx="304800" cy="254096"/>
          </a:xfrm>
          <a:prstGeom prst="rect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6096000" y="5250740"/>
            <a:ext cx="304800" cy="254096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6400800" y="5250740"/>
            <a:ext cx="304800" cy="254096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6705600" y="5250740"/>
            <a:ext cx="304800" cy="254096"/>
          </a:xfrm>
          <a:prstGeom prst="rect">
            <a:avLst/>
          </a:prstGeom>
          <a:solidFill>
            <a:srgbClr val="CC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5508396" y="3376999"/>
            <a:ext cx="427175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Oval 65"/>
          <p:cNvSpPr/>
          <p:nvPr/>
        </p:nvSpPr>
        <p:spPr bwMode="auto">
          <a:xfrm>
            <a:off x="5516425" y="3771508"/>
            <a:ext cx="427175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7" name="Oval 66"/>
          <p:cNvSpPr/>
          <p:nvPr/>
        </p:nvSpPr>
        <p:spPr bwMode="auto">
          <a:xfrm>
            <a:off x="5519567" y="4140152"/>
            <a:ext cx="1033633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" name="Curved Connector 5"/>
          <p:cNvCxnSpPr>
            <a:stCxn id="4" idx="2"/>
            <a:endCxn id="80" idx="0"/>
          </p:cNvCxnSpPr>
          <p:nvPr/>
        </p:nvCxnSpPr>
        <p:spPr bwMode="auto">
          <a:xfrm rot="10800000" flipH="1" flipV="1">
            <a:off x="5508396" y="3567498"/>
            <a:ext cx="130404" cy="1683241"/>
          </a:xfrm>
          <a:prstGeom prst="curvedConnector4">
            <a:avLst>
              <a:gd name="adj1" fmla="val -515061"/>
              <a:gd name="adj2" fmla="val 8870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Curved Connector 11"/>
          <p:cNvCxnSpPr>
            <a:stCxn id="66" idx="2"/>
            <a:endCxn id="81" idx="0"/>
          </p:cNvCxnSpPr>
          <p:nvPr/>
        </p:nvCxnSpPr>
        <p:spPr bwMode="auto">
          <a:xfrm rot="10800000" flipH="1" flipV="1">
            <a:off x="5516424" y="3962008"/>
            <a:ext cx="430317" cy="1288732"/>
          </a:xfrm>
          <a:prstGeom prst="curvedConnector4">
            <a:avLst>
              <a:gd name="adj1" fmla="val -96937"/>
              <a:gd name="adj2" fmla="val 7275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Curved Connector 15"/>
          <p:cNvCxnSpPr>
            <a:stCxn id="67" idx="4"/>
          </p:cNvCxnSpPr>
          <p:nvPr/>
        </p:nvCxnSpPr>
        <p:spPr bwMode="auto">
          <a:xfrm rot="16200000" flipH="1">
            <a:off x="5964568" y="4592968"/>
            <a:ext cx="660448" cy="516816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0" name="TextBox 69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83403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371600"/>
          </a:xfrm>
        </p:spPr>
        <p:txBody>
          <a:bodyPr/>
          <a:lstStyle/>
          <a:p>
            <a:r>
              <a:rPr lang="en-US" sz="4000"/>
              <a:t>Evolution of the Programmable Graphics Pipeline</a:t>
            </a:r>
            <a:br>
              <a:rPr lang="en-US" sz="4000"/>
            </a:br>
            <a:endParaRPr lang="en-US" sz="4000"/>
          </a:p>
        </p:txBody>
      </p:sp>
      <p:sp>
        <p:nvSpPr>
          <p:cNvPr id="155652" name="Text Box 4"/>
          <p:cNvSpPr txBox="1"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400"/>
              <a:t>Slide from Mike Houston:  http://s09.idav.ucdavis.edu/talks/01-BPS-SIGGRAPH09-mhouston.pdf   </a:t>
            </a:r>
          </a:p>
        </p:txBody>
      </p:sp>
      <p:pic>
        <p:nvPicPr>
          <p:cNvPr id="1556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8" y="1692275"/>
            <a:ext cx="7539037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80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/>
          <p:cNvSpPr/>
          <p:nvPr/>
        </p:nvSpPr>
        <p:spPr bwMode="auto">
          <a:xfrm>
            <a:off x="5562600" y="4191000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5867400" y="4191000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6172200" y="4191000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5562600" y="3837801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5562600" y="3429000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Assembly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Vertex Assembly</a:t>
            </a:r>
          </a:p>
        </p:txBody>
      </p:sp>
      <p:sp>
        <p:nvSpPr>
          <p:cNvPr id="32" name="Down Arrow 31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867400" y="3429000"/>
            <a:ext cx="304800" cy="254096"/>
          </a:xfrm>
          <a:prstGeom prst="rect">
            <a:avLst/>
          </a:prstGeom>
          <a:solidFill>
            <a:srgbClr val="CC00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6172200" y="3429000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6477000" y="3429000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6781800" y="3429000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7086600" y="3429000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7391400" y="3429000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7696200" y="3429000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8001000" y="3429000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41167" y="3429000"/>
            <a:ext cx="10214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positions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5867400" y="3837801"/>
            <a:ext cx="304800" cy="254096"/>
          </a:xfrm>
          <a:prstGeom prst="rect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6172200" y="3837801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6477000" y="3837801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6781800" y="3837801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7086600" y="3837801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7391400" y="3837801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7696200" y="3837801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8001000" y="3837801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611425" y="3837801"/>
            <a:ext cx="19511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texture coordinates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819400" y="1764268"/>
            <a:ext cx="594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OpenGL </a:t>
            </a:r>
            <a:r>
              <a:rPr lang="en-US" dirty="0"/>
              <a:t>provides lots of </a:t>
            </a:r>
            <a:r>
              <a:rPr lang="en-US" dirty="0" smtClean="0"/>
              <a:t>flexibility for </a:t>
            </a:r>
            <a:r>
              <a:rPr lang="en-US" dirty="0"/>
              <a:t>pulling vertex attributes from different </a:t>
            </a:r>
            <a:r>
              <a:rPr lang="en-US" dirty="0" smtClean="0"/>
              <a:t>buffers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For example (no indices</a:t>
            </a:r>
            <a:r>
              <a:rPr lang="en-US" dirty="0" smtClean="0"/>
              <a:t>):</a:t>
            </a: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867631" y="4191000"/>
            <a:ext cx="2694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normal, binormal, bitagent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6477000" y="4191000"/>
            <a:ext cx="304800" cy="254096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6781800" y="4191000"/>
            <a:ext cx="304800" cy="254096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7086600" y="4191000"/>
            <a:ext cx="304800" cy="254096"/>
          </a:xfrm>
          <a:prstGeom prst="rect">
            <a:avLst/>
          </a:prstGeom>
          <a:solidFill>
            <a:srgbClr val="CC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7391400" y="4191000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7696200" y="4191000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8001000" y="4191000"/>
            <a:ext cx="304800" cy="25409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8305800" y="4191000"/>
            <a:ext cx="463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...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540659" y="5246348"/>
            <a:ext cx="9284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Vertex 1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5486400" y="5250740"/>
            <a:ext cx="304800" cy="254096"/>
          </a:xfrm>
          <a:prstGeom prst="rect">
            <a:avLst/>
          </a:prstGeom>
          <a:solidFill>
            <a:srgbClr val="CC00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5794342" y="5250740"/>
            <a:ext cx="304800" cy="254096"/>
          </a:xfrm>
          <a:prstGeom prst="rect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6096000" y="5250740"/>
            <a:ext cx="304800" cy="254096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6400800" y="5250740"/>
            <a:ext cx="304800" cy="254096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6705600" y="5250740"/>
            <a:ext cx="304800" cy="254096"/>
          </a:xfrm>
          <a:prstGeom prst="rect">
            <a:avLst/>
          </a:prstGeom>
          <a:solidFill>
            <a:srgbClr val="CC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5821225" y="3376999"/>
            <a:ext cx="427175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Oval 65"/>
          <p:cNvSpPr/>
          <p:nvPr/>
        </p:nvSpPr>
        <p:spPr bwMode="auto">
          <a:xfrm>
            <a:off x="5821225" y="3771508"/>
            <a:ext cx="427175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7" name="Oval 66"/>
          <p:cNvSpPr/>
          <p:nvPr/>
        </p:nvSpPr>
        <p:spPr bwMode="auto">
          <a:xfrm>
            <a:off x="6433967" y="4140152"/>
            <a:ext cx="1033633" cy="381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" name="Curved Connector 5"/>
          <p:cNvCxnSpPr>
            <a:stCxn id="4" idx="2"/>
            <a:endCxn id="80" idx="0"/>
          </p:cNvCxnSpPr>
          <p:nvPr/>
        </p:nvCxnSpPr>
        <p:spPr bwMode="auto">
          <a:xfrm rot="10800000" flipV="1">
            <a:off x="5638801" y="3567498"/>
            <a:ext cx="182425" cy="1683241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Curved Connector 11"/>
          <p:cNvCxnSpPr>
            <a:stCxn id="73" idx="0"/>
            <a:endCxn id="81" idx="0"/>
          </p:cNvCxnSpPr>
          <p:nvPr/>
        </p:nvCxnSpPr>
        <p:spPr bwMode="auto">
          <a:xfrm rot="16200000" flipH="1" flipV="1">
            <a:off x="5453401" y="4684341"/>
            <a:ext cx="1059740" cy="73058"/>
          </a:xfrm>
          <a:prstGeom prst="curvedConnector5">
            <a:avLst>
              <a:gd name="adj1" fmla="val 46923"/>
              <a:gd name="adj2" fmla="val -69892"/>
              <a:gd name="adj3" fmla="val 6198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Curved Connector 15"/>
          <p:cNvCxnSpPr>
            <a:stCxn id="67" idx="4"/>
          </p:cNvCxnSpPr>
          <p:nvPr/>
        </p:nvCxnSpPr>
        <p:spPr bwMode="auto">
          <a:xfrm rot="5400000">
            <a:off x="6421768" y="4652584"/>
            <a:ext cx="660448" cy="397584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8" name="TextBox 67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75867"/>
      </p:ext>
    </p:extLst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8775</TotalTime>
  <Words>3524</Words>
  <Application>Microsoft Office PowerPoint</Application>
  <PresentationFormat>On-screen Show (4:3)</PresentationFormat>
  <Paragraphs>1218</Paragraphs>
  <Slides>80</Slides>
  <Notes>65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6" baseType="lpstr">
      <vt:lpstr>Arial</vt:lpstr>
      <vt:lpstr>Arial Black</vt:lpstr>
      <vt:lpstr>Courier New</vt:lpstr>
      <vt:lpstr>Times New Roman</vt:lpstr>
      <vt:lpstr>Wingdings</vt:lpstr>
      <vt:lpstr>Pixel</vt:lpstr>
      <vt:lpstr>The Graphics Pipeline</vt:lpstr>
      <vt:lpstr>Agenda</vt:lpstr>
      <vt:lpstr>Graphics Review</vt:lpstr>
      <vt:lpstr>Graphics Review:  Rendering</vt:lpstr>
      <vt:lpstr>Graphics Pipeline Walkthrough</vt:lpstr>
      <vt:lpstr>Vertex Assembly</vt:lpstr>
      <vt:lpstr>Vertex Assembly</vt:lpstr>
      <vt:lpstr>Vertex Assembly</vt:lpstr>
      <vt:lpstr>Vertex Assembly</vt:lpstr>
      <vt:lpstr>Vertex Shader</vt:lpstr>
      <vt:lpstr>Vertex Shader</vt:lpstr>
      <vt:lpstr>Vertex Shader</vt:lpstr>
      <vt:lpstr>Vertex Shader</vt:lpstr>
      <vt:lpstr>Vertex Shader</vt:lpstr>
      <vt:lpstr>Vertex Shader</vt:lpstr>
      <vt:lpstr>Vertex Shader</vt:lpstr>
      <vt:lpstr>Vertex Shader</vt:lpstr>
      <vt:lpstr>Vertex Shader</vt:lpstr>
      <vt:lpstr>Vertex Shader</vt:lpstr>
      <vt:lpstr>Vertex Shader</vt:lpstr>
      <vt:lpstr>Vertex Shader</vt:lpstr>
      <vt:lpstr>Vertex Shader</vt:lpstr>
      <vt:lpstr>Vertex Shader</vt:lpstr>
      <vt:lpstr>Vertex Shader</vt:lpstr>
      <vt:lpstr>Vertex Shader</vt:lpstr>
      <vt:lpstr>Primitive Assembly</vt:lpstr>
      <vt:lpstr>Primitive Assembly</vt:lpstr>
      <vt:lpstr>Primitive Assembly</vt:lpstr>
      <vt:lpstr>Primitive Assembly</vt:lpstr>
      <vt:lpstr>Primitive Assembly</vt:lpstr>
      <vt:lpstr>Primitive Assembly</vt:lpstr>
      <vt:lpstr>Primitive Assembly</vt:lpstr>
      <vt:lpstr>Primitive Assembly</vt:lpstr>
      <vt:lpstr>Perspective Division and Viewport Transform</vt:lpstr>
      <vt:lpstr>Clipping</vt:lpstr>
      <vt:lpstr>Rasterization</vt:lpstr>
      <vt:lpstr>Fragment Shader</vt:lpstr>
      <vt:lpstr>Fragment Shader</vt:lpstr>
      <vt:lpstr>Fragment Shader</vt:lpstr>
      <vt:lpstr>Fragment Shader</vt:lpstr>
      <vt:lpstr>Fragment Shader</vt:lpstr>
      <vt:lpstr>Fragment Shader</vt:lpstr>
      <vt:lpstr>Fragment Shader</vt:lpstr>
      <vt:lpstr>Fragment Shader</vt:lpstr>
      <vt:lpstr>Fragment Shader</vt:lpstr>
      <vt:lpstr>Fragment Shader</vt:lpstr>
      <vt:lpstr>Fragment Shader</vt:lpstr>
      <vt:lpstr>Fragment Shader</vt:lpstr>
      <vt:lpstr>Fragment Shader</vt:lpstr>
      <vt:lpstr>Per-Fragment Tests</vt:lpstr>
      <vt:lpstr>Scissor Test</vt:lpstr>
      <vt:lpstr>Scissor Test</vt:lpstr>
      <vt:lpstr>Stencil Test</vt:lpstr>
      <vt:lpstr>Depth Test</vt:lpstr>
      <vt:lpstr>Depth Test</vt:lpstr>
      <vt:lpstr>Depth Test</vt:lpstr>
      <vt:lpstr>Blending</vt:lpstr>
      <vt:lpstr>Blending</vt:lpstr>
      <vt:lpstr>Graphics Pipeline Walkthrough</vt:lpstr>
      <vt:lpstr>Evolution of the Programmable Graphics Pipeline</vt:lpstr>
      <vt:lpstr>Early 90s – Pre GPU</vt:lpstr>
      <vt:lpstr>Why GPUs?</vt:lpstr>
      <vt:lpstr>3dfx Voodoo (1996)</vt:lpstr>
      <vt:lpstr>Aside:  Mario Kart 64</vt:lpstr>
      <vt:lpstr>Aside:  Mario Kart Wii</vt:lpstr>
      <vt:lpstr>NVIDIA GeForce 256 (1999)</vt:lpstr>
      <vt:lpstr>NVIDIA GeForce 3 (2001)</vt:lpstr>
      <vt:lpstr>NVIDIA GeForce 6 (2004)</vt:lpstr>
      <vt:lpstr>NVIDIA GeForce 6 (2004)</vt:lpstr>
      <vt:lpstr>NVIDIA GeForce 6 (2004)</vt:lpstr>
      <vt:lpstr>Dynamic Branches</vt:lpstr>
      <vt:lpstr>Dynamic Branches</vt:lpstr>
      <vt:lpstr>NVIDIA GeForce 6 (2004)</vt:lpstr>
      <vt:lpstr>NVIDIA GeForce 8 (2006)</vt:lpstr>
      <vt:lpstr>Geometry Shaders</vt:lpstr>
      <vt:lpstr>NVIDIA G80 Architecture</vt:lpstr>
      <vt:lpstr>Why Unify Shader Processors?</vt:lpstr>
      <vt:lpstr>Why Unify Shader Processors?</vt:lpstr>
      <vt:lpstr>Evolution of the Programmable Graphics Pipeline </vt:lpstr>
      <vt:lpstr>Evolution of the Programmable Graphics Pipeline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CozzDogg</dc:creator>
  <cp:lastModifiedBy>pjcozzi</cp:lastModifiedBy>
  <cp:revision>107</cp:revision>
  <cp:lastPrinted>2012-10-15T20:01:30Z</cp:lastPrinted>
  <dcterms:created xsi:type="dcterms:W3CDTF">2011-01-14T02:17:40Z</dcterms:created>
  <dcterms:modified xsi:type="dcterms:W3CDTF">2014-10-13T20:46:18Z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</Properties>
</file>