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6"/>
  </p:notesMasterIdLst>
  <p:handoutMasterIdLst>
    <p:handoutMasterId r:id="rId27"/>
  </p:handoutMasterIdLst>
  <p:sldIdLst>
    <p:sldId id="421" r:id="rId2"/>
    <p:sldId id="513" r:id="rId3"/>
    <p:sldId id="514" r:id="rId4"/>
    <p:sldId id="537" r:id="rId5"/>
    <p:sldId id="512" r:id="rId6"/>
    <p:sldId id="538" r:id="rId7"/>
    <p:sldId id="515" r:id="rId8"/>
    <p:sldId id="539" r:id="rId9"/>
    <p:sldId id="540" r:id="rId10"/>
    <p:sldId id="536" r:id="rId11"/>
    <p:sldId id="534" r:id="rId12"/>
    <p:sldId id="516" r:id="rId13"/>
    <p:sldId id="517" r:id="rId14"/>
    <p:sldId id="518" r:id="rId15"/>
    <p:sldId id="519" r:id="rId16"/>
    <p:sldId id="520" r:id="rId17"/>
    <p:sldId id="521" r:id="rId18"/>
    <p:sldId id="522" r:id="rId19"/>
    <p:sldId id="523" r:id="rId20"/>
    <p:sldId id="524" r:id="rId21"/>
    <p:sldId id="525" r:id="rId22"/>
    <p:sldId id="528" r:id="rId23"/>
    <p:sldId id="541" r:id="rId24"/>
    <p:sldId id="511" r:id="rId25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8000"/>
    <a:srgbClr val="FFFF99"/>
    <a:srgbClr val="FF9933"/>
    <a:srgbClr val="D9D9D9"/>
    <a:srgbClr val="E7F4BE"/>
    <a:srgbClr val="CCCCE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 autoAdjust="0"/>
    <p:restoredTop sz="80945" autoAdjust="0"/>
  </p:normalViewPr>
  <p:slideViewPr>
    <p:cSldViewPr>
      <p:cViewPr>
        <p:scale>
          <a:sx n="107" d="100"/>
          <a:sy n="107" d="100"/>
        </p:scale>
        <p:origin x="-1272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fld id="{A703DCBE-EE26-46C2-A6BE-620670959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20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fld id="{61388809-6B81-4C55-A44B-C841547B6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50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Light types – point, spot, directional,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88809-6B81-4C55-A44B-C841547B66B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87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The position </a:t>
            </a:r>
            <a:r>
              <a:rPr lang="en-US" smtClean="0"/>
              <a:t>is reconstructed </a:t>
            </a:r>
            <a:r>
              <a:rPr lang="en-US" dirty="0" smtClean="0"/>
              <a:t>from the fragment position and depth.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88809-6B81-4C55-A44B-C841547B66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56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DS: 24-bit depth, 8-bit</a:t>
            </a:r>
            <a:r>
              <a:rPr lang="en-US" baseline="0" dirty="0" smtClean="0"/>
              <a:t> stencil</a:t>
            </a: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* RT0-RT3:  32-bit RGBA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* Light accumulation is output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* Normal Z is reconstructed since it is normalized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* Motion vector is in screen-space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* Specular power - stored as log2(original)/10.5</a:t>
            </a:r>
            <a:r>
              <a:rPr lang="en-US" baseline="0" dirty="0" smtClean="0"/>
              <a:t> - </a:t>
            </a:r>
            <a:r>
              <a:rPr lang="en-US" dirty="0" smtClean="0"/>
              <a:t>High range and still high precision for low shininess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*</a:t>
            </a:r>
            <a:r>
              <a:rPr lang="en-US" baseline="0" dirty="0" smtClean="0"/>
              <a:t> </a:t>
            </a:r>
            <a:r>
              <a:rPr lang="en-US" dirty="0" smtClean="0"/>
              <a:t>Sun Occlusion - pre-rendered static sun shadows</a:t>
            </a:r>
            <a:r>
              <a:rPr lang="en-US" baseline="0" dirty="0" smtClean="0"/>
              <a:t> - </a:t>
            </a:r>
            <a:r>
              <a:rPr lang="en-US" dirty="0" smtClean="0"/>
              <a:t>Mixed with real-time sun shadow for higher quality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88809-6B81-4C55-A44B-C841547B66B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56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geometry increases the vertex load but can decrease the fragment load since it can provide a tighter</a:t>
            </a:r>
            <a:r>
              <a:rPr lang="en-US" baseline="0" dirty="0" smtClean="0"/>
              <a:t> fit around the light’s area of influence.  Some lights, like the sun, may not have bounding geometry and are better served by a full-screen quad.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Killzone 2 uses two passes and the stencil buffer to determine lit pixels, and a third</a:t>
            </a:r>
            <a:r>
              <a:rPr lang="en-US" baseline="0" dirty="0" smtClean="0"/>
              <a:t> pass to finally do lighting.  I’m skipping the middle pass since we’re not covering shadows.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88809-6B81-4C55-A44B-C841547B66B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87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reading: http://</a:t>
            </a:r>
            <a:r>
              <a:rPr lang="en-US" dirty="0" err="1" smtClean="0"/>
              <a:t>floored.com</a:t>
            </a:r>
            <a:r>
              <a:rPr lang="en-US" dirty="0" smtClean="0"/>
              <a:t>/blog/2014/</a:t>
            </a:r>
            <a:r>
              <a:rPr lang="en-US" dirty="0" err="1" smtClean="0"/>
              <a:t>webgl</a:t>
            </a:r>
            <a:r>
              <a:rPr lang="en-US" dirty="0" smtClean="0"/>
              <a:t>-deferred-shading-</a:t>
            </a:r>
            <a:r>
              <a:rPr lang="en-US" dirty="0" err="1" smtClean="0"/>
              <a:t>gbuffer</a:t>
            </a:r>
            <a:r>
              <a:rPr lang="en-US" dirty="0" smtClean="0"/>
              <a:t>-floating-point-</a:t>
            </a:r>
            <a:r>
              <a:rPr lang="en-US" dirty="0" err="1" smtClean="0"/>
              <a:t>texture.html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88809-6B81-4C55-A44B-C841547B66B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How do we</a:t>
            </a:r>
            <a:r>
              <a:rPr lang="en-US" baseline="0" dirty="0" smtClean="0"/>
              <a:t> accumulate?  Blending.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88809-6B81-4C55-A44B-C841547B66B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39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Front-to-back and/or</a:t>
            </a:r>
            <a:r>
              <a:rPr lang="en-US" baseline="0" dirty="0" smtClean="0"/>
              <a:t> z-</a:t>
            </a:r>
            <a:r>
              <a:rPr lang="en-US" baseline="0" dirty="0" err="1" smtClean="0"/>
              <a:t>prepass</a:t>
            </a:r>
            <a:r>
              <a:rPr lang="en-US" baseline="0" dirty="0" smtClean="0"/>
              <a:t> can reduce/eliminate shading occluded fragments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Occluded fragments are shaded without a z-</a:t>
            </a:r>
            <a:r>
              <a:rPr lang="en-US" baseline="0" dirty="0" err="1" smtClean="0"/>
              <a:t>prepass</a:t>
            </a:r>
            <a:r>
              <a:rPr lang="en-US" baseline="0" dirty="0" smtClean="0"/>
              <a:t>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Not all lights affect the entire object (performance)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88809-6B81-4C55-A44B-C841547B66B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39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88809-6B81-4C55-A44B-C841547B66B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39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Can’t compile in</a:t>
            </a:r>
            <a:r>
              <a:rPr lang="en-US" baseline="0" dirty="0" smtClean="0"/>
              <a:t> advance since there are so many combinations.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Front-to-back and/or</a:t>
            </a:r>
            <a:r>
              <a:rPr lang="en-US" baseline="0" dirty="0" smtClean="0"/>
              <a:t> z-</a:t>
            </a:r>
            <a:r>
              <a:rPr lang="en-US" baseline="0" dirty="0" err="1" smtClean="0"/>
              <a:t>prepass</a:t>
            </a:r>
            <a:r>
              <a:rPr lang="en-US" baseline="0" dirty="0" smtClean="0"/>
              <a:t> can reduce/eliminate shading occluded fragments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Occluded fragments are shaded without a z-</a:t>
            </a:r>
            <a:r>
              <a:rPr lang="en-US" baseline="0" dirty="0" err="1" smtClean="0"/>
              <a:t>prepass</a:t>
            </a:r>
            <a:r>
              <a:rPr lang="en-US" baseline="0" dirty="0" smtClean="0"/>
              <a:t>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Not all lights affect the entire object (performance)</a:t>
            </a:r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88809-6B81-4C55-A44B-C841547B66B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39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88809-6B81-4C55-A44B-C841547B66B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24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Lighting does not depend on the number of objects</a:t>
            </a:r>
          </a:p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88809-6B81-4C55-A44B-C841547B66B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2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Does not handle transparent objects?  Why?  We only have g-buffer for front-most fragment.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88809-6B81-4C55-A44B-C841547B66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24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“Depth, normal, and specular factor are used to calculate diffuse lighting and specular reflection, which is then combined with the albedo color for the final image.”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88809-6B81-4C55-A44B-C841547B66B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5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21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23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25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013FB-CB63-4819-854B-1CB9A9CAB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9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1336-5293-47CC-90C0-333B4CB60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0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80300-3E6F-4427-A2E1-5D9AB6F4E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4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8735A-D6AA-419A-87B4-83DEEEB20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8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D3720-B9C7-48F3-B448-3AF10C21B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6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CB037-4255-490C-A7FC-96DFB3E1E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3BE11-5560-4BCF-B491-C49330B25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4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5469A-0014-46AD-A341-CAA0BA128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2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23D64-A1C6-4FB4-9317-B2E04CBDF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9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8D26-D51D-4A95-9735-9E0762283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3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BCA5F-77E8-4EA9-9D1E-1869CC201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3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9A46FDE7-C17A-40CA-AA27-44F69FBA8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werks.com/files/Deferred_Rendering_in_Leadwerks_Engine.pdf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werks.com/files/Deferred_Rendering_in_Leadwerks_Engine.pdf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www.guerrilla-games.com/publications/dr_kz2_rsx_dev07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www.guerrilla-games.com/publications/dr_kz2_rsx_dev07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www.guerrilla-games.com/publications/dr_kz2_rsx_dev07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www.guerrilla-games.com/publications/dr_kz2_rsx_dev07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uerrilla-games.com/publications/dr_kz2_rsx_dev07.pdf" TargetMode="Externa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www.guerrilla-games.com/publications/dr_kz2_rsx_dev07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www.guerrilla-games.com/publications/dr_kz2_rsx_dev07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://www.guerrilla-games.com/publications/dr_kz2_rsx_dev07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www.guerrilla-games.com/publications/dr_kz2_rsx_dev07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errilla-games.com/publications/dr_kz2_rsx_dev07.pdf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hacks.mozilla.org/2014/01/webgl-deferred-shadin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werks.com/files/Deferred_Rendering_in_Leadwerks_Engine.pdf" TargetMode="External"/><Relationship Id="rId4" Type="http://schemas.openxmlformats.org/officeDocument/2006/relationships/hyperlink" Target="http://www.slideshare.net/cagetu/light-prepass" TargetMode="External"/><Relationship Id="rId5" Type="http://schemas.openxmlformats.org/officeDocument/2006/relationships/hyperlink" Target="http://aras-p.info/texts/CompactNormalStorag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uerrilla-games.com/publications/dr_kz2_rsx_dev07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828800"/>
            <a:ext cx="6858000" cy="2209800"/>
          </a:xfrm>
        </p:spPr>
        <p:txBody>
          <a:bodyPr/>
          <a:lstStyle/>
          <a:p>
            <a:r>
              <a:rPr lang="en-US" altLang="en-US" sz="4600" dirty="0" smtClean="0"/>
              <a:t>Deferred Shading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Patrick Cozzi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University of Pennsylvania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CIS 565 - Fall </a:t>
            </a:r>
            <a:r>
              <a:rPr lang="en-US" altLang="en-US" sz="2800" dirty="0" smtClean="0"/>
              <a:t>2014</a:t>
            </a:r>
            <a:endParaRPr lang="en-US" altLang="en-US" sz="2800" dirty="0" smtClean="0"/>
          </a:p>
        </p:txBody>
      </p:sp>
      <p:pic>
        <p:nvPicPr>
          <p:cNvPr id="5" name="Picture 2" descr="Student Pro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096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G-Buffer Layout in </a:t>
            </a:r>
            <a:r>
              <a:rPr lang="en-US" sz="4000" dirty="0" err="1" smtClean="0"/>
              <a:t>Leadwerks</a:t>
            </a:r>
            <a:r>
              <a:rPr lang="en-US" sz="4000" dirty="0" smtClean="0"/>
              <a:t> 2.1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622793"/>
            <a:ext cx="5339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from </a:t>
            </a:r>
            <a:r>
              <a:rPr lang="en-US" sz="1000" dirty="0">
                <a:hlinkClick r:id="rId3"/>
              </a:rPr>
              <a:t>http://www.leadwerks.com/files/Deferred_Rendering_in_Leadwerks_Engine.pdf</a:t>
            </a:r>
            <a:endParaRPr lang="en-US" sz="1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490" y="1676400"/>
            <a:ext cx="511302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29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G-Buffer Layout in </a:t>
            </a:r>
            <a:r>
              <a:rPr lang="en-US" sz="4000" dirty="0" err="1" smtClean="0"/>
              <a:t>Leadwerks</a:t>
            </a:r>
            <a:r>
              <a:rPr lang="en-US" sz="4000" dirty="0" smtClean="0"/>
              <a:t> 2.1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622793"/>
            <a:ext cx="5339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from </a:t>
            </a:r>
            <a:r>
              <a:rPr lang="en-US" sz="1000" dirty="0">
                <a:hlinkClick r:id="rId3"/>
              </a:rPr>
              <a:t>http://www.leadwerks.com/files/Deferred_Rendering_in_Leadwerks_Engine.pdf</a:t>
            </a:r>
            <a:endParaRPr lang="en-US" sz="1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005138"/>
            <a:ext cx="55149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59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G-Buffer Layout in Killzone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09" y="1761695"/>
            <a:ext cx="7735782" cy="433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622793"/>
            <a:ext cx="46538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from </a:t>
            </a:r>
            <a:r>
              <a:rPr lang="en-US" sz="1000" dirty="0">
                <a:hlinkClick r:id="rId3"/>
              </a:rPr>
              <a:t>http://www.guerrilla-games.com/publications/dr_kz2_rsx_dev07.pdf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13166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08" y="1761695"/>
            <a:ext cx="7741967" cy="433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G-Buffer Layout in Killzone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622793"/>
            <a:ext cx="46538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from </a:t>
            </a:r>
            <a:r>
              <a:rPr lang="en-US" sz="1000" dirty="0">
                <a:hlinkClick r:id="rId3"/>
              </a:rPr>
              <a:t>http://www.guerrilla-games.com/publications/dr_kz2_rsx_dev07.pdf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11890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09" y="1761695"/>
            <a:ext cx="7741966" cy="434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G-Buffer Layout in Killzone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622793"/>
            <a:ext cx="46538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from </a:t>
            </a:r>
            <a:r>
              <a:rPr lang="en-US" sz="1000" dirty="0">
                <a:hlinkClick r:id="rId3"/>
              </a:rPr>
              <a:t>http://www.guerrilla-games.com/publications/dr_kz2_rsx_dev07.pdf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84601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10" y="1769833"/>
            <a:ext cx="7764160" cy="433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G-Buffer Layout in Killzone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622793"/>
            <a:ext cx="46538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from </a:t>
            </a:r>
            <a:r>
              <a:rPr lang="en-US" sz="1000" dirty="0">
                <a:hlinkClick r:id="rId3"/>
              </a:rPr>
              <a:t>http://www.guerrilla-games.com/publications/dr_kz2_rsx_dev07.pdf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4898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G-Buffer Layout in Killzone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622793"/>
            <a:ext cx="46538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from </a:t>
            </a:r>
            <a:r>
              <a:rPr lang="en-US" sz="1000" dirty="0">
                <a:hlinkClick r:id="rId2"/>
              </a:rPr>
              <a:t>http://www.guerrilla-games.com/publications/dr_kz2_rsx_dev07.pdf</a:t>
            </a:r>
            <a:endParaRPr lang="en-US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769833"/>
            <a:ext cx="7706270" cy="432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28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773532"/>
            <a:ext cx="7706270" cy="432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G-Buffer Layout in Killzone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622793"/>
            <a:ext cx="46538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from </a:t>
            </a:r>
            <a:r>
              <a:rPr lang="en-US" sz="1000" dirty="0">
                <a:hlinkClick r:id="rId3"/>
              </a:rPr>
              <a:t>http://www.guerrilla-games.com/publications/dr_kz2_rsx_dev07.pdf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83741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1773532"/>
            <a:ext cx="7707750" cy="432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G-Buffer Layout in Killzone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622793"/>
            <a:ext cx="46538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from </a:t>
            </a:r>
            <a:r>
              <a:rPr lang="en-US" sz="1000" dirty="0">
                <a:hlinkClick r:id="rId3"/>
              </a:rPr>
              <a:t>http://www.guerrilla-games.com/publications/dr_kz2_rsx_dev07.pdf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47614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1777231"/>
            <a:ext cx="7707750" cy="43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G-Buffer Layout in Killzone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622793"/>
            <a:ext cx="46538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from </a:t>
            </a:r>
            <a:r>
              <a:rPr lang="en-US" sz="1000" dirty="0">
                <a:hlinkClick r:id="rId3"/>
              </a:rPr>
              <a:t>http://www.guerrilla-games.com/publications/dr_kz2_rsx_dev07.pdf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1444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an engine that renders lots of</a:t>
            </a:r>
          </a:p>
          <a:p>
            <a:pPr lvl="1"/>
            <a:r>
              <a:rPr lang="en-US" dirty="0" smtClean="0"/>
              <a:t>Objects with different materials</a:t>
            </a:r>
          </a:p>
          <a:p>
            <a:pPr lvl="1"/>
            <a:r>
              <a:rPr lang="en-US" dirty="0" smtClean="0"/>
              <a:t>Dynamic lights</a:t>
            </a:r>
          </a:p>
          <a:p>
            <a:pPr lvl="1"/>
            <a:r>
              <a:rPr lang="en-US" dirty="0" smtClean="0"/>
              <a:t>Different light types</a:t>
            </a:r>
          </a:p>
          <a:p>
            <a:r>
              <a:rPr lang="en-US" dirty="0" smtClean="0"/>
              <a:t>Cleanly.  Efficiently.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81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3" y="1794986"/>
            <a:ext cx="7707750" cy="432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G-Buffer Layout in Killzone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622793"/>
            <a:ext cx="46538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from </a:t>
            </a:r>
            <a:r>
              <a:rPr lang="en-US" sz="1000" dirty="0">
                <a:hlinkClick r:id="rId3"/>
              </a:rPr>
              <a:t>http://www.guerrilla-games.com/publications/dr_kz2_rsx_dev07.pdf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64651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G-Buffer Layout in Killzone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622793"/>
            <a:ext cx="46538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from </a:t>
            </a:r>
            <a:r>
              <a:rPr lang="en-US" sz="1000" dirty="0">
                <a:hlinkClick r:id="rId3"/>
              </a:rPr>
              <a:t>http://www.guerrilla-games.com/publications/dr_kz2_rsx_dev07.pdf</a:t>
            </a:r>
            <a:endParaRPr lang="en-US" sz="1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319338"/>
            <a:ext cx="843756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058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Accumulation 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Geometry for each light</a:t>
            </a:r>
          </a:p>
          <a:p>
            <a:pPr lvl="1"/>
            <a:r>
              <a:rPr lang="en-US" dirty="0" smtClean="0"/>
              <a:t>Full-screen quad/triangle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ith scissor/stencil test</a:t>
            </a:r>
          </a:p>
          <a:p>
            <a:pPr lvl="1"/>
            <a:r>
              <a:rPr lang="en-US" dirty="0" smtClean="0"/>
              <a:t>3D bounding geometry. Examples:</a:t>
            </a:r>
          </a:p>
          <a:p>
            <a:pPr lvl="2"/>
            <a:r>
              <a:rPr lang="en-US" dirty="0" smtClean="0"/>
              <a:t>Point light – sphere</a:t>
            </a:r>
          </a:p>
          <a:p>
            <a:pPr lvl="2"/>
            <a:r>
              <a:rPr lang="en-US" dirty="0" smtClean="0"/>
              <a:t>Spot light – cone</a:t>
            </a:r>
          </a:p>
          <a:p>
            <a:pPr lvl="2"/>
            <a:r>
              <a:rPr lang="en-US" dirty="0" smtClean="0"/>
              <a:t>Needs multiple passes. 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11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WebGL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https://hacks.mozilla.org/2014/01/webgl-deferred-shading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92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Deferred Rendering in Killzone 2 – Michal Valient</a:t>
            </a:r>
          </a:p>
          <a:p>
            <a:pPr lvl="1"/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www.guerrilla-games.com/publications/dr_kz2_rsx_dev07.pdf</a:t>
            </a:r>
            <a:endParaRPr lang="en-US" sz="1600" dirty="0" smtClean="0"/>
          </a:p>
          <a:p>
            <a:r>
              <a:rPr lang="en-US" sz="2000" dirty="0"/>
              <a:t>Deferred Rendering in </a:t>
            </a:r>
            <a:r>
              <a:rPr lang="en-US" sz="2000" dirty="0" err="1"/>
              <a:t>Leadwerks</a:t>
            </a:r>
            <a:r>
              <a:rPr lang="en-US" sz="2000" dirty="0"/>
              <a:t> Engine - Josh </a:t>
            </a:r>
            <a:r>
              <a:rPr lang="en-US" sz="2000" dirty="0" err="1" smtClean="0"/>
              <a:t>Klint</a:t>
            </a:r>
            <a:endParaRPr lang="en-US" sz="2000" dirty="0" smtClean="0"/>
          </a:p>
          <a:p>
            <a:pPr lvl="1"/>
            <a:r>
              <a:rPr lang="en-US" sz="1600" dirty="0">
                <a:hlinkClick r:id="rId3"/>
              </a:rPr>
              <a:t>http://www.leadwerks.com/files/Deferred_Rendering_in_Leadwerks_Engine.pdf</a:t>
            </a:r>
            <a:endParaRPr lang="en-US" sz="1600" dirty="0"/>
          </a:p>
          <a:p>
            <a:r>
              <a:rPr lang="en-US" sz="2000" dirty="0" smtClean="0"/>
              <a:t>Light Pre-Pass – Wolfgang Engel</a:t>
            </a:r>
          </a:p>
          <a:p>
            <a:pPr lvl="1"/>
            <a:r>
              <a:rPr lang="en-US" sz="1600" dirty="0">
                <a:hlinkClick r:id="rId4"/>
              </a:rPr>
              <a:t>http://www.slideshare.net/cagetu/light-prepass</a:t>
            </a:r>
            <a:endParaRPr lang="en-US" sz="1600" dirty="0" smtClean="0"/>
          </a:p>
          <a:p>
            <a:r>
              <a:rPr lang="en-US" sz="2000" dirty="0" smtClean="0"/>
              <a:t>Compact </a:t>
            </a:r>
            <a:r>
              <a:rPr lang="en-US" sz="2000" dirty="0"/>
              <a:t>Normal Storage for Small </a:t>
            </a:r>
            <a:r>
              <a:rPr lang="en-US" sz="2000" dirty="0" smtClean="0"/>
              <a:t>G-Buffers </a:t>
            </a:r>
            <a:r>
              <a:rPr lang="en-US" sz="2000" dirty="0"/>
              <a:t>– Aras Pranckevičius</a:t>
            </a:r>
            <a:endParaRPr lang="en-US" sz="2000" dirty="0" smtClean="0"/>
          </a:p>
          <a:p>
            <a:pPr lvl="1"/>
            <a:r>
              <a:rPr lang="en-US" sz="1800" dirty="0">
                <a:hlinkClick r:id="rId5"/>
              </a:rPr>
              <a:t>http://aras-p.info/texts/CompactNormalStorage.html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10600" cy="1371600"/>
          </a:xfrm>
        </p:spPr>
        <p:txBody>
          <a:bodyPr/>
          <a:lstStyle/>
          <a:p>
            <a:r>
              <a:rPr lang="en-US" dirty="0" smtClean="0"/>
              <a:t>Forward Rendering – Multi-Pass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8288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  <a:cs typeface="+mn-cs"/>
              </a:rPr>
              <a:t>foreach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 light</a:t>
            </a:r>
            <a:endParaRPr lang="en-US" sz="2400" kern="0" dirty="0">
              <a:solidFill>
                <a:schemeClr val="tx2"/>
              </a:solidFill>
              <a:latin typeface="Courier New" charset="0"/>
              <a:cs typeface="+mn-cs"/>
            </a:endParaRP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{</a:t>
            </a: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  foreach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 visible object</a:t>
            </a:r>
            <a:endParaRPr lang="en-US" sz="2400" kern="0" dirty="0">
              <a:solidFill>
                <a:schemeClr val="tx2"/>
              </a:solidFill>
              <a:latin typeface="Courier New" charset="0"/>
            </a:endParaRP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  {</a:t>
            </a: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   Render using shader for</a:t>
            </a: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   this material/light;</a:t>
            </a: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400" kern="0" dirty="0" smtClean="0">
              <a:solidFill>
                <a:schemeClr val="tx2"/>
              </a:solidFill>
              <a:latin typeface="Courier New" charset="0"/>
            </a:endParaRP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    accumulate 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in 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framebuffer;</a:t>
            </a: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  }</a:t>
            </a:r>
            <a:endParaRPr lang="en-US" sz="2400" kern="0" dirty="0">
              <a:solidFill>
                <a:schemeClr val="tx2"/>
              </a:solidFill>
              <a:latin typeface="Courier New" charset="0"/>
            </a:endParaRP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}</a:t>
            </a:r>
            <a:endParaRPr lang="en-US" sz="2400" kern="0" dirty="0">
              <a:solidFill>
                <a:schemeClr val="tx2"/>
              </a:solidFill>
              <a:latin typeface="Courier New" charset="0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609600"/>
          </a:xfrm>
        </p:spPr>
        <p:txBody>
          <a:bodyPr/>
          <a:lstStyle/>
          <a:p>
            <a:r>
              <a:rPr lang="en-US" dirty="0"/>
              <a:t>Pros and cons?</a:t>
            </a:r>
          </a:p>
        </p:txBody>
      </p:sp>
    </p:spTree>
    <p:extLst>
      <p:ext uri="{BB962C8B-B14F-4D97-AF65-F5344CB8AC3E}">
        <p14:creationId xmlns:p14="http://schemas.microsoft.com/office/powerpoint/2010/main" val="333403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10600" cy="1371600"/>
          </a:xfrm>
        </p:spPr>
        <p:txBody>
          <a:bodyPr/>
          <a:lstStyle/>
          <a:p>
            <a:r>
              <a:rPr lang="en-US" dirty="0" smtClean="0"/>
              <a:t>Forward Rendering – Multi-Pass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609600"/>
          </a:xfrm>
        </p:spPr>
        <p:txBody>
          <a:bodyPr/>
          <a:lstStyle/>
          <a:p>
            <a:r>
              <a:rPr lang="en-US" dirty="0" smtClean="0"/>
              <a:t>One shader per material/light-type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to do vertex transform, rasterization, material part of fragment shader, etc. multiple times for each object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Occluded fragments are shaded</a:t>
            </a:r>
          </a:p>
          <a:p>
            <a:pPr lvl="1"/>
            <a:r>
              <a:rPr lang="en-US" dirty="0" smtClean="0"/>
              <a:t>Not all lights affect the entire object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1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10600" cy="1371600"/>
          </a:xfrm>
        </p:spPr>
        <p:txBody>
          <a:bodyPr/>
          <a:lstStyle/>
          <a:p>
            <a:r>
              <a:rPr lang="en-US" dirty="0" smtClean="0"/>
              <a:t>Forward Rendering – Single Pass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82880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  <a:cs typeface="+mn-cs"/>
              </a:rPr>
              <a:t>foreach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 visible object</a:t>
            </a:r>
            <a:endParaRPr lang="en-US" sz="2400" kern="0" dirty="0">
              <a:solidFill>
                <a:schemeClr val="tx2"/>
              </a:solidFill>
              <a:latin typeface="Courier New" charset="0"/>
              <a:cs typeface="+mn-cs"/>
            </a:endParaRP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{</a:t>
            </a: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  find lights affecting object;</a:t>
            </a: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400" kern="0" dirty="0" smtClean="0">
              <a:solidFill>
                <a:schemeClr val="tx2"/>
              </a:solidFill>
              <a:latin typeface="Courier New" charset="0"/>
            </a:endParaRP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  <a:cs typeface="+mn-cs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 Render all lights and materials using a single shader;</a:t>
            </a:r>
            <a:endParaRPr lang="en-US" sz="2400" kern="0" dirty="0">
              <a:solidFill>
                <a:schemeClr val="tx2"/>
              </a:solidFill>
              <a:latin typeface="Courier New" charset="0"/>
              <a:cs typeface="+mn-cs"/>
            </a:endParaRP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}</a:t>
            </a:r>
            <a:endParaRPr lang="en-US" sz="2400" kern="0" dirty="0">
              <a:solidFill>
                <a:schemeClr val="tx2"/>
              </a:solidFill>
              <a:latin typeface="Courier New" charset="0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609600"/>
          </a:xfrm>
        </p:spPr>
        <p:txBody>
          <a:bodyPr/>
          <a:lstStyle/>
          <a:p>
            <a:r>
              <a:rPr lang="en-US" dirty="0" smtClean="0"/>
              <a:t>Pros and cons?</a:t>
            </a:r>
          </a:p>
        </p:txBody>
      </p:sp>
    </p:spTree>
    <p:extLst>
      <p:ext uri="{BB962C8B-B14F-4D97-AF65-F5344CB8AC3E}">
        <p14:creationId xmlns:p14="http://schemas.microsoft.com/office/powerpoint/2010/main" val="200359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10600" cy="1371600"/>
          </a:xfrm>
        </p:spPr>
        <p:txBody>
          <a:bodyPr/>
          <a:lstStyle/>
          <a:p>
            <a:r>
              <a:rPr lang="en-US" dirty="0" smtClean="0"/>
              <a:t>Forward Rendering – Single Pass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609600"/>
          </a:xfrm>
        </p:spPr>
        <p:txBody>
          <a:bodyPr/>
          <a:lstStyle/>
          <a:p>
            <a:r>
              <a:rPr lang="en-US" dirty="0" smtClean="0"/>
              <a:t>Lots of shaders</a:t>
            </a:r>
          </a:p>
          <a:p>
            <a:pPr lvl="1"/>
            <a:r>
              <a:rPr lang="en-US" dirty="0" smtClean="0"/>
              <a:t>One shader per material/light-combination</a:t>
            </a:r>
          </a:p>
          <a:p>
            <a:pPr lvl="1"/>
            <a:r>
              <a:rPr lang="en-US" dirty="0" smtClean="0"/>
              <a:t>Hard to author shaders</a:t>
            </a:r>
          </a:p>
          <a:p>
            <a:pPr lvl="1"/>
            <a:r>
              <a:rPr lang="en-US" dirty="0" smtClean="0"/>
              <a:t>May require runtime compile/link</a:t>
            </a:r>
          </a:p>
          <a:p>
            <a:pPr lvl="1"/>
            <a:r>
              <a:rPr lang="en-US" dirty="0" smtClean="0"/>
              <a:t>Long </a:t>
            </a:r>
            <a:r>
              <a:rPr lang="en-US" dirty="0" err="1" smtClean="0"/>
              <a:t>ubershader</a:t>
            </a:r>
            <a:r>
              <a:rPr lang="en-US" dirty="0" smtClean="0"/>
              <a:t> increase compile times</a:t>
            </a:r>
          </a:p>
          <a:p>
            <a:pPr lvl="1"/>
            <a:r>
              <a:rPr lang="en-US" dirty="0" smtClean="0"/>
              <a:t>More potential shaders to sort by</a:t>
            </a:r>
          </a:p>
          <a:p>
            <a:r>
              <a:rPr lang="en-US" dirty="0" smtClean="0"/>
              <a:t>Same as multi-pass</a:t>
            </a:r>
          </a:p>
          <a:p>
            <a:pPr lvl="1"/>
            <a:r>
              <a:rPr lang="en-US" dirty="0" smtClean="0"/>
              <a:t>Occluded fragments are shaded</a:t>
            </a:r>
          </a:p>
          <a:p>
            <a:pPr lvl="1"/>
            <a:r>
              <a:rPr lang="en-US" dirty="0" smtClean="0"/>
              <a:t>Not all lights affect the entire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5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Deferred Rendering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82880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  <a:cs typeface="+mn-cs"/>
              </a:rPr>
              <a:t>foreach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 visible object</a:t>
            </a:r>
            <a:endParaRPr lang="en-US" sz="2400" kern="0" dirty="0">
              <a:solidFill>
                <a:schemeClr val="tx2"/>
              </a:solidFill>
              <a:latin typeface="Courier New" charset="0"/>
              <a:cs typeface="+mn-cs"/>
            </a:endParaRP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{</a:t>
            </a: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  write properties to g-buffer;</a:t>
            </a:r>
            <a:endParaRPr lang="en-US" sz="2400" kern="0" dirty="0">
              <a:solidFill>
                <a:schemeClr val="tx2"/>
              </a:solidFill>
              <a:latin typeface="Courier New" charset="0"/>
              <a:cs typeface="+mn-cs"/>
            </a:endParaRP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}</a:t>
            </a: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400" kern="0" dirty="0">
              <a:solidFill>
                <a:schemeClr val="tx2"/>
              </a:solidFill>
              <a:latin typeface="Courier New" charset="0"/>
              <a:cs typeface="+mn-cs"/>
            </a:endParaRP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foreach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light</a:t>
            </a:r>
            <a:endParaRPr lang="en-US" sz="2400" kern="0" dirty="0">
              <a:solidFill>
                <a:schemeClr val="tx2"/>
              </a:solidFill>
              <a:latin typeface="Courier New" charset="0"/>
            </a:endParaRP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{</a:t>
            </a: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compute light using 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g-buffer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;</a:t>
            </a: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accumulate in framebuffer;</a:t>
            </a: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}</a:t>
            </a:r>
          </a:p>
          <a:p>
            <a:pPr marL="974725" lvl="1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400" kern="0" dirty="0">
              <a:solidFill>
                <a:schemeClr val="tx2"/>
              </a:solidFill>
              <a:latin typeface="Courier New" charset="0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609600"/>
          </a:xfrm>
        </p:spPr>
        <p:txBody>
          <a:bodyPr/>
          <a:lstStyle/>
          <a:p>
            <a:r>
              <a:rPr lang="en-US" dirty="0"/>
              <a:t>Pros and cons?</a:t>
            </a:r>
          </a:p>
        </p:txBody>
      </p:sp>
    </p:spTree>
    <p:extLst>
      <p:ext uri="{BB962C8B-B14F-4D97-AF65-F5344CB8AC3E}">
        <p14:creationId xmlns:p14="http://schemas.microsoft.com/office/powerpoint/2010/main" val="3799339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Deferred Rendering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r>
              <a:rPr lang="en-US" dirty="0" smtClean="0"/>
              <a:t>Decouple lighting from scene complexity</a:t>
            </a:r>
          </a:p>
          <a:p>
            <a:r>
              <a:rPr lang="en-US" dirty="0" smtClean="0"/>
              <a:t>Few shaders</a:t>
            </a:r>
          </a:p>
          <a:p>
            <a:pPr lvl="1"/>
            <a:r>
              <a:rPr lang="en-US" dirty="0" smtClean="0"/>
              <a:t>One per material</a:t>
            </a:r>
          </a:p>
          <a:p>
            <a:pPr lvl="1"/>
            <a:r>
              <a:rPr lang="en-US" dirty="0" smtClean="0"/>
              <a:t>One per light type</a:t>
            </a:r>
          </a:p>
          <a:p>
            <a:r>
              <a:rPr lang="en-US" dirty="0" smtClean="0"/>
              <a:t>Only transform and rasterize each object once</a:t>
            </a:r>
          </a:p>
          <a:p>
            <a:r>
              <a:rPr lang="en-US" dirty="0" smtClean="0"/>
              <a:t>Only light non-occluded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4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Deferred Rendering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r>
              <a:rPr lang="en-US" dirty="0" smtClean="0"/>
              <a:t>Memory bandwidth usage </a:t>
            </a:r>
            <a:r>
              <a:rPr lang="en-US" dirty="0"/>
              <a:t>- </a:t>
            </a:r>
            <a:r>
              <a:rPr lang="en-US" dirty="0" smtClean="0"/>
              <a:t>read </a:t>
            </a:r>
            <a:r>
              <a:rPr lang="en-US" dirty="0"/>
              <a:t>g-buffer for each </a:t>
            </a:r>
            <a:r>
              <a:rPr lang="en-US" dirty="0" smtClean="0"/>
              <a:t>light</a:t>
            </a:r>
          </a:p>
          <a:p>
            <a:r>
              <a:rPr lang="en-US" dirty="0" smtClean="0"/>
              <a:t>Recalculate </a:t>
            </a:r>
            <a:r>
              <a:rPr lang="en-US" dirty="0"/>
              <a:t>full lighting equation for each </a:t>
            </a:r>
            <a:r>
              <a:rPr lang="en-US" dirty="0" smtClean="0"/>
              <a:t>light</a:t>
            </a:r>
          </a:p>
          <a:p>
            <a:r>
              <a:rPr lang="en-US" dirty="0" smtClean="0"/>
              <a:t>Limited </a:t>
            </a:r>
            <a:r>
              <a:rPr lang="en-US" dirty="0"/>
              <a:t>material properties in g-buffer</a:t>
            </a:r>
          </a:p>
          <a:p>
            <a:r>
              <a:rPr lang="en-US" dirty="0" smtClean="0"/>
              <a:t>MSAA and translucency are difficult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68889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22574</TotalTime>
  <Words>1101</Words>
  <Application>Microsoft Macintosh PowerPoint</Application>
  <PresentationFormat>On-screen Show (4:3)</PresentationFormat>
  <Paragraphs>178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Pixel</vt:lpstr>
      <vt:lpstr>Deferred Shading</vt:lpstr>
      <vt:lpstr>Renderer Design</vt:lpstr>
      <vt:lpstr>Forward Rendering – Multi-Pass</vt:lpstr>
      <vt:lpstr>Forward Rendering – Multi-Pass</vt:lpstr>
      <vt:lpstr>Forward Rendering – Single Pass</vt:lpstr>
      <vt:lpstr>Forward Rendering – Single Pass</vt:lpstr>
      <vt:lpstr>Deferred Rendering</vt:lpstr>
      <vt:lpstr>Deferred Rendering</vt:lpstr>
      <vt:lpstr>Deferred Rendering</vt:lpstr>
      <vt:lpstr>G-Buffer Layout in Leadwerks 2.1</vt:lpstr>
      <vt:lpstr>G-Buffer Layout in Leadwerks 2.1</vt:lpstr>
      <vt:lpstr>G-Buffer Layout in Killzone 2</vt:lpstr>
      <vt:lpstr>G-Buffer Layout in Killzone 2</vt:lpstr>
      <vt:lpstr>G-Buffer Layout in Killzone 2</vt:lpstr>
      <vt:lpstr>G-Buffer Layout in Killzone 2</vt:lpstr>
      <vt:lpstr>G-Buffer Layout in Killzone 2</vt:lpstr>
      <vt:lpstr>G-Buffer Layout in Killzone 2</vt:lpstr>
      <vt:lpstr>G-Buffer Layout in Killzone 2</vt:lpstr>
      <vt:lpstr>G-Buffer Layout in Killzone 2</vt:lpstr>
      <vt:lpstr>G-Buffer Layout in Killzone 2</vt:lpstr>
      <vt:lpstr>G-Buffer Layout in Killzone 2</vt:lpstr>
      <vt:lpstr>Light Accumulation Pass</vt:lpstr>
      <vt:lpstr>WebGL Demo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CozzDogg</dc:creator>
  <cp:lastModifiedBy>AGI</cp:lastModifiedBy>
  <cp:revision>519</cp:revision>
  <cp:lastPrinted>2012-11-26T17:49:29Z</cp:lastPrinted>
  <dcterms:created xsi:type="dcterms:W3CDTF">2011-01-14T02:17:40Z</dcterms:created>
  <dcterms:modified xsi:type="dcterms:W3CDTF">2014-11-03T22:47:22Z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