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421" r:id="rId2"/>
    <p:sldId id="511" r:id="rId3"/>
    <p:sldId id="535" r:id="rId4"/>
    <p:sldId id="513" r:id="rId5"/>
    <p:sldId id="514" r:id="rId6"/>
    <p:sldId id="516" r:id="rId7"/>
    <p:sldId id="532" r:id="rId8"/>
    <p:sldId id="527" r:id="rId9"/>
    <p:sldId id="517" r:id="rId10"/>
    <p:sldId id="518" r:id="rId11"/>
    <p:sldId id="533" r:id="rId12"/>
    <p:sldId id="522" r:id="rId13"/>
    <p:sldId id="523" r:id="rId14"/>
    <p:sldId id="524" r:id="rId15"/>
    <p:sldId id="529" r:id="rId16"/>
    <p:sldId id="531" r:id="rId17"/>
    <p:sldId id="530" r:id="rId18"/>
    <p:sldId id="534" r:id="rId1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FFFF99"/>
    <a:srgbClr val="FF9933"/>
    <a:srgbClr val="D9D9D9"/>
    <a:srgbClr val="E7F4BE"/>
    <a:srgbClr val="CCCC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79690" autoAdjust="0"/>
  </p:normalViewPr>
  <p:slideViewPr>
    <p:cSldViewPr>
      <p:cViewPr>
        <p:scale>
          <a:sx n="75" d="100"/>
          <a:sy n="75" d="100"/>
        </p:scale>
        <p:origin x="-2192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A703DCBE-EE26-46C2-A6BE-62067095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61388809-6B81-4C55-A44B-C841547B6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Teams of 1 or 3 considered in extreme cases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Any topic – any language, APIs, platform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2-3x more work per person on the team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Use to say 75-100 hours</a:t>
            </a:r>
          </a:p>
          <a:p>
            <a:pPr marL="171450" indent="-171450">
              <a:buFontTx/>
              <a:buChar char="•"/>
            </a:pPr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Pitch – like funding a startup, responding to a grant, convincing your boss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Presentations – different than demos in class</a:t>
            </a:r>
            <a:r>
              <a:rPr lang="en-US" baseline="0" dirty="0" smtClean="0"/>
              <a:t> in that you can prepare better for them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Focus </a:t>
            </a:r>
            <a:r>
              <a:rPr lang="en-US" baseline="0" dirty="0" smtClean="0"/>
              <a:t>on code the whole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7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endParaRPr lang="en-US" sz="1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draw call overhead.  What are good use cases?</a:t>
            </a:r>
          </a:p>
          <a:p>
            <a:endParaRPr lang="en-US" dirty="0" smtClean="0"/>
          </a:p>
          <a:p>
            <a:r>
              <a:rPr lang="en-US" dirty="0" smtClean="0"/>
              <a:t>Compare with OpenGL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3D point data: http://</a:t>
            </a:r>
            <a:r>
              <a:rPr lang="en-US" dirty="0" err="1" smtClean="0"/>
              <a:t>kos.informatik.uni-osnabrueck.de</a:t>
            </a:r>
            <a:r>
              <a:rPr lang="en-US" dirty="0" smtClean="0"/>
              <a:t>/3Dscans/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Low-res geometry, cheap shaders client-side.  Server-side full geometry and shaders.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8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Temporal coherence – what can we compute server-side</a:t>
            </a:r>
            <a:r>
              <a:rPr lang="en-US" baseline="0" dirty="0" smtClean="0"/>
              <a:t> and use for many frames?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 vs. memory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88809-6B81-4C55-A44B-C841547B66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 to limit to just fragment shaders</a:t>
            </a:r>
          </a:p>
          <a:p>
            <a:endParaRPr lang="en-US"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 to group pixels into regions of pixels</a:t>
            </a:r>
          </a:p>
          <a:p>
            <a:endParaRPr lang="en-US"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Perhaps we modify the shader over several runs to determine the hotspots.  Perhaps this is done automatically or with user-provided markup.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13FB-CB63-4819-854B-1CB9A9CAB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1336-5293-47CC-90C0-333B4CB60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0300-3E6F-4427-A2E1-5D9AB6F4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68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735A-D6AA-419A-87B4-83DEEEB20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3720-B9C7-48F3-B448-3AF10C21B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B037-4255-490C-A7FC-96DFB3E1E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BE11-5560-4BCF-B491-C49330B25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469A-0014-46AD-A341-CAA0BA12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3D64-A1C6-4FB4-9317-B2E04CBD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8D26-D51D-4A95-9735-9E0762283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CA5F-77E8-4EA9-9D1E-1869CC201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A46FDE7-C17A-40CA-AA27-44F69FBA8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shield.nvidia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seas.upenn.edu/~ladislav/dq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nvanik.github.com/WebGL-Inspector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aras-p.info/blog/2012/10/01/cross-platform-shaders-in-2012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hyperlink" Target="http://www.fxguide.com/featured/assassins-creed-iii-the-tech-behind-or-beneath-the-ac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anandtech.com/show/7371/understanding-amds-mantle-a-lowlevel-graphics-api-for-gcn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docs.google.com/spreadsheets/d/1HN8DTvZrSQSvMYBlWQ7Z48YOqTYUrknHtl3EDZkP7mk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s565-fall-2012.github.io/studentwork.html" TargetMode="External"/><Relationship Id="rId4" Type="http://schemas.openxmlformats.org/officeDocument/2006/relationships/hyperlink" Target="http://cis565-spring-2012.github.com/studentwork.html" TargetMode="External"/><Relationship Id="rId5" Type="http://schemas.openxmlformats.org/officeDocument/2006/relationships/hyperlink" Target="http://www.seas.upenn.edu/~cis565/StudentWork-2011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s565-fall-2013.github.io/studentwork.html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erickboke.blogspot.com/" TargetMode="External"/><Relationship Id="rId12" Type="http://schemas.openxmlformats.org/officeDocument/2006/relationships/hyperlink" Target="http://www.matthewahn.com/blog/sgp4-14558-satellites-in-orbit/" TargetMode="External"/><Relationship Id="rId13" Type="http://schemas.openxmlformats.org/officeDocument/2006/relationships/hyperlink" Target="http://fastfluids.blogspot.com/" TargetMode="External"/><Relationship Id="rId14" Type="http://schemas.openxmlformats.org/officeDocument/2006/relationships/hyperlink" Target="http://smt565.blogsp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boots/RGBD-to-Mesh" TargetMode="External"/><Relationship Id="rId3" Type="http://schemas.openxmlformats.org/officeDocument/2006/relationships/hyperlink" Target="https://github.com/otaku690/SparseVoxelOctree" TargetMode="External"/><Relationship Id="rId4" Type="http://schemas.openxmlformats.org/officeDocument/2006/relationships/hyperlink" Target="https://github.com/mchen15/Gaia" TargetMode="External"/><Relationship Id="rId5" Type="http://schemas.openxmlformats.org/officeDocument/2006/relationships/hyperlink" Target="https://github.com/ishaan13/PhotonMapper" TargetMode="External"/><Relationship Id="rId6" Type="http://schemas.openxmlformats.org/officeDocument/2006/relationships/hyperlink" Target="http://gpuprojects.blogspot.com/" TargetMode="External"/><Relationship Id="rId7" Type="http://schemas.openxmlformats.org/officeDocument/2006/relationships/hyperlink" Target="http://gputerrain.blogspot.com/" TargetMode="External"/><Relationship Id="rId8" Type="http://schemas.openxmlformats.org/officeDocument/2006/relationships/hyperlink" Target="http://www.colorseffectscode.com/Projects/FinalProject.html" TargetMode="External"/><Relationship Id="rId9" Type="http://schemas.openxmlformats.org/officeDocument/2006/relationships/hyperlink" Target="http://nopjia.blogspot.com/2012/04/final-deliverables.html" TargetMode="External"/><Relationship Id="rId10" Type="http://schemas.openxmlformats.org/officeDocument/2006/relationships/hyperlink" Target="http://gamerendering.blogspo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K8DAdaZ0ZlodwjBoL_ZyrxH5DO4gVWwZCDlOprN5D0s/edit?usp=shar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ucsd.edu/~matthias/Papers/Surfels.pdf" TargetMode="External"/><Relationship Id="rId4" Type="http://schemas.openxmlformats.org/officeDocument/2006/relationships/hyperlink" Target="https://research.nvidia.com/publication/voxelpipe-programmable-pipeline-3d-voxelization" TargetMode="External"/><Relationship Id="rId5" Type="http://schemas.openxmlformats.org/officeDocument/2006/relationships/hyperlink" Target="http://w3.impa.br/~diego/projects/GanEtAl14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graphics.cs.cmu.edu/projects/multira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minationcodified.com/?p=12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www.colorseffectscode.com/Projects/FinalProjec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858000" cy="2209800"/>
          </a:xfrm>
        </p:spPr>
        <p:txBody>
          <a:bodyPr/>
          <a:lstStyle/>
          <a:p>
            <a:r>
              <a:rPr lang="en-US" altLang="en-US" sz="4600" dirty="0" smtClean="0"/>
              <a:t>Final Project Ideas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CIS 565 - Fall </a:t>
            </a:r>
            <a:r>
              <a:rPr lang="en-US" altLang="en-US" sz="2800" dirty="0" smtClean="0"/>
              <a:t>2014</a:t>
            </a:r>
            <a:endParaRPr lang="en-US" altLang="en-US" sz="2800" dirty="0" smtClean="0"/>
          </a:p>
        </p:txBody>
      </p:sp>
      <p:pic>
        <p:nvPicPr>
          <p:cNvPr id="5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where is the client/server split?</a:t>
            </a:r>
          </a:p>
          <a:p>
            <a:pPr lvl="1"/>
            <a:r>
              <a:rPr lang="en-US" dirty="0" smtClean="0"/>
              <a:t>All server, compress and stream</a:t>
            </a:r>
          </a:p>
          <a:p>
            <a:pPr lvl="1"/>
            <a:r>
              <a:rPr lang="en-US" dirty="0" smtClean="0"/>
              <a:t>Create g-buffer server-side, light accumulate client-side</a:t>
            </a:r>
          </a:p>
          <a:p>
            <a:pPr lvl="1"/>
            <a:r>
              <a:rPr lang="en-US" dirty="0" smtClean="0"/>
              <a:t>Temporal coherence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4089400"/>
            <a:ext cx="3149600" cy="177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>
                <a:hlinkClick r:id="rId4"/>
              </a:rPr>
              <a:t>http://shield.nvidia.com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537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Skinning with Dual </a:t>
            </a:r>
            <a:r>
              <a:rPr lang="en-US" dirty="0" smtClean="0"/>
              <a:t>Quaternions Performance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33600"/>
            <a:ext cx="3428332" cy="1767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61" y="4038600"/>
            <a:ext cx="3382211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67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http://www.seas.upenn.edu/~ladislav/dq/</a:t>
            </a:r>
            <a:r>
              <a:rPr lang="en-US" dirty="0" smtClean="0">
                <a:hlinkClick r:id="rId5"/>
              </a:rPr>
              <a:t>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1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56261" y="48006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WebGL Profiler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74321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indent="-19812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widespread adoption, WebGL needs world-class developer tools.  WebGL Inspection is a good start:   </a:t>
            </a:r>
            <a:r>
              <a:rPr lang="en-US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http://benvanik.github.com/WebGL-Inspector/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19812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However, how do we profile our shaders?  We want to mouse over a pixel and see the shader hotspots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406640" y="114300"/>
            <a:ext cx="1691640" cy="800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2" name="Shape 132"/>
          <p:cNvSpPr/>
          <p:nvPr/>
        </p:nvSpPr>
        <p:spPr>
          <a:xfrm>
            <a:off x="2782981" y="4038600"/>
            <a:ext cx="3578039" cy="230161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3" name="Shape 133"/>
          <p:cNvSpPr txBox="1"/>
          <p:nvPr/>
        </p:nvSpPr>
        <p:spPr>
          <a:xfrm>
            <a:off x="1" y="6603413"/>
            <a:ext cx="9081629" cy="25458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r" rtl="0">
              <a:lnSpc>
                <a:spcPct val="100000"/>
              </a:lnSpc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from </a:t>
            </a:r>
            <a:r>
              <a:rPr lang="en-US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http://benvanik.github.com/WebGL-Inspector/</a:t>
            </a:r>
          </a:p>
        </p:txBody>
      </p:sp>
    </p:spTree>
    <p:extLst>
      <p:ext uri="{BB962C8B-B14F-4D97-AF65-F5344CB8AC3E}">
        <p14:creationId xmlns:p14="http://schemas.microsoft.com/office/powerpoint/2010/main" val="298940604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56261" y="40386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Precompute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AO for terrain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74321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indent="-19812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vertex in parallel</a:t>
            </a:r>
          </a:p>
          <a:p>
            <a:pPr indent="-19812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ray in parallel</a:t>
            </a:r>
          </a:p>
          <a:p>
            <a:pPr indent="-19812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local area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9144000" cy="39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120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80061" y="40386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HLSL to GLSL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74321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industry need to one shading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16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http://aras-p.info/blog/2012/10/01/cross-platform-shaders-in-2012</a:t>
            </a:r>
            <a:r>
              <a:rPr lang="en-US" sz="1600" u="sng" dirty="0" smtClea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</a:t>
            </a:r>
          </a:p>
          <a:p>
            <a:pPr rtl="0">
              <a:lnSpc>
                <a:spcPct val="100000"/>
              </a:lnSpc>
              <a:buNone/>
            </a:pPr>
            <a:endParaRPr lang="en-US" sz="16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“A 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non-crappy implementation of a library like this would almost certainly land you a job </a:t>
            </a:r>
            <a:r>
              <a:rPr lang="en-US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at Unity 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and I guess many other places</a:t>
            </a:r>
            <a:r>
              <a:rPr lang="en-US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.”</a:t>
            </a:r>
            <a:endParaRPr lang="en-US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endParaRPr lang="en-US" sz="16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0428353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96240"/>
            <a:ext cx="8595360" cy="822960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63700"/>
            <a:ext cx="7848600" cy="351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http://www.fxguide.com/featured/assassins-creed-iii-the-tech-behind-or-beneath-the-action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56261" y="48006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WebGL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Tutorial for GPU Architecture</a:t>
            </a: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406640" y="114300"/>
            <a:ext cx="1691640" cy="800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64" y="4171950"/>
            <a:ext cx="4320136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64" y="1162050"/>
            <a:ext cx="4272397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" y="1371600"/>
            <a:ext cx="432390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" y="4184961"/>
            <a:ext cx="4394200" cy="259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8650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20040"/>
            <a:ext cx="8595360" cy="822960"/>
          </a:xfrm>
        </p:spPr>
        <p:txBody>
          <a:bodyPr/>
          <a:lstStyle/>
          <a:p>
            <a:r>
              <a:rPr lang="en-US" dirty="0" smtClean="0"/>
              <a:t>Mantle, Metal, D3D12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193800"/>
            <a:ext cx="8458200" cy="474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1354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http://www.anandtech.com/show/7371/understanding-amds-mantle-a-lowlevel-graphics-api-for-</a:t>
            </a:r>
            <a:r>
              <a:rPr lang="en-US" dirty="0" smtClean="0">
                <a:hlinkClick r:id="rId4"/>
              </a:rPr>
              <a:t>gcn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5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to Pitch Your Idea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https://docs.google.com/spreadsheets/d/1HN8DTvZrSQSvMYBlWQ7Z48YOqTYUrknHtl3EDZkP7mk/edit?usp=</a:t>
            </a:r>
            <a:r>
              <a:rPr lang="en-US" dirty="0" smtClean="0">
                <a:hlinkClick r:id="rId2"/>
              </a:rPr>
              <a:t>sharing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Semesters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Fall 2013 -  </a:t>
            </a:r>
            <a:r>
              <a:rPr lang="en-US" sz="2000" dirty="0">
                <a:hlinkClick r:id="rId2"/>
              </a:rPr>
              <a:t>http://cis565-fall-2013.github.io/</a:t>
            </a:r>
            <a:r>
              <a:rPr lang="en-US" sz="2000" dirty="0" smtClean="0">
                <a:hlinkClick r:id="rId2"/>
              </a:rPr>
              <a:t>studentwork.html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Fall 2012 - </a:t>
            </a:r>
            <a:r>
              <a:rPr lang="en-US" sz="2000" dirty="0">
                <a:hlinkClick r:id="rId3"/>
              </a:rPr>
              <a:t>http://cis565-fall-2012.github.io/</a:t>
            </a:r>
            <a:r>
              <a:rPr lang="en-US" sz="2000" dirty="0" smtClean="0">
                <a:hlinkClick r:id="rId3"/>
              </a:rPr>
              <a:t>studentwork.html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Spring 2012 - </a:t>
            </a:r>
            <a:r>
              <a:rPr lang="en-US" sz="2000" dirty="0">
                <a:hlinkClick r:id="rId4"/>
              </a:rPr>
              <a:t>http://cis565-spring-2012.github.com/</a:t>
            </a:r>
            <a:r>
              <a:rPr lang="en-US" sz="2000" dirty="0" smtClean="0">
                <a:hlinkClick r:id="rId4"/>
              </a:rPr>
              <a:t>studentwork.html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Spring 2011 - </a:t>
            </a:r>
            <a:r>
              <a:rPr lang="en-US" sz="2000" dirty="0">
                <a:hlinkClick r:id="rId5"/>
              </a:rPr>
              <a:t>http://www.seas.upenn.edu/~cis565/StudentWork-</a:t>
            </a:r>
            <a:r>
              <a:rPr lang="en-US" sz="2000" dirty="0" smtClean="0">
                <a:hlinkClick r:id="rId5"/>
              </a:rPr>
              <a:t>2011S.htm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Semesters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Fall 2013</a:t>
            </a:r>
          </a:p>
          <a:p>
            <a:pPr lvl="1"/>
            <a:r>
              <a:rPr lang="en-US" sz="1000" dirty="0"/>
              <a:t>Point clouds -  </a:t>
            </a:r>
            <a:r>
              <a:rPr lang="en-US" sz="1000" dirty="0">
                <a:hlinkClick r:id="rId2"/>
              </a:rPr>
              <a:t>https://github.com/cboots/RGBD-to-</a:t>
            </a:r>
            <a:r>
              <a:rPr lang="en-US" sz="1000" dirty="0" smtClean="0">
                <a:hlinkClick r:id="rId2"/>
              </a:rPr>
              <a:t>Mesh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 smtClean="0"/>
              <a:t>Sparse Voxel </a:t>
            </a:r>
            <a:r>
              <a:rPr lang="en-US" sz="1000" dirty="0" err="1" smtClean="0"/>
              <a:t>Octree</a:t>
            </a:r>
            <a:r>
              <a:rPr lang="en-US" sz="1000" dirty="0"/>
              <a:t> - </a:t>
            </a:r>
            <a:r>
              <a:rPr lang="en-US" sz="1000" dirty="0">
                <a:hlinkClick r:id="rId3"/>
              </a:rPr>
              <a:t>https://github.com/otaku690/</a:t>
            </a:r>
            <a:r>
              <a:rPr lang="en-US" sz="1000" dirty="0" smtClean="0">
                <a:hlinkClick r:id="rId3"/>
              </a:rPr>
              <a:t>SparseVoxelOctree</a:t>
            </a:r>
            <a:r>
              <a:rPr lang="en-US" sz="1000" dirty="0" smtClean="0"/>
              <a:t> </a:t>
            </a:r>
          </a:p>
          <a:p>
            <a:pPr lvl="1"/>
            <a:r>
              <a:rPr lang="en-US" sz="1000" dirty="0"/>
              <a:t>Terrain tessellation - </a:t>
            </a:r>
            <a:r>
              <a:rPr lang="en-US" sz="1000" dirty="0">
                <a:hlinkClick r:id="rId4"/>
              </a:rPr>
              <a:t>https://github.com/mchen15/</a:t>
            </a:r>
            <a:r>
              <a:rPr lang="en-US" sz="1000" dirty="0" smtClean="0">
                <a:hlinkClick r:id="rId4"/>
              </a:rPr>
              <a:t>Gaia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 smtClean="0"/>
              <a:t>GPU Photon Mapper </a:t>
            </a:r>
            <a:r>
              <a:rPr lang="en-US" sz="1000" dirty="0"/>
              <a:t>- </a:t>
            </a:r>
            <a:r>
              <a:rPr lang="en-US" sz="1000" dirty="0">
                <a:hlinkClick r:id="rId5"/>
              </a:rPr>
              <a:t>https://github.com/ishaan13/</a:t>
            </a:r>
            <a:r>
              <a:rPr lang="en-US" sz="1000" dirty="0" smtClean="0">
                <a:hlinkClick r:id="rId5"/>
              </a:rPr>
              <a:t>PhotonMapper</a:t>
            </a:r>
            <a:r>
              <a:rPr lang="en-US" sz="1000" dirty="0" smtClean="0"/>
              <a:t> </a:t>
            </a:r>
          </a:p>
          <a:p>
            <a:r>
              <a:rPr lang="en-US" sz="1400" dirty="0" smtClean="0"/>
              <a:t>Fall </a:t>
            </a:r>
            <a:r>
              <a:rPr lang="en-US" sz="1400" dirty="0"/>
              <a:t>2012</a:t>
            </a:r>
          </a:p>
          <a:p>
            <a:pPr lvl="1"/>
            <a:r>
              <a:rPr lang="en-US" sz="1000" dirty="0"/>
              <a:t>Non-photorealistic Rendering - </a:t>
            </a:r>
            <a:r>
              <a:rPr lang="en-US" sz="1000" dirty="0">
                <a:hlinkClick r:id="rId6"/>
              </a:rPr>
              <a:t>http://gpuprojects.blogspot.com</a:t>
            </a:r>
            <a:r>
              <a:rPr lang="en-US" sz="1000" dirty="0" smtClean="0">
                <a:hlinkClick r:id="rId6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/>
              <a:t>Procedural Terrain - </a:t>
            </a:r>
            <a:r>
              <a:rPr lang="en-US" sz="1000" dirty="0">
                <a:hlinkClick r:id="rId7"/>
              </a:rPr>
              <a:t>http://gputerrain.blogspot.com</a:t>
            </a:r>
            <a:r>
              <a:rPr lang="en-US" sz="1000" dirty="0" smtClean="0">
                <a:hlinkClick r:id="rId7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/>
              <a:t>KD Trees on the GPU - </a:t>
            </a:r>
            <a:r>
              <a:rPr lang="en-US" sz="1000" dirty="0">
                <a:hlinkClick r:id="rId8"/>
              </a:rPr>
              <a:t>http://www.colorseffectscode.com/Projects/</a:t>
            </a:r>
            <a:r>
              <a:rPr lang="en-US" sz="1000" dirty="0" smtClean="0">
                <a:hlinkClick r:id="rId8"/>
              </a:rPr>
              <a:t>FinalProject.html</a:t>
            </a: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1400" dirty="0"/>
              <a:t>Spring 2012</a:t>
            </a:r>
          </a:p>
          <a:p>
            <a:pPr lvl="1"/>
            <a:r>
              <a:rPr lang="en-US" sz="1000" dirty="0"/>
              <a:t>Ray Marching Distance Fields in Real-Time in WebGL - </a:t>
            </a:r>
            <a:r>
              <a:rPr lang="en-US" sz="1000" dirty="0">
                <a:hlinkClick r:id="rId9"/>
              </a:rPr>
              <a:t>http://nopjia.blogspot.com/2012/04/final-</a:t>
            </a:r>
            <a:r>
              <a:rPr lang="en-US" sz="1000" dirty="0" smtClean="0">
                <a:hlinkClick r:id="rId9"/>
              </a:rPr>
              <a:t>deliverables.html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/>
              <a:t>Single Pass Order Independent Transparency - </a:t>
            </a:r>
            <a:r>
              <a:rPr lang="en-US" sz="1000" dirty="0">
                <a:hlinkClick r:id="rId10"/>
              </a:rPr>
              <a:t>http://gamerendering.blogspot.com</a:t>
            </a:r>
            <a:r>
              <a:rPr lang="en-US" sz="1000" dirty="0" smtClean="0">
                <a:hlinkClick r:id="rId10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/>
              <a:t>GPU-Accelerated Logo Detection - </a:t>
            </a:r>
            <a:r>
              <a:rPr lang="en-US" sz="1000" dirty="0">
                <a:hlinkClick r:id="rId11"/>
              </a:rPr>
              <a:t>http://erickboke.blogspot.com</a:t>
            </a:r>
            <a:r>
              <a:rPr lang="en-US" sz="1000" dirty="0" smtClean="0">
                <a:hlinkClick r:id="rId11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/>
              <a:t>GPU-Accelerated Simplified General Perturbation No. 4 (SGP4) Model - </a:t>
            </a:r>
            <a:r>
              <a:rPr lang="en-US" sz="1000" dirty="0">
                <a:hlinkClick r:id="rId12"/>
              </a:rPr>
              <a:t>http://www.matthewahn.com/blog/sgp4-14558-satellites-in-orbit</a:t>
            </a:r>
            <a:r>
              <a:rPr lang="en-US" sz="1000" dirty="0" smtClean="0">
                <a:hlinkClick r:id="rId12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1400" dirty="0"/>
              <a:t>Spring </a:t>
            </a:r>
            <a:r>
              <a:rPr lang="en-US" sz="1400" dirty="0" smtClean="0"/>
              <a:t>2011</a:t>
            </a:r>
            <a:endParaRPr lang="en-US" sz="1400" dirty="0"/>
          </a:p>
          <a:p>
            <a:pPr lvl="1"/>
            <a:r>
              <a:rPr lang="en-US" sz="1000" dirty="0"/>
              <a:t>Fast Pedestrian Recognition on the GPU -http://</a:t>
            </a:r>
            <a:r>
              <a:rPr lang="en-US" sz="1000" dirty="0" err="1"/>
              <a:t>spevis.blogspot.com</a:t>
            </a:r>
            <a:r>
              <a:rPr lang="en-US" sz="1000" dirty="0" smtClean="0"/>
              <a:t>/ </a:t>
            </a:r>
            <a:endParaRPr lang="en-US" sz="1000" dirty="0"/>
          </a:p>
          <a:p>
            <a:pPr lvl="1"/>
            <a:r>
              <a:rPr lang="en-US" sz="1000" dirty="0"/>
              <a:t>Screen Space Fluid Rendering - </a:t>
            </a:r>
            <a:r>
              <a:rPr lang="en-US" sz="1000" dirty="0">
                <a:hlinkClick r:id="rId13"/>
              </a:rPr>
              <a:t>http://fastfluids.blogspot.com</a:t>
            </a:r>
            <a:r>
              <a:rPr lang="en-US" sz="1000" dirty="0" smtClean="0">
                <a:hlinkClick r:id="rId1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  <a:p>
            <a:pPr lvl="1"/>
            <a:r>
              <a:rPr lang="en-US" sz="1000" dirty="0"/>
              <a:t>Deferred Shader with Screen Space Classification - </a:t>
            </a:r>
            <a:r>
              <a:rPr lang="en-US" sz="1000" dirty="0">
                <a:hlinkClick r:id="rId14"/>
              </a:rPr>
              <a:t>http://smt565.blogspot.com</a:t>
            </a:r>
            <a:r>
              <a:rPr lang="en-US" sz="1000" dirty="0" smtClean="0">
                <a:hlinkClick r:id="rId14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2209800"/>
          </a:xfrm>
        </p:spPr>
        <p:txBody>
          <a:bodyPr/>
          <a:lstStyle/>
          <a:p>
            <a:r>
              <a:rPr lang="en-US" dirty="0" smtClean="0"/>
              <a:t>Teams of two</a:t>
            </a:r>
          </a:p>
          <a:p>
            <a:r>
              <a:rPr lang="en-US" dirty="0" smtClean="0"/>
              <a:t>Open-ended</a:t>
            </a:r>
          </a:p>
          <a:p>
            <a:r>
              <a:rPr lang="en-US" dirty="0" smtClean="0"/>
              <a:t>2-3x more work than hardest project</a:t>
            </a:r>
          </a:p>
          <a:p>
            <a:endParaRPr lang="en-US" dirty="0"/>
          </a:p>
          <a:p>
            <a:r>
              <a:rPr lang="en-US" sz="2400" dirty="0" smtClean="0"/>
              <a:t>Pitch   </a:t>
            </a:r>
            <a:r>
              <a:rPr lang="en-US" sz="2400" dirty="0" smtClean="0"/>
              <a:t>   Alpha    Beta    Final</a:t>
            </a:r>
            <a:endParaRPr lang="en-US" sz="2400" dirty="0" smtClean="0"/>
          </a:p>
          <a:p>
            <a:r>
              <a:rPr lang="en-US" sz="2400" dirty="0" smtClean="0"/>
              <a:t>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752600" y="4467080"/>
            <a:ext cx="152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37934" y="4472060"/>
            <a:ext cx="152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911613" y="4467080"/>
            <a:ext cx="1524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676400" y="4876800"/>
            <a:ext cx="48768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9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Details</a:t>
            </a:r>
          </a:p>
          <a:p>
            <a:endParaRPr lang="en-US" dirty="0"/>
          </a:p>
          <a:p>
            <a:pPr marL="800100" lvl="2" indent="0">
              <a:buNone/>
            </a:pPr>
            <a:r>
              <a:rPr lang="en-US" sz="1600" dirty="0">
                <a:hlinkClick r:id="rId2"/>
              </a:rPr>
              <a:t>https://docs.google.com/document/d/1K8DAdaZ0ZlodwjBoL_ZyrxH5DO4gVWwZCDlOprN5D0s/edit?usp=</a:t>
            </a:r>
            <a:r>
              <a:rPr lang="en-US" sz="1600" dirty="0" smtClean="0">
                <a:hlinkClick r:id="rId2"/>
              </a:rPr>
              <a:t>sharing</a:t>
            </a:r>
            <a:endParaRPr lang="en-US" sz="1600" dirty="0" smtClean="0"/>
          </a:p>
          <a:p>
            <a:pPr marL="8001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0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04900"/>
            <a:ext cx="6248400" cy="4648200"/>
          </a:xfrm>
        </p:spPr>
        <p:txBody>
          <a:bodyPr/>
          <a:lstStyle/>
          <a:p>
            <a:pPr algn="ctr"/>
            <a:r>
              <a:rPr lang="en-US" sz="9600" dirty="0" smtClean="0"/>
              <a:t>Selected Project Ideas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Rendering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Point Pipeline</a:t>
            </a:r>
            <a:endParaRPr lang="en-US" dirty="0" smtClean="0"/>
          </a:p>
          <a:p>
            <a:r>
              <a:rPr lang="en-US" dirty="0">
                <a:hlinkClick r:id="rId4"/>
              </a:rPr>
              <a:t>Voxel Pipeline</a:t>
            </a:r>
            <a:endParaRPr lang="en-US" dirty="0"/>
          </a:p>
          <a:p>
            <a:r>
              <a:rPr lang="en-US" dirty="0" smtClean="0">
                <a:hlinkClick r:id="rId5"/>
              </a:rPr>
              <a:t>Vector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057400"/>
            <a:ext cx="17272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0" y="4191000"/>
            <a:ext cx="85471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919" y="2057400"/>
            <a:ext cx="2958681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Extending the Graphics Pipeline with Adaptive, Multi-Rate Shading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8" y="1752600"/>
            <a:ext cx="6399965" cy="472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http://graphics.cs.cmu.edu/projects/multirate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2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High-Quality Server-Side Rendering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Client-side WebGL</a:t>
            </a:r>
          </a:p>
          <a:p>
            <a:r>
              <a:rPr lang="en-US" dirty="0" smtClean="0"/>
              <a:t>On mouse pause, server-side:</a:t>
            </a:r>
          </a:p>
          <a:p>
            <a:pPr lvl="1"/>
            <a:r>
              <a:rPr lang="en-US" dirty="0" smtClean="0"/>
              <a:t>GPU path tracer, or</a:t>
            </a:r>
          </a:p>
          <a:p>
            <a:pPr lvl="1"/>
            <a:r>
              <a:rPr lang="en-US" dirty="0" smtClean="0">
                <a:hlinkClick r:id="rId3"/>
              </a:rPr>
              <a:t>GPU Photon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28735A-D6AA-419A-87B4-83DEEEB200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276600"/>
            <a:ext cx="3352800" cy="3035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5888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>
                <a:hlinkClick r:id="rId5"/>
              </a:rPr>
              <a:t>http://www.colorseffectscode.com/Projects/</a:t>
            </a:r>
            <a:r>
              <a:rPr lang="en-US" sz="1400" dirty="0" smtClean="0">
                <a:hlinkClick r:id="rId5"/>
              </a:rPr>
              <a:t>FinalProject.html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115212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22785</TotalTime>
  <Words>837</Words>
  <Application>Microsoft Macintosh PowerPoint</Application>
  <PresentationFormat>On-screen Show (4:3)</PresentationFormat>
  <Paragraphs>118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Pixel</vt:lpstr>
      <vt:lpstr>Final Project Ideas</vt:lpstr>
      <vt:lpstr>Previous Semesters</vt:lpstr>
      <vt:lpstr>Previous Semesters</vt:lpstr>
      <vt:lpstr>Guidelines</vt:lpstr>
      <vt:lpstr>Guidelines</vt:lpstr>
      <vt:lpstr>Selected Project Ideas</vt:lpstr>
      <vt:lpstr>Alternative Rendering Pipelines</vt:lpstr>
      <vt:lpstr>Extending the Graphics Pipeline with Adaptive, Multi-Rate Shading</vt:lpstr>
      <vt:lpstr>High-Quality Server-Side Rendering</vt:lpstr>
      <vt:lpstr>Distributed Rendering</vt:lpstr>
      <vt:lpstr>Skinning with Dual Quaternions Performance Analysis</vt:lpstr>
      <vt:lpstr>WebGL Profiler</vt:lpstr>
      <vt:lpstr>Precompute AO for terrain</vt:lpstr>
      <vt:lpstr>HLSL to GLSL</vt:lpstr>
      <vt:lpstr>Water</vt:lpstr>
      <vt:lpstr>WebGL Tutorial for GPU Architecture</vt:lpstr>
      <vt:lpstr>Mantle, Metal, D3D12</vt:lpstr>
      <vt:lpstr>Sign up to Pitch Your 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533</cp:revision>
  <cp:lastPrinted>2012-11-26T17:49:29Z</cp:lastPrinted>
  <dcterms:created xsi:type="dcterms:W3CDTF">2011-01-14T02:17:40Z</dcterms:created>
  <dcterms:modified xsi:type="dcterms:W3CDTF">2014-11-10T22:30:49Z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